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8"/>
  </p:notesMasterIdLst>
  <p:sldIdLst>
    <p:sldId id="256" r:id="rId2"/>
    <p:sldId id="257" r:id="rId3"/>
    <p:sldId id="292" r:id="rId4"/>
    <p:sldId id="294" r:id="rId5"/>
    <p:sldId id="293" r:id="rId6"/>
    <p:sldId id="262" r:id="rId7"/>
    <p:sldId id="289" r:id="rId8"/>
    <p:sldId id="288" r:id="rId9"/>
    <p:sldId id="258" r:id="rId10"/>
    <p:sldId id="263" r:id="rId11"/>
    <p:sldId id="260" r:id="rId12"/>
    <p:sldId id="261" r:id="rId13"/>
    <p:sldId id="259" r:id="rId14"/>
    <p:sldId id="307" r:id="rId15"/>
    <p:sldId id="297" r:id="rId16"/>
    <p:sldId id="299" r:id="rId17"/>
    <p:sldId id="298" r:id="rId18"/>
    <p:sldId id="300" r:id="rId19"/>
    <p:sldId id="301" r:id="rId20"/>
    <p:sldId id="302" r:id="rId21"/>
    <p:sldId id="265" r:id="rId22"/>
    <p:sldId id="267" r:id="rId23"/>
    <p:sldId id="354" r:id="rId24"/>
    <p:sldId id="322" r:id="rId25"/>
    <p:sldId id="323" r:id="rId26"/>
    <p:sldId id="290" r:id="rId27"/>
    <p:sldId id="324" r:id="rId28"/>
    <p:sldId id="269" r:id="rId29"/>
    <p:sldId id="271" r:id="rId30"/>
    <p:sldId id="325" r:id="rId31"/>
    <p:sldId id="270" r:id="rId32"/>
    <p:sldId id="326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296" r:id="rId4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C6DFEE"/>
    <a:srgbClr val="C7EDED"/>
    <a:srgbClr val="009A46"/>
    <a:srgbClr val="ADDB7B"/>
    <a:srgbClr val="FF6600"/>
    <a:srgbClr val="990000"/>
    <a:srgbClr val="007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7767" autoAdjust="0"/>
  </p:normalViewPr>
  <p:slideViewPr>
    <p:cSldViewPr>
      <p:cViewPr>
        <p:scale>
          <a:sx n="120" d="100"/>
          <a:sy n="120" d="100"/>
        </p:scale>
        <p:origin x="-1308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47509298881089E-3"/>
          <c:y val="4.0398964683368392E-2"/>
          <c:w val="0.99003522946602451"/>
          <c:h val="0.60270890039995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2.4719969100038625E-2"/>
                  <c:y val="1.95159131526497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4998068752414E-2"/>
                  <c:y val="8.673739178955464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359984550019312E-2"/>
                  <c:y val="-8.673739178955459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60924322466644E-2"/>
                  <c:y val="-2.66726016897741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4998068752414E-2"/>
                  <c:y val="-9.32428669166684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994492142711592E-2"/>
                  <c:y val="-1.17629904184208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539003597899045E-2"/>
                  <c:y val="4.542273294837639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4973738074166E-2"/>
                  <c:y val="-1.510562411736593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814986481266898E-2"/>
                  <c:y val="-1.3010608768433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НДФЛ - 133 828 тыс.руб.</c:v>
                </c:pt>
                <c:pt idx="1">
                  <c:v>Акцизы - 1 701 тыс.руб.</c:v>
                </c:pt>
                <c:pt idx="2">
                  <c:v>Налоги на совокупный доход - 88 832 тыс.руб.</c:v>
                </c:pt>
                <c:pt idx="3">
                  <c:v>Налоги на имущество - 52 197тыс.руб.</c:v>
                </c:pt>
                <c:pt idx="4">
                  <c:v>Доходы от использования имущества - 16 248 тыс.руб.</c:v>
                </c:pt>
                <c:pt idx="5">
                  <c:v>Доходы от оказания платных услуг и компенсации - 15 901 тыс.руб.</c:v>
                </c:pt>
                <c:pt idx="6">
                  <c:v>Доходы от продажи мат.и немат. активов - 9 370 тыс.руб.</c:v>
                </c:pt>
                <c:pt idx="7">
                  <c:v>Штрафы и прочие неналоговые доходы - 2 075 тыс.руб.</c:v>
                </c:pt>
                <c:pt idx="8">
                  <c:v>Безвозмездные поступления - 41 203 тыс. руб.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37.035048636382506</c:v>
                </c:pt>
                <c:pt idx="1">
                  <c:v>0.47072823124074664</c:v>
                </c:pt>
                <c:pt idx="2">
                  <c:v>24.58302777047502</c:v>
                </c:pt>
                <c:pt idx="3">
                  <c:v>14.444798051777338</c:v>
                </c:pt>
                <c:pt idx="4">
                  <c:v>4.4964093481479432</c:v>
                </c:pt>
                <c:pt idx="5">
                  <c:v>4.4003818959195247</c:v>
                </c:pt>
                <c:pt idx="6">
                  <c:v>2.593017946340856</c:v>
                </c:pt>
                <c:pt idx="7">
                  <c:v>0.57422756015552578</c:v>
                </c:pt>
                <c:pt idx="8">
                  <c:v>11.402360559560542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3.7396252467282839E-4"/>
          <c:y val="0.68680698659446282"/>
          <c:w val="0.95290305725673186"/>
          <c:h val="0.3078361257480459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81576460786964E-2"/>
          <c:y val="7.9804729299083735E-2"/>
          <c:w val="0.66533204136100133"/>
          <c:h val="0.53186232231506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1"/>
          </c:dPt>
          <c:dPt>
            <c:idx val="1"/>
            <c:invertIfNegative val="0"/>
            <c:bubble3D val="1"/>
          </c:dPt>
          <c:dPt>
            <c:idx val="2"/>
            <c:invertIfNegative val="0"/>
            <c:bubble3D val="1"/>
          </c:dPt>
          <c:dLbls>
            <c:dLbl>
              <c:idx val="0"/>
              <c:layout>
                <c:manualLayout>
                  <c:x val="2.9123266979294619E-3"/>
                  <c:y val="-1.0808740549295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77291809058231E-5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10241</c:v>
                </c:pt>
                <c:pt idx="1">
                  <c:v>10932</c:v>
                </c:pt>
                <c:pt idx="2">
                  <c:v>11594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2.9123266979294619E-2"/>
                  <c:y val="-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35593677224083E-2"/>
                  <c:y val="-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10940281365051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1179</c:v>
                </c:pt>
                <c:pt idx="1">
                  <c:v>685</c:v>
                </c:pt>
                <c:pt idx="2">
                  <c:v>685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6017796838612042E-2"/>
                  <c:y val="-1.62445400803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7396018757677E-2"/>
                  <c:y val="-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667103630329887E-2"/>
                  <c:y val="-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77458944"/>
        <c:axId val="276602176"/>
        <c:axId val="0"/>
      </c:bar3DChart>
      <c:catAx>
        <c:axId val="27745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602176"/>
        <c:crosses val="autoZero"/>
        <c:auto val="1"/>
        <c:lblAlgn val="ctr"/>
        <c:lblOffset val="100"/>
        <c:noMultiLvlLbl val="0"/>
      </c:catAx>
      <c:valAx>
        <c:axId val="276602176"/>
        <c:scaling>
          <c:orientation val="minMax"/>
          <c:max val="7600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77458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290158090036527"/>
          <c:y val="0.70947325297189212"/>
          <c:w val="0.45890850352385804"/>
          <c:h val="0.2697213102052988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3900544745866"/>
          <c:y val="3.8140356677700764E-2"/>
          <c:w val="0.65596454722102493"/>
          <c:h val="0.65077496084336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759E"/>
            </a:solidFill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Lbls>
            <c:dLbl>
              <c:idx val="0"/>
              <c:layout>
                <c:manualLayout>
                  <c:x val="7.2887933468199521E-3"/>
                  <c:y val="-6.2868286773510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919334278043E-3"/>
                  <c:y val="-1.429360338074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69634</c:v>
                </c:pt>
                <c:pt idx="1">
                  <c:v>75781</c:v>
                </c:pt>
                <c:pt idx="2">
                  <c:v>79866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0202222041665461E-2"/>
                  <c:y val="-4.527852673844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49205833329892E-3"/>
                  <c:y val="-9.5323214186195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23808749994838E-3"/>
                  <c:y val="-8.73786035989278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3228</c:v>
                </c:pt>
                <c:pt idx="1">
                  <c:v>6247</c:v>
                </c:pt>
                <c:pt idx="2">
                  <c:v>1200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спортивных мероприятий</c:v>
                </c:pt>
              </c:strCache>
            </c:strRef>
          </c:tx>
          <c:spPr>
            <a:solidFill>
              <a:srgbClr val="009A46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4.3723808749994838E-3"/>
                  <c:y val="-9.5323214186195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447617499989676E-3"/>
                  <c:y val="-9.5323214186195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22661143465961E-3"/>
                  <c:y val="-3.574620531982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2890</c:v>
                </c:pt>
                <c:pt idx="1">
                  <c:v>2890</c:v>
                </c:pt>
                <c:pt idx="2">
                  <c:v>2890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8417408"/>
        <c:axId val="277492224"/>
      </c:barChart>
      <c:valAx>
        <c:axId val="27749222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78417408"/>
        <c:crosses val="autoZero"/>
        <c:crossBetween val="between"/>
      </c:valAx>
      <c:catAx>
        <c:axId val="27841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77492224"/>
        <c:crosses val="autoZero"/>
        <c:auto val="1"/>
        <c:lblAlgn val="ctr"/>
        <c:lblOffset val="100"/>
        <c:noMultiLvlLbl val="0"/>
      </c:cat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37939079995978786"/>
          <c:y val="0.81192129379871825"/>
          <c:w val="0.61578569503871328"/>
          <c:h val="0.1737802240733523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4752600369404E-2"/>
          <c:y val="6.7089277748494089E-2"/>
          <c:w val="0.64269696480987926"/>
          <c:h val="0.54667500394692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layout>
                <c:manualLayout>
                  <c:x val="-2.022990278681144E-2"/>
                  <c:y val="-1.3304808237681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557019444685216E-2"/>
                  <c:y val="-1.6244905536811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337176042298693E-2"/>
                  <c:y val="-1.160342564276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608818324442769E-5"/>
                  <c:y val="-7.5812117367076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«Кадровая политика»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482</c:v>
                </c:pt>
                <c:pt idx="1">
                  <c:v>1340</c:v>
                </c:pt>
                <c:pt idx="2">
                  <c:v>2890</c:v>
                </c:pt>
                <c:pt idx="3">
                  <c:v>3327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0"/>
              <c:layout>
                <c:manualLayout>
                  <c:x val="2.89528362131469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892548611713039E-3"/>
                  <c:y val="-1.3924074225670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359297952018806E-3"/>
                  <c:y val="-1.538571737643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448549309683683E-3"/>
                  <c:y val="-1.68797034247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617358233705231E-3"/>
                  <c:y val="-3.048144504411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«Кадровая политика»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501</c:v>
                </c:pt>
                <c:pt idx="1">
                  <c:v>1340</c:v>
                </c:pt>
                <c:pt idx="2">
                  <c:v>890</c:v>
                </c:pt>
                <c:pt idx="3">
                  <c:v>3327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0"/>
              <c:layout>
                <c:manualLayout>
                  <c:x val="1.0112392014099551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89248104409936E-2"/>
                  <c:y val="-1.419323291564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69411458784725E-2"/>
                  <c:y val="-1.6086114700705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2825766329352E-2"/>
                  <c:y val="-1.5006008104362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253164556962026E-2"/>
                  <c:y val="-2.9399434373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«Кадровая политика»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521</c:v>
                </c:pt>
                <c:pt idx="1">
                  <c:v>1340</c:v>
                </c:pt>
                <c:pt idx="2">
                  <c:v>890</c:v>
                </c:pt>
                <c:pt idx="3">
                  <c:v>3327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8419456"/>
        <c:axId val="167167104"/>
      </c:barChart>
      <c:catAx>
        <c:axId val="27841945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1740000" vert="horz"/>
          <a:lstStyle/>
          <a:p>
            <a:pPr>
              <a:defRPr sz="1400" spc="0" baseline="0"/>
            </a:pPr>
            <a:endParaRPr lang="ru-RU"/>
          </a:p>
        </c:txPr>
        <c:crossAx val="167167104"/>
        <c:crosses val="autoZero"/>
        <c:auto val="1"/>
        <c:lblAlgn val="ctr"/>
        <c:lblOffset val="100"/>
        <c:tickLblSkip val="1"/>
        <c:noMultiLvlLbl val="0"/>
      </c:catAx>
      <c:valAx>
        <c:axId val="1671671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78419456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1.5428393458272013E-2"/>
          <c:y val="2.3060303241160107E-3"/>
          <c:w val="0.26857983761448151"/>
          <c:h val="5.4990600459598055E-2"/>
        </c:manualLayout>
      </c:layout>
      <c:overlay val="0"/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07237906807551"/>
          <c:y val="2.949669522297892E-2"/>
          <c:w val="0.61968093053011242"/>
          <c:h val="0.509720843583670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70C0"/>
            </a:solidFill>
            <a:ln w="952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6520793807892906E-3"/>
                  <c:y val="-1.06726099450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104242701628098E-3"/>
                  <c:y val="-3.46648762431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14201850340728E-4"/>
                  <c:y val="-1.987594698805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248230924079414E-3"/>
                  <c:y val="-5.522020342635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124115462039707E-3"/>
                  <c:y val="-2.530917686839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0.5</c:v>
                </c:pt>
                <c:pt idx="1">
                  <c:v>9.5</c:v>
                </c:pt>
                <c:pt idx="2">
                  <c:v>12.5</c:v>
                </c:pt>
                <c:pt idx="3">
                  <c:v>54.9</c:v>
                </c:pt>
                <c:pt idx="4">
                  <c:v>172.3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1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056074917883979E-2"/>
                  <c:y val="-1.216434768540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072678092920986E-3"/>
                  <c:y val="-5.148506169768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604621752100291E-3"/>
                  <c:y val="-1.652488152968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94117108876776E-2"/>
                  <c:y val="-2.9372051603183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120450033550541E-2"/>
                  <c:y val="-2.3008523775679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0.5</c:v>
                </c:pt>
                <c:pt idx="1">
                  <c:v>10.1</c:v>
                </c:pt>
                <c:pt idx="2">
                  <c:v>0.5</c:v>
                </c:pt>
                <c:pt idx="3">
                  <c:v>48</c:v>
                </c:pt>
                <c:pt idx="4">
                  <c:v>50.4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2.8669209728985283E-2"/>
                  <c:y val="-1.03914371282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51177002094101E-2"/>
                  <c:y val="-7.584274395682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82953684502561E-2"/>
                  <c:y val="-1.4905963816754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090170004E-2"/>
                  <c:y val="-5.8175054354944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474469277223935E-2"/>
                  <c:y val="-5.9822053115936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0.5</c:v>
                </c:pt>
                <c:pt idx="1">
                  <c:v>10.7</c:v>
                </c:pt>
                <c:pt idx="2">
                  <c:v>0.5</c:v>
                </c:pt>
                <c:pt idx="3">
                  <c:v>52.3</c:v>
                </c:pt>
                <c:pt idx="4">
                  <c:v>50.8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8482944"/>
        <c:axId val="167171712"/>
        <c:axId val="0"/>
      </c:bar3DChart>
      <c:catAx>
        <c:axId val="27848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167171712"/>
        <c:crosses val="autoZero"/>
        <c:auto val="1"/>
        <c:lblAlgn val="ctr"/>
        <c:lblOffset val="100"/>
        <c:noMultiLvlLbl val="0"/>
      </c:catAx>
      <c:valAx>
        <c:axId val="16717171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278482944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84182894342778836"/>
          <c:y val="0.36001479780648971"/>
          <c:w val="0.1449338219335998"/>
          <c:h val="0.17873351574540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63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65749392735821E-3"/>
          <c:y val="7.9906945148316283E-2"/>
          <c:w val="0.99454336541265675"/>
          <c:h val="0.825273059462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5"/>
              </a:solidFill>
            </c:spPr>
          </c:dPt>
          <c:dPt>
            <c:idx val="3"/>
            <c:bubble3D val="0"/>
            <c:spPr>
              <a:solidFill>
                <a:srgbClr val="009A46"/>
              </a:solidFill>
            </c:spPr>
          </c:dPt>
          <c:dLbls>
            <c:dLbl>
              <c:idx val="0"/>
              <c:layout>
                <c:manualLayout>
                  <c:x val="4.2115269825127671E-2"/>
                  <c:y val="0.176498053577536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НДФЛ  </a:t>
                    </a:r>
                    <a:r>
                      <a:rPr lang="ru-RU" dirty="0" smtClean="0"/>
                      <a:t>47%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1.6903572800614674E-2"/>
                  <c:y val="-1.661077624782997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</a:t>
                    </a:r>
                    <a:r>
                      <a:rPr lang="ru-RU" dirty="0" smtClean="0"/>
                      <a:t>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7.0192116375212789E-3"/>
                  <c:y val="-2.26096279700717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УСН 33%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-</c:separator>
            </c:dLbl>
            <c:dLbl>
              <c:idx val="3"/>
              <c:layout>
                <c:manualLayout>
                  <c:x val="-9.9085107480525042E-3"/>
                  <c:y val="5.38008077749298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</a:t>
                    </a:r>
                    <a:r>
                      <a:rPr lang="ru-RU" dirty="0" smtClean="0"/>
                      <a:t>20%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"/>
                  <c:y val="-0.11943566851051127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500"/>
                    </a:pPr>
                    <a:r>
                      <a:rPr lang="ru-RU" sz="1500" dirty="0"/>
                      <a:t>Доходы от </a:t>
                    </a:r>
                    <a:r>
                      <a:rPr lang="ru-RU" sz="1500" dirty="0" smtClean="0"/>
                      <a:t>использования имущества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710718401844136E-2"/>
                  <c:y val="-2.7388102349554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400573535684257E-2"/>
                  <c:y val="4.5646837249256889E-3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Безвозмездные</a:t>
                    </a:r>
                    <a:r>
                      <a:rPr lang="ru-RU" sz="1500" baseline="0" dirty="0" smtClean="0"/>
                      <a:t> </a:t>
                    </a:r>
                    <a:r>
                      <a:rPr lang="ru-RU" sz="1500" baseline="0" dirty="0"/>
                      <a:t>поступления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51583726832456E-3"/>
                  <c:y val="1.21889635292551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4370370370370369"/>
                  <c:y val="-1.36263730761465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НДФЛ </c:v>
                </c:pt>
                <c:pt idx="1">
                  <c:v>Акцизы</c:v>
                </c:pt>
                <c:pt idx="2">
                  <c:v>УСН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46.504033677143397</c:v>
                </c:pt>
                <c:pt idx="1">
                  <c:v>0.63855274912693905</c:v>
                </c:pt>
                <c:pt idx="2">
                  <c:v>32.689027856736779</c:v>
                </c:pt>
                <c:pt idx="3">
                  <c:v>20.16838571699288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6399">
          <a:noFill/>
        </a:ln>
      </c:spPr>
    </c:plotArea>
    <c:plotVisOnly val="1"/>
    <c:dispBlanksAs val="zero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65749392735821E-3"/>
          <c:y val="7.9906945148316283E-2"/>
          <c:w val="0.99454336541265675"/>
          <c:h val="0.825273059462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5"/>
              </a:solidFill>
            </c:spPr>
          </c:dPt>
          <c:dPt>
            <c:idx val="3"/>
            <c:bubble3D val="0"/>
            <c:spPr>
              <a:solidFill>
                <a:srgbClr val="009A46"/>
              </a:solidFill>
            </c:spPr>
          </c:dPt>
          <c:dLbls>
            <c:dLbl>
              <c:idx val="0"/>
              <c:layout>
                <c:manualLayout>
                  <c:x val="-5.7885323147516342E-2"/>
                  <c:y val="0.2519274819137744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400"/>
                    </a:pPr>
                    <a:r>
                      <a:rPr lang="ru-RU" sz="1300" dirty="0"/>
                      <a:t>Доходы </a:t>
                    </a:r>
                    <a:r>
                      <a:rPr lang="ru-RU" sz="1300" dirty="0" smtClean="0"/>
                      <a:t>от использования </a:t>
                    </a:r>
                    <a:r>
                      <a:rPr lang="ru-RU" sz="1300" dirty="0"/>
                      <a:t>имущества </a:t>
                    </a:r>
                    <a:r>
                      <a:rPr lang="ru-RU" sz="1300" dirty="0" smtClean="0"/>
                      <a:t>52%</a:t>
                    </a:r>
                    <a:endParaRPr lang="ru-RU" sz="1300" dirty="0"/>
                  </a:p>
                </c:rich>
              </c:tx>
              <c:spPr>
                <a:ln cap="sq">
                  <a:miter lim="800000"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5.5990251524081096E-2"/>
                  <c:y val="0.4423689443003064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Доходы от оказания платных </a:t>
                    </a:r>
                    <a:r>
                      <a:rPr lang="ru-RU" sz="1400" dirty="0" smtClean="0"/>
                      <a:t>услуг 46%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6002542927329061"/>
                  <c:y val="-1.7653879961050081E-2"/>
                </c:manualLayout>
              </c:layout>
              <c:tx>
                <c:rich>
                  <a:bodyPr rot="0"/>
                  <a:lstStyle/>
                  <a:p>
                    <a:pPr>
                      <a:defRPr sz="1400"/>
                    </a:pPr>
                    <a:r>
                      <a:rPr lang="ru-RU" sz="1400" dirty="0"/>
                      <a:t>Доходы от продажи </a:t>
                    </a:r>
                    <a:r>
                      <a:rPr lang="ru-RU" sz="1400" dirty="0" smtClean="0"/>
                      <a:t>активов 1%</a:t>
                    </a:r>
                    <a:endParaRPr lang="ru-RU" sz="1400" dirty="0"/>
                  </a:p>
                </c:rich>
              </c:tx>
              <c:numFmt formatCode="@" sourceLinked="0"/>
              <c:spPr/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1.9049691127793457E-2"/>
                  <c:y val="-4.255062346013842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Доходы от штрафов </a:t>
                    </a:r>
                    <a:r>
                      <a:rPr lang="ru-RU" sz="1400" dirty="0" smtClean="0"/>
                      <a:t>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"/>
                  <c:y val="-0.11943566851051127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400"/>
                    </a:pPr>
                    <a:r>
                      <a:rPr lang="ru-RU" sz="1400" dirty="0"/>
                      <a:t>Доходы от </a:t>
                    </a:r>
                    <a:r>
                      <a:rPr lang="ru-RU" sz="1400" dirty="0" smtClean="0"/>
                      <a:t>использования имущества</a:t>
                    </a:r>
                    <a:endParaRPr lang="ru-RU" dirty="0"/>
                  </a:p>
                </c:rich>
              </c:tx>
              <c:numFmt formatCode="@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5.0710718401844136E-2"/>
                  <c:y val="-2.7388102349554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1.8400573535684257E-2"/>
                  <c:y val="4.5646837249256889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Безвозмездные</a:t>
                    </a:r>
                    <a:r>
                      <a:rPr lang="ru-RU" sz="1400" baseline="0" dirty="0" smtClean="0"/>
                      <a:t> </a:t>
                    </a:r>
                    <a:r>
                      <a:rPr lang="ru-RU" sz="1400" baseline="0" dirty="0"/>
                      <a:t>поступления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1.5451583726832456E-3"/>
                  <c:y val="1.21889635292551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14370370370370369"/>
                  <c:y val="-1.36263730761465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numFmt formatCode="@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Доходы от оказания платных услуг </c:v>
                </c:pt>
                <c:pt idx="2">
                  <c:v>Доходы от продажи активов</c:v>
                </c:pt>
                <c:pt idx="3">
                  <c:v>Доходы от штрафов и прочие  доходы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51.656524678837059</c:v>
                </c:pt>
                <c:pt idx="1">
                  <c:v>45.638945233265723</c:v>
                </c:pt>
                <c:pt idx="2">
                  <c:v>1.3522650439486139</c:v>
                </c:pt>
                <c:pt idx="3">
                  <c:v>1.3522650439486139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6399">
          <a:noFill/>
        </a:ln>
      </c:spPr>
    </c:plotArea>
    <c:plotVisOnly val="1"/>
    <c:dispBlanksAs val="zero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8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85378748766475E-2"/>
          <c:y val="1.502420442601181E-2"/>
          <c:w val="0.59165496550803409"/>
          <c:h val="0.78719530561435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бюджетам поселений на выравнивание уровня бюджетной обеспеченности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8754606487708E-3"/>
                  <c:y val="-2.498004457426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931987648192633E-3"/>
                  <c:y val="-2.498004457426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10478270746969E-2"/>
                  <c:y val="-1.362547885869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г.</c:v>
                </c:pt>
                <c:pt idx="1">
                  <c:v>2026 г.</c:v>
                </c:pt>
                <c:pt idx="2">
                  <c:v>2027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16440</c:v>
                </c:pt>
                <c:pt idx="1">
                  <c:v>16432</c:v>
                </c:pt>
                <c:pt idx="2">
                  <c:v>16069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бюджетам муниципальных образований на осуществление дорожной деятельности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530787895649316E-3"/>
                  <c:y val="-5.1918824219312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503677035566233E-2"/>
                  <c:y val="-9.5190599349410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69118023710821E-2"/>
                  <c:y val="-7.2479679797670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г.</c:v>
                </c:pt>
                <c:pt idx="1">
                  <c:v>2026 г.</c:v>
                </c:pt>
                <c:pt idx="2">
                  <c:v>2027 г.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124855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 бюджетам муниципальных образований на поддержку государственных программ субъектов Российской Федерации и муниципальных программ формирования современной городской среды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9172795059277052E-3"/>
                  <c:y val="-1.4060707409113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760341124154667E-3"/>
                  <c:y val="-1.874790789891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8320382571975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г.</c:v>
                </c:pt>
                <c:pt idx="1">
                  <c:v>2026 г.</c:v>
                </c:pt>
                <c:pt idx="2">
                  <c:v>2027 г.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7174</c:v>
                </c:pt>
                <c:pt idx="1">
                  <c:v>6381</c:v>
                </c:pt>
                <c:pt idx="2">
                  <c:v>6127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 бюджетам городских поселений на осуществление первичного воинского учета органами местного самоуправления поселений, муниципальных и городских округов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302927125744198E-2"/>
                  <c:y val="-1.546036407853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31423399267494E-2"/>
                  <c:y val="-1.3251740638740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195613185836494E-2"/>
                  <c:y val="-3.5337975036642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г.</c:v>
                </c:pt>
                <c:pt idx="1">
                  <c:v>2026 г.</c:v>
                </c:pt>
                <c:pt idx="2">
                  <c:v>2027 г.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3421</c:v>
                </c:pt>
                <c:pt idx="1">
                  <c:v>3735</c:v>
                </c:pt>
                <c:pt idx="2">
                  <c:v>3866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430400"/>
        <c:axId val="167243712"/>
        <c:axId val="0"/>
      </c:bar3DChart>
      <c:catAx>
        <c:axId val="259430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67243712"/>
        <c:crosses val="autoZero"/>
        <c:auto val="1"/>
        <c:lblAlgn val="ctr"/>
        <c:lblOffset val="100"/>
        <c:noMultiLvlLbl val="0"/>
      </c:catAx>
      <c:valAx>
        <c:axId val="16724371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59430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58398445710232"/>
          <c:y val="0"/>
          <c:w val="0.33041601820152572"/>
          <c:h val="0.98711433434872042"/>
        </c:manualLayout>
      </c:layout>
      <c:overlay val="0"/>
      <c:txPr>
        <a:bodyPr anchor="t"/>
        <a:lstStyle/>
        <a:p>
          <a:pPr algn="just">
            <a:defRPr sz="1300" b="0" i="0" spc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5635342239090066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4"/>
              <c:layout>
                <c:manualLayout>
                  <c:x val="-1.1756061719324026E-2"/>
                  <c:y val="-1.022364217252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</c:v>
                </c:pt>
                <c:pt idx="1">
                  <c:v>71</c:v>
                </c:pt>
                <c:pt idx="2">
                  <c:v>83</c:v>
                </c:pt>
                <c:pt idx="3">
                  <c:v>97</c:v>
                </c:pt>
                <c:pt idx="4">
                  <c:v>114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ЖКХ, водное, дорожное хозяйство и охрана окр.среды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2.9390154298310064E-3"/>
                  <c:y val="-2.300319488817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162</c:v>
                </c:pt>
                <c:pt idx="1">
                  <c:v>142</c:v>
                </c:pt>
                <c:pt idx="2">
                  <c:v>285</c:v>
                </c:pt>
                <c:pt idx="3">
                  <c:v>95</c:v>
                </c:pt>
                <c:pt idx="4">
                  <c:v>148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7.34753857457751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74</c:v>
                </c:pt>
                <c:pt idx="1">
                  <c:v>75</c:v>
                </c:pt>
                <c:pt idx="2">
                  <c:v>84</c:v>
                </c:pt>
                <c:pt idx="3">
                  <c:v>76</c:v>
                </c:pt>
                <c:pt idx="4">
                  <c:v>86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344</c:v>
                </c:pt>
                <c:pt idx="1">
                  <c:v>288</c:v>
                </c:pt>
                <c:pt idx="2">
                  <c:v>452</c:v>
                </c:pt>
                <c:pt idx="3">
                  <c:v>268</c:v>
                </c:pt>
                <c:pt idx="4">
                  <c:v>348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9493888"/>
        <c:axId val="167246592"/>
        <c:axId val="0"/>
      </c:bar3DChart>
      <c:catAx>
        <c:axId val="25949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246592"/>
        <c:crosses val="autoZero"/>
        <c:auto val="1"/>
        <c:lblAlgn val="ctr"/>
        <c:lblOffset val="100"/>
        <c:noMultiLvlLbl val="0"/>
      </c:catAx>
      <c:valAx>
        <c:axId val="16724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493888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891910186465482"/>
          <c:y val="8.7025936454428826E-2"/>
          <c:w val="0.25108089813534507"/>
          <c:h val="0.81061246257955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308478634787045"/>
          <c:y val="6.4820611100191147E-2"/>
          <c:w val="0.54853054826480019"/>
          <c:h val="0.90748908016068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Расходы: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4.4817929806887655E-3"/>
                  <c:y val="-3.84394611424941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817929806887655E-3"/>
                  <c:y val="-6.55731984195488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433240929192142E-2"/>
                  <c:y val="-9.044579092351644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878619871258384E-2"/>
                  <c:y val="9.04457909235147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816753483271224E-3"/>
                  <c:y val="-1.58280134116152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757239742516876E-3"/>
                  <c:y val="-2.03503029577910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9757239742516876E-3"/>
                  <c:y val="-1.35668686385273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975723974251633E-3"/>
                  <c:y val="-2.261144773087931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9421102916317986E-2"/>
                  <c:y val="2.261144773087890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- 82 705 тыс.  руб.</c:v>
                </c:pt>
                <c:pt idx="1">
                  <c:v>Национальная оборона - 2 807 тыс. руб.</c:v>
                </c:pt>
                <c:pt idx="2">
                  <c:v>Национальная безопасность и правоохранительная деятельность - 2 305 тыс. руб.</c:v>
                </c:pt>
                <c:pt idx="3">
                  <c:v>Национальная экономика - 47 151 тыс. руб.</c:v>
                </c:pt>
                <c:pt idx="4">
                  <c:v>Жилищно-коммунальное хозяйство - 98 072 тыс. руб.</c:v>
                </c:pt>
                <c:pt idx="5">
                  <c:v>Охрана окружающей среды - 3 000 тыс. руб.</c:v>
                </c:pt>
                <c:pt idx="6">
                  <c:v>Образование - 627 тыс. руб.</c:v>
                </c:pt>
                <c:pt idx="7">
                  <c:v>Культура - 32 316 тыс. руб.</c:v>
                </c:pt>
                <c:pt idx="8">
                  <c:v>Социальная политика - 1 561 тыс. руб.</c:v>
                </c:pt>
                <c:pt idx="9">
                  <c:v>Здравоохранение, физическая культура и спорт - 66 819 тыс. руб.</c:v>
                </c:pt>
                <c:pt idx="10">
                  <c:v>Средства массовой информации - 10 260 тыс. руб.</c:v>
                </c:pt>
                <c:pt idx="11">
                  <c:v>Обслуживание государственного (муниципального) долга - 28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23.78966262142206</c:v>
                </c:pt>
                <c:pt idx="1">
                  <c:v>0.80741893450615698</c:v>
                </c:pt>
                <c:pt idx="2">
                  <c:v>0.6630212483208735</c:v>
                </c:pt>
                <c:pt idx="3">
                  <c:v>13.562739644068333</c:v>
                </c:pt>
                <c:pt idx="4">
                  <c:v>28.209900158492278</c:v>
                </c:pt>
                <c:pt idx="5">
                  <c:v>0.86293437959332786</c:v>
                </c:pt>
                <c:pt idx="6">
                  <c:v>0.18035328533500553</c:v>
                </c:pt>
                <c:pt idx="7">
                  <c:v>9.2955291369793276</c:v>
                </c:pt>
                <c:pt idx="8">
                  <c:v>0.44901352218172824</c:v>
                </c:pt>
                <c:pt idx="9">
                  <c:v>19.22013743668219</c:v>
                </c:pt>
                <c:pt idx="10">
                  <c:v>2.951235578209181</c:v>
                </c:pt>
                <c:pt idx="11">
                  <c:v>8.0540542095377272E-3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2">
          <a:noFill/>
        </a:ln>
      </c:spPr>
    </c:plotArea>
    <c:legend>
      <c:legendPos val="l"/>
      <c:layout>
        <c:manualLayout>
          <c:xMode val="edge"/>
          <c:yMode val="edge"/>
          <c:x val="7.7653827251230496E-3"/>
          <c:y val="4.3121989294636777E-4"/>
          <c:w val="0.42205491502120562"/>
          <c:h val="0.986001911468526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4018883752683009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533546325878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02984381746699E-3"/>
                  <c:y val="-2.79965019803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743632111209626E-17"/>
                  <c:y val="-2.519685178233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127</c:v>
                </c:pt>
                <c:pt idx="1">
                  <c:v>136</c:v>
                </c:pt>
                <c:pt idx="2">
                  <c:v>137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ЖКХ, водное и дорожное хозяйство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0286554004408524E-2"/>
                  <c:y val="-7.66773162939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170462894930201E-3"/>
                  <c:y val="-2.044728434504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57609566531792E-2"/>
                  <c:y val="-3.6757643541041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250</c:v>
                </c:pt>
                <c:pt idx="1">
                  <c:v>110</c:v>
                </c:pt>
                <c:pt idx="2">
                  <c:v>115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225569434239529E-2"/>
                  <c:y val="-5.11182108626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16992040459572E-2"/>
                  <c:y val="-5.7574034765482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458381231712277E-3"/>
                  <c:y val="6.8176993444630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</c:v>
                </c:pt>
                <c:pt idx="1">
                  <c:v>104</c:v>
                </c:pt>
                <c:pt idx="2">
                  <c:v>107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Условно утвержденные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7.34753857457751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0852314474651E-3"/>
                  <c:y val="5.1118210862618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8</c:v>
                </c:pt>
                <c:pt idx="2">
                  <c:v>17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Всего, без условно утвержденных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477</c:v>
                </c:pt>
                <c:pt idx="1">
                  <c:v>350</c:v>
                </c:pt>
                <c:pt idx="2">
                  <c:v>359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9495424"/>
        <c:axId val="259682240"/>
        <c:axId val="0"/>
      </c:bar3DChart>
      <c:catAx>
        <c:axId val="25949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9682240"/>
        <c:crosses val="autoZero"/>
        <c:auto val="1"/>
        <c:lblAlgn val="ctr"/>
        <c:lblOffset val="100"/>
        <c:noMultiLvlLbl val="0"/>
      </c:catAx>
      <c:valAx>
        <c:axId val="25968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9495424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2540697842600688"/>
          <c:y val="0.1176968629720007"/>
          <c:w val="0.27459302157399318"/>
          <c:h val="0.88230313702799934"/>
        </c:manualLayout>
      </c:layout>
      <c:overlay val="0"/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154518950437317E-3"/>
                  <c:y val="-2.4251124875013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662037143316269E-2"/>
                  <c:y val="-1.38941159315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695300842496676E-2"/>
                  <c:y val="-4.482540134429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035100204311304E-2"/>
                  <c:y val="-4.062413204088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культуру</c:v>
                </c:pt>
                <c:pt idx="1">
                  <c:v>На физическую культуру и спорт</c:v>
                </c:pt>
                <c:pt idx="2">
                  <c:v>Остальные расходы соц.характера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43008</c:v>
                </c:pt>
                <c:pt idx="1">
                  <c:v>75752</c:v>
                </c:pt>
                <c:pt idx="2">
                  <c:v>8039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65781318151558E-3"/>
                  <c:y val="-5.2026163759582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41892977663508E-3"/>
                  <c:y val="-3.115504527274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120990781748399E-2"/>
                  <c:y val="-6.202354150192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152223319024967E-3"/>
                  <c:y val="-6.184364931674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45584742191179E-3"/>
                  <c:y val="-6.8930009418539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культуру</c:v>
                </c:pt>
                <c:pt idx="1">
                  <c:v>На физическую культуру и спорт</c:v>
                </c:pt>
                <c:pt idx="2">
                  <c:v>Остальные расходы соц.характера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44961</c:v>
                </c:pt>
                <c:pt idx="1">
                  <c:v>84918</c:v>
                </c:pt>
                <c:pt idx="2">
                  <c:v>6058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34755859599157E-2"/>
                  <c:y val="-7.037395150538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389080142072771E-2"/>
                  <c:y val="-1.4890093911134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0403028645326E-2"/>
                  <c:y val="-6.483164452315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19992653979477E-2"/>
                  <c:y val="-7.7663245750472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75974570318632E-3"/>
                  <c:y val="-6.1493093190460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культуру</c:v>
                </c:pt>
                <c:pt idx="1">
                  <c:v>На физическую культуру и спорт</c:v>
                </c:pt>
                <c:pt idx="2">
                  <c:v>Остальные расходы соц.характера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47316</c:v>
                </c:pt>
                <c:pt idx="1">
                  <c:v>83956</c:v>
                </c:pt>
                <c:pt idx="2">
                  <c:v>6078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277362176"/>
        <c:axId val="259685696"/>
        <c:axId val="0"/>
      </c:bar3DChart>
      <c:catAx>
        <c:axId val="27736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90" baseline="0"/>
            </a:pPr>
            <a:endParaRPr lang="ru-RU"/>
          </a:p>
        </c:txPr>
        <c:crossAx val="259685696"/>
        <c:crosses val="autoZero"/>
        <c:auto val="1"/>
        <c:lblAlgn val="ctr"/>
        <c:lblOffset val="100"/>
        <c:noMultiLvlLbl val="0"/>
      </c:catAx>
      <c:valAx>
        <c:axId val="2596856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77362176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8565618328321204"/>
          <c:y val="0.11837757406039852"/>
          <c:w val="0.13323534558180228"/>
          <c:h val="0.434408840194226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962005535480429E-2"/>
          <c:y val="5.6860661804400449E-2"/>
          <c:w val="0.65621870959309458"/>
          <c:h val="0.52604366338012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9A46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5.2595292852619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290408513310721E-3"/>
                  <c:y val="6.357989267553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4845256698722E-2"/>
                  <c:y val="8.4165148676123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27289</c:v>
                </c:pt>
                <c:pt idx="1">
                  <c:v>28944</c:v>
                </c:pt>
                <c:pt idx="2">
                  <c:v>30636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210478270746969E-2"/>
                  <c:y val="-2.5306061673166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610374215463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4828397703457E-17"/>
                  <c:y val="-2.300534593519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338236047421614E-2"/>
                  <c:y val="-2.530588052870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4828397703457E-17"/>
                  <c:y val="-2.300534593519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172795059277052E-3"/>
                  <c:y val="-2.7606415122229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3860</c:v>
                </c:pt>
                <c:pt idx="1">
                  <c:v>3960</c:v>
                </c:pt>
                <c:pt idx="2">
                  <c:v>3960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77363712"/>
        <c:axId val="276596992"/>
        <c:axId val="0"/>
      </c:bar3DChart>
      <c:catAx>
        <c:axId val="2773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76596992"/>
        <c:crosses val="autoZero"/>
        <c:auto val="1"/>
        <c:lblAlgn val="ctr"/>
        <c:lblOffset val="100"/>
        <c:noMultiLvlLbl val="0"/>
      </c:catAx>
      <c:valAx>
        <c:axId val="276596992"/>
        <c:scaling>
          <c:orientation val="minMax"/>
          <c:max val="20000"/>
        </c:scaling>
        <c:delete val="1"/>
        <c:axPos val="l"/>
        <c:majorGridlines/>
        <c:numFmt formatCode="#,##0" sourceLinked="1"/>
        <c:majorTickMark val="none"/>
        <c:minorTickMark val="none"/>
        <c:tickLblPos val="nextTo"/>
        <c:crossAx val="277363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7793349108082"/>
          <c:y val="0.76451256925152578"/>
          <c:w val="0.49477221215467276"/>
          <c:h val="0.19424446096481884"/>
        </c:manualLayout>
      </c:layout>
      <c:overlay val="0"/>
      <c:spPr>
        <a:effectLst/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D57F8-D957-41FE-BE78-38F086E9BEB2}" type="doc">
      <dgm:prSet loTypeId="urn:microsoft.com/office/officeart/2005/8/layout/chevron2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7B3436F-921D-4B62-8CCB-3BC8F1A605C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07B1C58-5C43-46FF-82A3-5D9DED83926F}" type="parTrans" cxnId="{983DC86B-6A3B-46BA-996D-91889E1CE578}">
      <dgm:prSet/>
      <dgm:spPr/>
      <dgm:t>
        <a:bodyPr/>
        <a:lstStyle/>
        <a:p>
          <a:endParaRPr lang="ru-RU"/>
        </a:p>
      </dgm:t>
    </dgm:pt>
    <dgm:pt modelId="{58E40D9F-E5C9-4E5E-BA7F-C6F8A757B395}" type="sibTrans" cxnId="{983DC86B-6A3B-46BA-996D-91889E1CE578}">
      <dgm:prSet/>
      <dgm:spPr/>
      <dgm:t>
        <a:bodyPr/>
        <a:lstStyle/>
        <a:p>
          <a:endParaRPr lang="ru-RU"/>
        </a:p>
      </dgm:t>
    </dgm:pt>
    <dgm:pt modelId="{D2635E52-FCA5-4474-A561-D66C713F4DBE}">
      <dgm:prSet phldrT="[Текст]"/>
      <dgm:spPr/>
      <dgm:t>
        <a:bodyPr/>
        <a:lstStyle/>
        <a:p>
          <a:r>
            <a:rPr lang="ru-RU" dirty="0" smtClean="0"/>
            <a:t>Публичные слушания по проекту бюджета городского поселения «Город Балабаново»</a:t>
          </a:r>
          <a:endParaRPr lang="ru-RU" dirty="0"/>
        </a:p>
      </dgm:t>
    </dgm:pt>
    <dgm:pt modelId="{0EBB973C-03D5-4F85-9AEE-26CA1E85E7F8}" type="parTrans" cxnId="{FA12372D-6EA7-4498-92AC-CAFEDA2A1841}">
      <dgm:prSet/>
      <dgm:spPr/>
      <dgm:t>
        <a:bodyPr/>
        <a:lstStyle/>
        <a:p>
          <a:endParaRPr lang="ru-RU"/>
        </a:p>
      </dgm:t>
    </dgm:pt>
    <dgm:pt modelId="{C2B0FBCF-6686-482D-98DD-7BE54FB8CAF9}" type="sibTrans" cxnId="{FA12372D-6EA7-4498-92AC-CAFEDA2A1841}">
      <dgm:prSet/>
      <dgm:spPr/>
      <dgm:t>
        <a:bodyPr/>
        <a:lstStyle/>
        <a:p>
          <a:endParaRPr lang="ru-RU"/>
        </a:p>
      </dgm:t>
    </dgm:pt>
    <dgm:pt modelId="{E595EB90-7D24-4A6D-99AB-CDB5C84517E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5323B1E-5BF2-4000-9EF0-49A4340B57C4}" type="parTrans" cxnId="{767CBCFA-AFBF-4E3E-9656-801A83FE3FF9}">
      <dgm:prSet/>
      <dgm:spPr/>
      <dgm:t>
        <a:bodyPr/>
        <a:lstStyle/>
        <a:p>
          <a:endParaRPr lang="ru-RU"/>
        </a:p>
      </dgm:t>
    </dgm:pt>
    <dgm:pt modelId="{EB71F4D5-7472-4817-A40D-709C434C52B7}" type="sibTrans" cxnId="{767CBCFA-AFBF-4E3E-9656-801A83FE3FF9}">
      <dgm:prSet/>
      <dgm:spPr/>
      <dgm:t>
        <a:bodyPr/>
        <a:lstStyle/>
        <a:p>
          <a:endParaRPr lang="ru-RU"/>
        </a:p>
      </dgm:t>
    </dgm:pt>
    <dgm:pt modelId="{B7EBA959-60CA-4172-B4CC-3D3D2FEF0475}">
      <dgm:prSet phldrT="[Текст]"/>
      <dgm:spPr/>
      <dgm:t>
        <a:bodyPr/>
        <a:lstStyle/>
        <a:p>
          <a:r>
            <a:rPr lang="ru-RU" dirty="0" smtClean="0"/>
            <a:t>Публичные слушания по отчету об исполнении бюджета городского поселения «Город Балабаново»</a:t>
          </a:r>
          <a:endParaRPr lang="ru-RU" dirty="0"/>
        </a:p>
      </dgm:t>
    </dgm:pt>
    <dgm:pt modelId="{08804F63-B514-48F1-85B1-384C60520720}" type="parTrans" cxnId="{1346BF13-9753-43E3-919E-891BA390DA6C}">
      <dgm:prSet/>
      <dgm:spPr/>
      <dgm:t>
        <a:bodyPr/>
        <a:lstStyle/>
        <a:p>
          <a:endParaRPr lang="ru-RU"/>
        </a:p>
      </dgm:t>
    </dgm:pt>
    <dgm:pt modelId="{C1200AB6-CE70-448C-912E-DE440475B4BC}" type="sibTrans" cxnId="{1346BF13-9753-43E3-919E-891BA390DA6C}">
      <dgm:prSet/>
      <dgm:spPr/>
      <dgm:t>
        <a:bodyPr/>
        <a:lstStyle/>
        <a:p>
          <a:endParaRPr lang="ru-RU"/>
        </a:p>
      </dgm:t>
    </dgm:pt>
    <dgm:pt modelId="{8EA7E7E2-840C-4C33-857E-52444B8C789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693AD83-614E-4B4A-B3F4-1227A35C657D}" type="parTrans" cxnId="{A351F3A3-1D41-4846-98F2-4ECE61BD5023}">
      <dgm:prSet/>
      <dgm:spPr/>
      <dgm:t>
        <a:bodyPr/>
        <a:lstStyle/>
        <a:p>
          <a:endParaRPr lang="ru-RU"/>
        </a:p>
      </dgm:t>
    </dgm:pt>
    <dgm:pt modelId="{12796F3B-2B3A-44B8-8755-9BB26B8509DA}" type="sibTrans" cxnId="{A351F3A3-1D41-4846-98F2-4ECE61BD5023}">
      <dgm:prSet/>
      <dgm:spPr/>
      <dgm:t>
        <a:bodyPr/>
        <a:lstStyle/>
        <a:p>
          <a:endParaRPr lang="ru-RU"/>
        </a:p>
      </dgm:t>
    </dgm:pt>
    <dgm:pt modelId="{692B6664-F846-454B-89B2-9C4CB9089536}">
      <dgm:prSet phldrT="[Текст]"/>
      <dgm:spPr/>
      <dgm:t>
        <a:bodyPr/>
        <a:lstStyle/>
        <a:p>
          <a:r>
            <a:rPr lang="ru-RU" dirty="0" smtClean="0"/>
            <a:t>Общественные обсуждения муниципальных программ</a:t>
          </a:r>
          <a:endParaRPr lang="ru-RU" dirty="0"/>
        </a:p>
      </dgm:t>
    </dgm:pt>
    <dgm:pt modelId="{6DE61A6F-4F8A-4E9D-8ADC-53C1A53FCFD9}" type="parTrans" cxnId="{A6C9724F-3801-4939-ADB5-B1A457883471}">
      <dgm:prSet/>
      <dgm:spPr/>
      <dgm:t>
        <a:bodyPr/>
        <a:lstStyle/>
        <a:p>
          <a:endParaRPr lang="ru-RU"/>
        </a:p>
      </dgm:t>
    </dgm:pt>
    <dgm:pt modelId="{78B137C7-C221-4708-9C7C-6C223601C7F2}" type="sibTrans" cxnId="{A6C9724F-3801-4939-ADB5-B1A457883471}">
      <dgm:prSet/>
      <dgm:spPr/>
      <dgm:t>
        <a:bodyPr/>
        <a:lstStyle/>
        <a:p>
          <a:endParaRPr lang="ru-RU"/>
        </a:p>
      </dgm:t>
    </dgm:pt>
    <dgm:pt modelId="{BAE15357-068D-4FB3-B7DF-28630FF994EE}" type="pres">
      <dgm:prSet presAssocID="{25BD57F8-D957-41FE-BE78-38F086E9BE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9BAF9-44EF-488F-859C-3344282606AC}" type="pres">
      <dgm:prSet presAssocID="{B7B3436F-921D-4B62-8CCB-3BC8F1A605C1}" presName="composite" presStyleCnt="0"/>
      <dgm:spPr/>
    </dgm:pt>
    <dgm:pt modelId="{B487A2BA-1660-4561-A9E8-D125BB4D472D}" type="pres">
      <dgm:prSet presAssocID="{B7B3436F-921D-4B62-8CCB-3BC8F1A605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9202F-5861-4EA2-AADA-E9DF00799883}" type="pres">
      <dgm:prSet presAssocID="{B7B3436F-921D-4B62-8CCB-3BC8F1A605C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78B5-DBAA-49C6-B9D4-93EE822D7AE2}" type="pres">
      <dgm:prSet presAssocID="{58E40D9F-E5C9-4E5E-BA7F-C6F8A757B395}" presName="sp" presStyleCnt="0"/>
      <dgm:spPr/>
    </dgm:pt>
    <dgm:pt modelId="{546F448E-8B04-43A1-99B7-513F55B90EAE}" type="pres">
      <dgm:prSet presAssocID="{E595EB90-7D24-4A6D-99AB-CDB5C84517EE}" presName="composite" presStyleCnt="0"/>
      <dgm:spPr/>
    </dgm:pt>
    <dgm:pt modelId="{4DB123E4-F85F-4B32-8220-A94BCC9E82C5}" type="pres">
      <dgm:prSet presAssocID="{E595EB90-7D24-4A6D-99AB-CDB5C84517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2A1E2-1F33-4AC3-8677-3191C1C62726}" type="pres">
      <dgm:prSet presAssocID="{E595EB90-7D24-4A6D-99AB-CDB5C84517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3F1D-DB52-4F8A-AD8A-CA20AF7F6C09}" type="pres">
      <dgm:prSet presAssocID="{EB71F4D5-7472-4817-A40D-709C434C52B7}" presName="sp" presStyleCnt="0"/>
      <dgm:spPr/>
    </dgm:pt>
    <dgm:pt modelId="{8856FD51-07B3-428E-BAC9-A1A8474067FF}" type="pres">
      <dgm:prSet presAssocID="{8EA7E7E2-840C-4C33-857E-52444B8C7899}" presName="composite" presStyleCnt="0"/>
      <dgm:spPr/>
    </dgm:pt>
    <dgm:pt modelId="{D3422F04-9AA1-403F-8703-193243AE3774}" type="pres">
      <dgm:prSet presAssocID="{8EA7E7E2-840C-4C33-857E-52444B8C78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85C7C-8C66-4737-8206-00F290CFE66A}" type="pres">
      <dgm:prSet presAssocID="{8EA7E7E2-840C-4C33-857E-52444B8C78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91D51-BF1E-4C84-BEAB-C29ED2732C46}" type="presOf" srcId="{8EA7E7E2-840C-4C33-857E-52444B8C7899}" destId="{D3422F04-9AA1-403F-8703-193243AE3774}" srcOrd="0" destOrd="0" presId="urn:microsoft.com/office/officeart/2005/8/layout/chevron2"/>
    <dgm:cxn modelId="{CD1341C7-3A02-4CD6-A8D8-F82E4B46941F}" type="presOf" srcId="{B7B3436F-921D-4B62-8CCB-3BC8F1A605C1}" destId="{B487A2BA-1660-4561-A9E8-D125BB4D472D}" srcOrd="0" destOrd="0" presId="urn:microsoft.com/office/officeart/2005/8/layout/chevron2"/>
    <dgm:cxn modelId="{A6C9724F-3801-4939-ADB5-B1A457883471}" srcId="{8EA7E7E2-840C-4C33-857E-52444B8C7899}" destId="{692B6664-F846-454B-89B2-9C4CB9089536}" srcOrd="0" destOrd="0" parTransId="{6DE61A6F-4F8A-4E9D-8ADC-53C1A53FCFD9}" sibTransId="{78B137C7-C221-4708-9C7C-6C223601C7F2}"/>
    <dgm:cxn modelId="{A502E26D-9A81-4798-A16C-C3C6D71183A2}" type="presOf" srcId="{E595EB90-7D24-4A6D-99AB-CDB5C84517EE}" destId="{4DB123E4-F85F-4B32-8220-A94BCC9E82C5}" srcOrd="0" destOrd="0" presId="urn:microsoft.com/office/officeart/2005/8/layout/chevron2"/>
    <dgm:cxn modelId="{1346BF13-9753-43E3-919E-891BA390DA6C}" srcId="{E595EB90-7D24-4A6D-99AB-CDB5C84517EE}" destId="{B7EBA959-60CA-4172-B4CC-3D3D2FEF0475}" srcOrd="0" destOrd="0" parTransId="{08804F63-B514-48F1-85B1-384C60520720}" sibTransId="{C1200AB6-CE70-448C-912E-DE440475B4BC}"/>
    <dgm:cxn modelId="{983DC86B-6A3B-46BA-996D-91889E1CE578}" srcId="{25BD57F8-D957-41FE-BE78-38F086E9BEB2}" destId="{B7B3436F-921D-4B62-8CCB-3BC8F1A605C1}" srcOrd="0" destOrd="0" parTransId="{407B1C58-5C43-46FF-82A3-5D9DED83926F}" sibTransId="{58E40D9F-E5C9-4E5E-BA7F-C6F8A757B395}"/>
    <dgm:cxn modelId="{9A6F73B8-6F89-4BA5-B86C-A010B4FBE683}" type="presOf" srcId="{25BD57F8-D957-41FE-BE78-38F086E9BEB2}" destId="{BAE15357-068D-4FB3-B7DF-28630FF994EE}" srcOrd="0" destOrd="0" presId="urn:microsoft.com/office/officeart/2005/8/layout/chevron2"/>
    <dgm:cxn modelId="{FA12372D-6EA7-4498-92AC-CAFEDA2A1841}" srcId="{B7B3436F-921D-4B62-8CCB-3BC8F1A605C1}" destId="{D2635E52-FCA5-4474-A561-D66C713F4DBE}" srcOrd="0" destOrd="0" parTransId="{0EBB973C-03D5-4F85-9AEE-26CA1E85E7F8}" sibTransId="{C2B0FBCF-6686-482D-98DD-7BE54FB8CAF9}"/>
    <dgm:cxn modelId="{767CBCFA-AFBF-4E3E-9656-801A83FE3FF9}" srcId="{25BD57F8-D957-41FE-BE78-38F086E9BEB2}" destId="{E595EB90-7D24-4A6D-99AB-CDB5C84517EE}" srcOrd="1" destOrd="0" parTransId="{95323B1E-5BF2-4000-9EF0-49A4340B57C4}" sibTransId="{EB71F4D5-7472-4817-A40D-709C434C52B7}"/>
    <dgm:cxn modelId="{C93F7AFD-13C6-47D6-956A-434BB50E9DA1}" type="presOf" srcId="{B7EBA959-60CA-4172-B4CC-3D3D2FEF0475}" destId="{1912A1E2-1F33-4AC3-8677-3191C1C62726}" srcOrd="0" destOrd="0" presId="urn:microsoft.com/office/officeart/2005/8/layout/chevron2"/>
    <dgm:cxn modelId="{A351F3A3-1D41-4846-98F2-4ECE61BD5023}" srcId="{25BD57F8-D957-41FE-BE78-38F086E9BEB2}" destId="{8EA7E7E2-840C-4C33-857E-52444B8C7899}" srcOrd="2" destOrd="0" parTransId="{A693AD83-614E-4B4A-B3F4-1227A35C657D}" sibTransId="{12796F3B-2B3A-44B8-8755-9BB26B8509DA}"/>
    <dgm:cxn modelId="{D00B1972-975F-4552-89DB-F5BD9F19A13B}" type="presOf" srcId="{692B6664-F846-454B-89B2-9C4CB9089536}" destId="{1AE85C7C-8C66-4737-8206-00F290CFE66A}" srcOrd="0" destOrd="0" presId="urn:microsoft.com/office/officeart/2005/8/layout/chevron2"/>
    <dgm:cxn modelId="{DEC6A745-1810-441A-9A20-B09E3106BBF7}" type="presOf" srcId="{D2635E52-FCA5-4474-A561-D66C713F4DBE}" destId="{36E9202F-5861-4EA2-AADA-E9DF00799883}" srcOrd="0" destOrd="0" presId="urn:microsoft.com/office/officeart/2005/8/layout/chevron2"/>
    <dgm:cxn modelId="{3CB84772-404D-4D32-B856-A327302B756A}" type="presParOf" srcId="{BAE15357-068D-4FB3-B7DF-28630FF994EE}" destId="{9B09BAF9-44EF-488F-859C-3344282606AC}" srcOrd="0" destOrd="0" presId="urn:microsoft.com/office/officeart/2005/8/layout/chevron2"/>
    <dgm:cxn modelId="{49642038-362B-48CC-84CA-019B9BC238CA}" type="presParOf" srcId="{9B09BAF9-44EF-488F-859C-3344282606AC}" destId="{B487A2BA-1660-4561-A9E8-D125BB4D472D}" srcOrd="0" destOrd="0" presId="urn:microsoft.com/office/officeart/2005/8/layout/chevron2"/>
    <dgm:cxn modelId="{54717C60-CCDF-4C44-91AA-65C588CEDADF}" type="presParOf" srcId="{9B09BAF9-44EF-488F-859C-3344282606AC}" destId="{36E9202F-5861-4EA2-AADA-E9DF00799883}" srcOrd="1" destOrd="0" presId="urn:microsoft.com/office/officeart/2005/8/layout/chevron2"/>
    <dgm:cxn modelId="{77F27747-0796-4CE3-B6E4-88F79DF40E40}" type="presParOf" srcId="{BAE15357-068D-4FB3-B7DF-28630FF994EE}" destId="{D8E778B5-DBAA-49C6-B9D4-93EE822D7AE2}" srcOrd="1" destOrd="0" presId="urn:microsoft.com/office/officeart/2005/8/layout/chevron2"/>
    <dgm:cxn modelId="{7F6EF249-BE0A-49E6-A13D-81D2FDF99ABC}" type="presParOf" srcId="{BAE15357-068D-4FB3-B7DF-28630FF994EE}" destId="{546F448E-8B04-43A1-99B7-513F55B90EAE}" srcOrd="2" destOrd="0" presId="urn:microsoft.com/office/officeart/2005/8/layout/chevron2"/>
    <dgm:cxn modelId="{08A584F8-494A-4AD7-A1A3-AE15473796D2}" type="presParOf" srcId="{546F448E-8B04-43A1-99B7-513F55B90EAE}" destId="{4DB123E4-F85F-4B32-8220-A94BCC9E82C5}" srcOrd="0" destOrd="0" presId="urn:microsoft.com/office/officeart/2005/8/layout/chevron2"/>
    <dgm:cxn modelId="{E84E470B-05CC-4193-B765-DFCCC3F6FDE2}" type="presParOf" srcId="{546F448E-8B04-43A1-99B7-513F55B90EAE}" destId="{1912A1E2-1F33-4AC3-8677-3191C1C62726}" srcOrd="1" destOrd="0" presId="urn:microsoft.com/office/officeart/2005/8/layout/chevron2"/>
    <dgm:cxn modelId="{5C15C62C-63C0-452D-B2BD-D3C34A9391B0}" type="presParOf" srcId="{BAE15357-068D-4FB3-B7DF-28630FF994EE}" destId="{67AE3F1D-DB52-4F8A-AD8A-CA20AF7F6C09}" srcOrd="3" destOrd="0" presId="urn:microsoft.com/office/officeart/2005/8/layout/chevron2"/>
    <dgm:cxn modelId="{EC82DB3C-F591-4300-AC97-711E2F9BFB03}" type="presParOf" srcId="{BAE15357-068D-4FB3-B7DF-28630FF994EE}" destId="{8856FD51-07B3-428E-BAC9-A1A8474067FF}" srcOrd="4" destOrd="0" presId="urn:microsoft.com/office/officeart/2005/8/layout/chevron2"/>
    <dgm:cxn modelId="{76C3AA8C-917E-4373-A71F-B63749970631}" type="presParOf" srcId="{8856FD51-07B3-428E-BAC9-A1A8474067FF}" destId="{D3422F04-9AA1-403F-8703-193243AE3774}" srcOrd="0" destOrd="0" presId="urn:microsoft.com/office/officeart/2005/8/layout/chevron2"/>
    <dgm:cxn modelId="{F14334C9-47E1-4D5D-BBE4-E741AE9E32BB}" type="presParOf" srcId="{8856FD51-07B3-428E-BAC9-A1A8474067FF}" destId="{1AE85C7C-8C66-4737-8206-00F290CFE6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17913-472D-4E46-B349-0988F6E8CC01}" type="doc">
      <dgm:prSet loTypeId="urn:microsoft.com/office/officeart/2005/8/layout/default#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E5463C-7099-478A-8CDC-D0959B3BE4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«Кадровая политика в г. Балабаново»: </a:t>
          </a:r>
          <a:r>
            <a:rPr lang="ru-RU" b="1" dirty="0" smtClean="0">
              <a:solidFill>
                <a:schemeClr val="tx1"/>
              </a:solidFill>
            </a:rPr>
            <a:t>2025 г. – 27411 тыс. руб., 2026 г. – 28970 тыс. руб., 2027 г. – 30038 тыс. руб.</a:t>
          </a:r>
          <a:endParaRPr lang="ru-RU" b="1" dirty="0">
            <a:solidFill>
              <a:schemeClr val="tx1"/>
            </a:solidFill>
          </a:endParaRPr>
        </a:p>
      </dgm:t>
    </dgm:pt>
    <dgm:pt modelId="{9627BC2D-FACF-4187-8874-2B7E23F5E4E5}" type="parTrans" cxnId="{10D0A769-64A0-4BB3-A7BB-807B3E289727}">
      <dgm:prSet/>
      <dgm:spPr/>
      <dgm:t>
        <a:bodyPr/>
        <a:lstStyle/>
        <a:p>
          <a:endParaRPr lang="ru-RU"/>
        </a:p>
      </dgm:t>
    </dgm:pt>
    <dgm:pt modelId="{FD400A6E-0EF9-45B2-80EC-3A2FB6DA4E56}" type="sibTrans" cxnId="{10D0A769-64A0-4BB3-A7BB-807B3E289727}">
      <dgm:prSet/>
      <dgm:spPr/>
      <dgm:t>
        <a:bodyPr/>
        <a:lstStyle/>
        <a:p>
          <a:endParaRPr lang="ru-RU"/>
        </a:p>
      </dgm:t>
    </dgm:pt>
    <dgm:pt modelId="{C6CE63D6-CB0E-40E7-9D03-ABA481C7BF49}">
      <dgm:prSet phldrT="[Текст]"/>
      <dgm:spPr/>
      <dgm:t>
        <a:bodyPr/>
        <a:lstStyle/>
        <a:p>
          <a:r>
            <a:rPr lang="ru-RU" dirty="0" smtClean="0"/>
            <a:t>Муниципальная программа «Безопасность жизнедеятельности в городе Балабаново»: </a:t>
          </a:r>
          <a:r>
            <a:rPr lang="ru-RU" b="1" dirty="0" smtClean="0"/>
            <a:t>2025 г. – 4480 тыс. руб., 2026 г. – 3851 тыс. руб., 2027 г. – 3926 тыс. руб.</a:t>
          </a:r>
          <a:endParaRPr lang="ru-RU" b="1" dirty="0"/>
        </a:p>
      </dgm:t>
    </dgm:pt>
    <dgm:pt modelId="{0E21597B-5D2A-4E7F-A66D-ECD00ED70B9F}" type="parTrans" cxnId="{E64F1A30-09E6-4239-9826-16F70363779F}">
      <dgm:prSet/>
      <dgm:spPr/>
      <dgm:t>
        <a:bodyPr/>
        <a:lstStyle/>
        <a:p>
          <a:endParaRPr lang="ru-RU"/>
        </a:p>
      </dgm:t>
    </dgm:pt>
    <dgm:pt modelId="{B6A03AF4-92B7-4D2A-A443-5E466B09492A}" type="sibTrans" cxnId="{E64F1A30-09E6-4239-9826-16F70363779F}">
      <dgm:prSet/>
      <dgm:spPr/>
      <dgm:t>
        <a:bodyPr/>
        <a:lstStyle/>
        <a:p>
          <a:endParaRPr lang="ru-RU"/>
        </a:p>
      </dgm:t>
    </dgm:pt>
    <dgm:pt modelId="{64516AFC-A8E4-404A-943B-AE7EAC14CAF5}">
      <dgm:prSet phldrT="[Текст]"/>
      <dgm:spPr/>
      <dgm:t>
        <a:bodyPr/>
        <a:lstStyle/>
        <a:p>
          <a:r>
            <a:rPr lang="ru-RU" dirty="0" smtClean="0"/>
            <a:t>Муниципальная программа «Ремонт и содержание сети автомобильных дорог»: </a:t>
          </a:r>
          <a:r>
            <a:rPr lang="ru-RU" b="1" dirty="0" smtClean="0"/>
            <a:t>2025 г. – 172342 тыс. руб., 2026 г. – 50390 тыс. руб., 2027 г. – 50831 тыс. руб.</a:t>
          </a:r>
          <a:endParaRPr lang="ru-RU" b="1" dirty="0"/>
        </a:p>
      </dgm:t>
    </dgm:pt>
    <dgm:pt modelId="{E7A9BFE4-CABC-4F48-A3BC-EFB0BFFED536}" type="parTrans" cxnId="{B70E223D-7546-4697-83E5-661E239CF8D8}">
      <dgm:prSet/>
      <dgm:spPr/>
      <dgm:t>
        <a:bodyPr/>
        <a:lstStyle/>
        <a:p>
          <a:endParaRPr lang="ru-RU"/>
        </a:p>
      </dgm:t>
    </dgm:pt>
    <dgm:pt modelId="{5843BD3E-3FEE-4891-92C6-6DCD1FD6F747}" type="sibTrans" cxnId="{B70E223D-7546-4697-83E5-661E239CF8D8}">
      <dgm:prSet/>
      <dgm:spPr/>
      <dgm:t>
        <a:bodyPr/>
        <a:lstStyle/>
        <a:p>
          <a:endParaRPr lang="ru-RU"/>
        </a:p>
      </dgm:t>
    </dgm:pt>
    <dgm:pt modelId="{A6F745FE-9B05-40C8-ADD7-C52D63EB958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2025 г. –12185 тыс. руб., 2026 г. – 185 тыс. руб., 2027 г. – 185 тыс. руб.</a:t>
          </a:r>
          <a:endParaRPr lang="ru-RU" b="1" dirty="0">
            <a:solidFill>
              <a:schemeClr val="tx1"/>
            </a:solidFill>
          </a:endParaRPr>
        </a:p>
      </dgm:t>
    </dgm:pt>
    <dgm:pt modelId="{2202078F-B173-4350-8712-C726B8340A3D}" type="parTrans" cxnId="{33CFB0DB-3219-4E15-91CA-BE6C1B2C03B9}">
      <dgm:prSet/>
      <dgm:spPr/>
      <dgm:t>
        <a:bodyPr/>
        <a:lstStyle/>
        <a:p>
          <a:endParaRPr lang="ru-RU"/>
        </a:p>
      </dgm:t>
    </dgm:pt>
    <dgm:pt modelId="{C9772CA2-588B-4BA5-8DB2-98951E3BC068}" type="sibTrans" cxnId="{33CFB0DB-3219-4E15-91CA-BE6C1B2C03B9}">
      <dgm:prSet/>
      <dgm:spPr/>
      <dgm:t>
        <a:bodyPr/>
        <a:lstStyle/>
        <a:p>
          <a:endParaRPr lang="ru-RU"/>
        </a:p>
      </dgm:t>
    </dgm:pt>
    <dgm:pt modelId="{5169FF00-7069-40EB-8BAB-CA5F77FDA70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«Молодежная политика города Балабаново</a:t>
          </a:r>
          <a:r>
            <a:rPr lang="ru-RU" b="1" dirty="0" smtClean="0">
              <a:solidFill>
                <a:schemeClr val="tx1"/>
              </a:solidFill>
            </a:rPr>
            <a:t>»: 2025 г. – 2890 тыс. руб., 2026 -2027 г. г. по 890 тыс. руб. ежегодно</a:t>
          </a:r>
        </a:p>
      </dgm:t>
    </dgm:pt>
    <dgm:pt modelId="{66B050C7-52B4-4F2C-AF64-06F35E290A6B}" type="parTrans" cxnId="{209686A6-9776-45FE-B7AF-000CF912399B}">
      <dgm:prSet/>
      <dgm:spPr/>
      <dgm:t>
        <a:bodyPr/>
        <a:lstStyle/>
        <a:p>
          <a:endParaRPr lang="ru-RU"/>
        </a:p>
      </dgm:t>
    </dgm:pt>
    <dgm:pt modelId="{85E4E986-8A38-4CCB-8B6D-B81274E6D459}" type="sibTrans" cxnId="{209686A6-9776-45FE-B7AF-000CF912399B}">
      <dgm:prSet/>
      <dgm:spPr/>
      <dgm:t>
        <a:bodyPr/>
        <a:lstStyle/>
        <a:p>
          <a:endParaRPr lang="ru-RU"/>
        </a:p>
      </dgm:t>
    </dgm:pt>
    <dgm:pt modelId="{2FAFDF61-9AB2-444E-B986-3D53DB27104D}">
      <dgm:prSet phldrT="[Текст]"/>
      <dgm:spPr/>
      <dgm:t>
        <a:bodyPr/>
        <a:lstStyle/>
        <a:p>
          <a:r>
            <a:rPr lang="ru-RU" dirty="0" smtClean="0"/>
            <a:t>Муниципальная программа «Управление муниципальным имуществом  МО «Город Балабаново»: </a:t>
          </a:r>
          <a:r>
            <a:rPr lang="ru-RU" b="1" dirty="0" smtClean="0"/>
            <a:t>2025 г. – 8910 тыс. руб., 2026 г. – 9135 тыс. руб., 2027 г. – 9294 тыс. руб.</a:t>
          </a:r>
          <a:endParaRPr lang="ru-RU" b="1" dirty="0"/>
        </a:p>
      </dgm:t>
    </dgm:pt>
    <dgm:pt modelId="{7DD9E060-C429-4537-A990-E4900B30C7F9}" type="sibTrans" cxnId="{F79DECEF-F679-4D4D-9254-685750B75417}">
      <dgm:prSet/>
      <dgm:spPr/>
      <dgm:t>
        <a:bodyPr/>
        <a:lstStyle/>
        <a:p>
          <a:endParaRPr lang="ru-RU"/>
        </a:p>
      </dgm:t>
    </dgm:pt>
    <dgm:pt modelId="{043E38B2-BF2B-46C8-B7AE-A41D177953BF}" type="parTrans" cxnId="{F79DECEF-F679-4D4D-9254-685750B75417}">
      <dgm:prSet/>
      <dgm:spPr/>
      <dgm:t>
        <a:bodyPr/>
        <a:lstStyle/>
        <a:p>
          <a:endParaRPr lang="ru-RU"/>
        </a:p>
      </dgm:t>
    </dgm:pt>
    <dgm:pt modelId="{FD17F7F9-61D1-4526-99F9-8B2B4DC4F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«Развитие системы социального обслуживания населения городского поселения «Город Балабаново</a:t>
          </a:r>
          <a:r>
            <a:rPr lang="ru-RU" b="1" dirty="0" smtClean="0">
              <a:solidFill>
                <a:schemeClr val="tx1"/>
              </a:solidFill>
            </a:rPr>
            <a:t>»:    2025 – 2027 г. по 1340 тыс. руб. ежегодно</a:t>
          </a:r>
          <a:endParaRPr lang="ru-RU" b="1" dirty="0">
            <a:solidFill>
              <a:schemeClr val="tx1"/>
            </a:solidFill>
          </a:endParaRPr>
        </a:p>
      </dgm:t>
    </dgm:pt>
    <dgm:pt modelId="{2E4796D6-C63D-4D62-9268-E548BE156AD0}" type="parTrans" cxnId="{EBACDFC9-C783-463D-A9F5-DC2953DCB65E}">
      <dgm:prSet/>
      <dgm:spPr/>
      <dgm:t>
        <a:bodyPr/>
        <a:lstStyle/>
        <a:p>
          <a:endParaRPr lang="ru-RU"/>
        </a:p>
      </dgm:t>
    </dgm:pt>
    <dgm:pt modelId="{746F6793-B28F-4FCA-AD41-A8916C04F168}" type="sibTrans" cxnId="{EBACDFC9-C783-463D-A9F5-DC2953DCB65E}">
      <dgm:prSet/>
      <dgm:spPr/>
      <dgm:t>
        <a:bodyPr/>
        <a:lstStyle/>
        <a:p>
          <a:endParaRPr lang="ru-RU"/>
        </a:p>
      </dgm:t>
    </dgm:pt>
    <dgm:pt modelId="{55AB6B2E-923A-48CD-9C6C-CBABF28FAF7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жилищной и коммунальной инфраструктуры городского поселения «Город Балабаново»:  </a:t>
          </a:r>
          <a:r>
            <a:rPr lang="ru-RU" b="1" dirty="0" smtClean="0"/>
            <a:t>2025 г. –9408 тыс. руб., 2026 г. – 10059 тыс. руб., 2027 г. – 10656 тыс. руб.</a:t>
          </a:r>
          <a:endParaRPr lang="ru-RU" b="1" dirty="0"/>
        </a:p>
      </dgm:t>
    </dgm:pt>
    <dgm:pt modelId="{ABC722C4-7C06-4F89-902F-8B17DEF5DB8F}" type="parTrans" cxnId="{BE48717B-361B-4221-AF0D-5B2BC33FF82F}">
      <dgm:prSet/>
      <dgm:spPr/>
      <dgm:t>
        <a:bodyPr/>
        <a:lstStyle/>
        <a:p>
          <a:endParaRPr lang="ru-RU"/>
        </a:p>
      </dgm:t>
    </dgm:pt>
    <dgm:pt modelId="{B8A78D9D-5529-4144-960D-227DC4B634B7}" type="sibTrans" cxnId="{BE48717B-361B-4221-AF0D-5B2BC33FF82F}">
      <dgm:prSet/>
      <dgm:spPr/>
      <dgm:t>
        <a:bodyPr/>
        <a:lstStyle/>
        <a:p>
          <a:endParaRPr lang="ru-RU"/>
        </a:p>
      </dgm:t>
    </dgm:pt>
    <dgm:pt modelId="{3033608E-00BA-46B0-9AD6-DF0C79C428A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«Культурная политика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2025 г. – 43009 тыс. руб., 2026 г. – 44961 тыс. руб., 2027 г. – 47316 тыс. руб.</a:t>
          </a:r>
          <a:endParaRPr lang="ru-RU" b="1" dirty="0">
            <a:solidFill>
              <a:schemeClr val="tx1"/>
            </a:solidFill>
          </a:endParaRPr>
        </a:p>
      </dgm:t>
    </dgm:pt>
    <dgm:pt modelId="{1B5373D6-8C16-41D8-ACAB-A6D3A96A7AED}" type="parTrans" cxnId="{A1319B69-E763-4A30-80EF-87D767442B0F}">
      <dgm:prSet/>
      <dgm:spPr/>
      <dgm:t>
        <a:bodyPr/>
        <a:lstStyle/>
        <a:p>
          <a:endParaRPr lang="ru-RU"/>
        </a:p>
      </dgm:t>
    </dgm:pt>
    <dgm:pt modelId="{6C89FDA8-9993-4DD3-8999-2A3730B4CD43}" type="sibTrans" cxnId="{A1319B69-E763-4A30-80EF-87D767442B0F}">
      <dgm:prSet/>
      <dgm:spPr/>
      <dgm:t>
        <a:bodyPr/>
        <a:lstStyle/>
        <a:p>
          <a:endParaRPr lang="ru-RU"/>
        </a:p>
      </dgm:t>
    </dgm:pt>
    <dgm:pt modelId="{5FB37861-E936-4DE4-9A3E-D93D66BD202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физической культуры и спорта в г. Балабаново»: </a:t>
          </a:r>
          <a:r>
            <a:rPr lang="ru-RU" b="1" dirty="0" smtClean="0"/>
            <a:t>2025 г. – 75752 тыс. руб., 2026 г. – 84919 тыс. руб., 2027 г. –83956 тыс. руб.</a:t>
          </a:r>
          <a:endParaRPr lang="ru-RU" b="1" dirty="0"/>
        </a:p>
      </dgm:t>
    </dgm:pt>
    <dgm:pt modelId="{253750AC-11D9-4345-99F5-3C364074BF83}" type="parTrans" cxnId="{E0B667C0-6AD1-4158-9E33-BBA7A248D118}">
      <dgm:prSet/>
      <dgm:spPr/>
      <dgm:t>
        <a:bodyPr/>
        <a:lstStyle/>
        <a:p>
          <a:endParaRPr lang="ru-RU"/>
        </a:p>
      </dgm:t>
    </dgm:pt>
    <dgm:pt modelId="{C0EAB6F4-0840-4C44-9E9D-0EDEEA8D1AA8}" type="sibTrans" cxnId="{E0B667C0-6AD1-4158-9E33-BBA7A248D118}">
      <dgm:prSet/>
      <dgm:spPr/>
      <dgm:t>
        <a:bodyPr/>
        <a:lstStyle/>
        <a:p>
          <a:endParaRPr lang="ru-RU"/>
        </a:p>
      </dgm:t>
    </dgm:pt>
    <dgm:pt modelId="{93DA1383-815F-44BB-A08B-07540F8DEC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«Благоустройство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2025 г. – 45660 тыс. руб., 2026 г. – 38547 тыс. руб., 2027 г. – 43046 тыс. руб.</a:t>
          </a:r>
          <a:endParaRPr lang="ru-RU" b="1" dirty="0">
            <a:solidFill>
              <a:schemeClr val="tx1"/>
            </a:solidFill>
          </a:endParaRPr>
        </a:p>
      </dgm:t>
    </dgm:pt>
    <dgm:pt modelId="{2673F7D8-FA87-4B37-979A-1A487CFA6D6B}" type="parTrans" cxnId="{47D9F148-EA9A-47AF-9425-0118BCC0E422}">
      <dgm:prSet/>
      <dgm:spPr/>
      <dgm:t>
        <a:bodyPr/>
        <a:lstStyle/>
        <a:p>
          <a:endParaRPr lang="ru-RU"/>
        </a:p>
      </dgm:t>
    </dgm:pt>
    <dgm:pt modelId="{31A1728A-5A79-4907-B50A-CD3A18310759}" type="sibTrans" cxnId="{47D9F148-EA9A-47AF-9425-0118BCC0E422}">
      <dgm:prSet/>
      <dgm:spPr/>
      <dgm:t>
        <a:bodyPr/>
        <a:lstStyle/>
        <a:p>
          <a:endParaRPr lang="ru-RU"/>
        </a:p>
      </dgm:t>
    </dgm:pt>
    <dgm:pt modelId="{9F082627-A81F-4D97-AC88-4F18FC272299}">
      <dgm:prSet phldrT="[Текст]"/>
      <dgm:spPr/>
      <dgm:t>
        <a:bodyPr/>
        <a:lstStyle/>
        <a:p>
          <a:r>
            <a:rPr lang="ru-RU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</a:t>
          </a:r>
          <a:r>
            <a:rPr lang="ru-RU" b="1" dirty="0" smtClean="0"/>
            <a:t>2025 –2027 г. г. по 1000 тыс. руб.  ежегодно</a:t>
          </a:r>
          <a:endParaRPr lang="ru-RU" b="1" dirty="0"/>
        </a:p>
      </dgm:t>
    </dgm:pt>
    <dgm:pt modelId="{D6948FD3-9006-4517-A518-3E4D6B10C1A5}" type="parTrans" cxnId="{5584A912-2F1E-4FF0-8BB1-15D85CAF50D1}">
      <dgm:prSet/>
      <dgm:spPr/>
      <dgm:t>
        <a:bodyPr/>
        <a:lstStyle/>
        <a:p>
          <a:endParaRPr lang="ru-RU"/>
        </a:p>
      </dgm:t>
    </dgm:pt>
    <dgm:pt modelId="{7A8ABDDB-969E-4C4C-BB73-1636AB6C19D0}" type="sibTrans" cxnId="{5584A912-2F1E-4FF0-8BB1-15D85CAF50D1}">
      <dgm:prSet/>
      <dgm:spPr/>
      <dgm:t>
        <a:bodyPr/>
        <a:lstStyle/>
        <a:p>
          <a:endParaRPr lang="ru-RU"/>
        </a:p>
      </dgm:t>
    </dgm:pt>
    <dgm:pt modelId="{D394614D-119C-4E96-903B-7486E1ED75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«Информационная политика. Развитие СМИ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2025 – 2027 г. г. по 7345 тыс. руб. ежегодно</a:t>
          </a:r>
          <a:endParaRPr lang="ru-RU" b="1" dirty="0">
            <a:solidFill>
              <a:schemeClr val="tx1"/>
            </a:solidFill>
          </a:endParaRPr>
        </a:p>
      </dgm:t>
    </dgm:pt>
    <dgm:pt modelId="{B44F85E3-DE48-42FC-9BAC-2DE9EB1FB0ED}" type="parTrans" cxnId="{07801278-1DFD-404A-8F26-D654FEE0B7FE}">
      <dgm:prSet/>
      <dgm:spPr/>
      <dgm:t>
        <a:bodyPr/>
        <a:lstStyle/>
        <a:p>
          <a:endParaRPr lang="ru-RU"/>
        </a:p>
      </dgm:t>
    </dgm:pt>
    <dgm:pt modelId="{67EADDFC-D871-457A-A705-506CD1E8AB4B}" type="sibTrans" cxnId="{07801278-1DFD-404A-8F26-D654FEE0B7FE}">
      <dgm:prSet/>
      <dgm:spPr/>
      <dgm:t>
        <a:bodyPr/>
        <a:lstStyle/>
        <a:p>
          <a:endParaRPr lang="ru-RU"/>
        </a:p>
      </dgm:t>
    </dgm:pt>
    <dgm:pt modelId="{C5A13E84-4B95-438E-BCD1-0EEB455454EF}">
      <dgm:prSet phldrT="[Текст]"/>
      <dgm:spPr/>
      <dgm:t>
        <a:bodyPr/>
        <a:lstStyle/>
        <a:p>
          <a:r>
            <a:rPr lang="ru-RU" dirty="0" smtClean="0"/>
            <a:t>Муниципальная программа «Проведение праздничных мероприятий в г. Балабаново»: </a:t>
          </a:r>
          <a:r>
            <a:rPr lang="ru-RU" b="1" dirty="0" smtClean="0"/>
            <a:t>2025 – 2027 г. г. по 3327 тыс. руб. ежегодно</a:t>
          </a:r>
          <a:endParaRPr lang="ru-RU" b="1" dirty="0"/>
        </a:p>
      </dgm:t>
    </dgm:pt>
    <dgm:pt modelId="{046988FC-CD8F-405D-A3BB-A4405FACFD9D}" type="parTrans" cxnId="{3908BC4C-B74F-4070-A340-B75E47CD1E38}">
      <dgm:prSet/>
      <dgm:spPr/>
      <dgm:t>
        <a:bodyPr/>
        <a:lstStyle/>
        <a:p>
          <a:endParaRPr lang="ru-RU"/>
        </a:p>
      </dgm:t>
    </dgm:pt>
    <dgm:pt modelId="{14A2CF0B-1A1E-48B5-AB56-6A9A2F204F56}" type="sibTrans" cxnId="{3908BC4C-B74F-4070-A340-B75E47CD1E38}">
      <dgm:prSet/>
      <dgm:spPr/>
      <dgm:t>
        <a:bodyPr/>
        <a:lstStyle/>
        <a:p>
          <a:endParaRPr lang="ru-RU"/>
        </a:p>
      </dgm:t>
    </dgm:pt>
    <dgm:pt modelId="{6579EF3A-C606-4640-91D1-860857C18160}">
      <dgm:prSet phldrT="[Текст]"/>
      <dgm:spPr/>
      <dgm:t>
        <a:bodyPr/>
        <a:lstStyle/>
        <a:p>
          <a:r>
            <a:rPr lang="ru-RU" dirty="0" smtClean="0"/>
            <a:t>Муниципальная программа «Совершенствование системы муниципального управления городского поселения «Город Балабаново»: </a:t>
          </a:r>
          <a:r>
            <a:rPr lang="ru-RU" b="1" dirty="0" smtClean="0"/>
            <a:t>2025 г. – 40888 тыс. руб., 2026 г. – 43567 тыс. руб., 2027 г. – 45184 тыс. руб.</a:t>
          </a:r>
          <a:endParaRPr lang="ru-RU" b="1" dirty="0"/>
        </a:p>
      </dgm:t>
    </dgm:pt>
    <dgm:pt modelId="{94E3E3B5-288A-4C3C-9EBD-403004977439}" type="parTrans" cxnId="{7084E4FB-4414-4F7D-9BCB-4DD15E6905A0}">
      <dgm:prSet/>
      <dgm:spPr/>
      <dgm:t>
        <a:bodyPr/>
        <a:lstStyle/>
        <a:p>
          <a:endParaRPr lang="ru-RU"/>
        </a:p>
      </dgm:t>
    </dgm:pt>
    <dgm:pt modelId="{F2D304EE-4512-4800-8DE0-0FB906CBF146}" type="sibTrans" cxnId="{7084E4FB-4414-4F7D-9BCB-4DD15E6905A0}">
      <dgm:prSet/>
      <dgm:spPr/>
      <dgm:t>
        <a:bodyPr/>
        <a:lstStyle/>
        <a:p>
          <a:endParaRPr lang="ru-RU"/>
        </a:p>
      </dgm:t>
    </dgm:pt>
    <dgm:pt modelId="{C9D4F9B1-37B9-4541-BB8C-C97B769F4C61}">
      <dgm:prSet phldrT="[Текст]"/>
      <dgm:spPr/>
      <dgm:t>
        <a:bodyPr/>
        <a:lstStyle/>
        <a:p>
          <a:r>
            <a:rPr lang="ru-RU" dirty="0" smtClean="0"/>
            <a:t>Муниципальная программа «Выборы»: </a:t>
          </a:r>
          <a:r>
            <a:rPr lang="ru-RU" b="1" dirty="0" smtClean="0"/>
            <a:t>2025 г. – 740 тыс. руб., 2026 г. – 743 тыс. руб., 2027 г. – 0 руб.</a:t>
          </a:r>
          <a:endParaRPr lang="ru-RU" b="1" dirty="0"/>
        </a:p>
      </dgm:t>
    </dgm:pt>
    <dgm:pt modelId="{383193DC-0D81-45F7-BC02-F9817114D559}" type="parTrans" cxnId="{82167B2F-40CB-4D19-ADA6-757D925C1A7E}">
      <dgm:prSet/>
      <dgm:spPr/>
      <dgm:t>
        <a:bodyPr/>
        <a:lstStyle/>
        <a:p>
          <a:endParaRPr lang="ru-RU"/>
        </a:p>
      </dgm:t>
    </dgm:pt>
    <dgm:pt modelId="{436D094B-E64B-4357-800E-C35009A2F14D}" type="sibTrans" cxnId="{82167B2F-40CB-4D19-ADA6-757D925C1A7E}">
      <dgm:prSet/>
      <dgm:spPr/>
      <dgm:t>
        <a:bodyPr/>
        <a:lstStyle/>
        <a:p>
          <a:endParaRPr lang="ru-RU"/>
        </a:p>
      </dgm:t>
    </dgm:pt>
    <dgm:pt modelId="{03C09308-9620-426D-B51A-791C0267425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«Формирование комфортной городской среды города Балабаново»: </a:t>
          </a:r>
          <a:r>
            <a:rPr lang="ru-RU" b="1" dirty="0" smtClean="0">
              <a:solidFill>
                <a:schemeClr val="tx1"/>
              </a:solidFill>
            </a:rPr>
            <a:t>2025 г. –  10264 тыс. руб., 2026 г. – 9471 тыс. руб., 2027 г. – 9217 тыс. руб.</a:t>
          </a:r>
          <a:endParaRPr lang="ru-RU" b="1" dirty="0">
            <a:solidFill>
              <a:schemeClr val="tx1"/>
            </a:solidFill>
          </a:endParaRPr>
        </a:p>
      </dgm:t>
    </dgm:pt>
    <dgm:pt modelId="{0681954D-023C-4DF1-8641-C278B16CCB0B}" type="parTrans" cxnId="{032B3206-A128-4BD9-B03A-9AE6D1724D6C}">
      <dgm:prSet/>
      <dgm:spPr/>
      <dgm:t>
        <a:bodyPr/>
        <a:lstStyle/>
        <a:p>
          <a:endParaRPr lang="ru-RU"/>
        </a:p>
      </dgm:t>
    </dgm:pt>
    <dgm:pt modelId="{6194A8DE-1470-4D03-8253-FE1D81153099}" type="sibTrans" cxnId="{032B3206-A128-4BD9-B03A-9AE6D1724D6C}">
      <dgm:prSet/>
      <dgm:spPr/>
      <dgm:t>
        <a:bodyPr/>
        <a:lstStyle/>
        <a:p>
          <a:endParaRPr lang="ru-RU"/>
        </a:p>
      </dgm:t>
    </dgm:pt>
    <dgm:pt modelId="{1B46ECF0-DB70-48D8-80C6-8C7EB4F21EA5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Муниципальная программа «Реализация проектов развития общественной инфраструктуры МО «Город Балабаново», основанных на местных инициативах»: </a:t>
          </a:r>
          <a:r>
            <a:rPr lang="ru-RU" b="1" dirty="0" smtClean="0">
              <a:solidFill>
                <a:schemeClr val="tx1"/>
              </a:solidFill>
            </a:rPr>
            <a:t>2025 – 2027 г .г. по 500 тыс. руб. ежегодно</a:t>
          </a:r>
          <a:endParaRPr lang="ru-RU" b="1" dirty="0">
            <a:solidFill>
              <a:schemeClr val="tx1"/>
            </a:solidFill>
          </a:endParaRPr>
        </a:p>
      </dgm:t>
    </dgm:pt>
    <dgm:pt modelId="{54040C90-AC14-4960-8414-CB7C38251802}" type="parTrans" cxnId="{0BBABD8B-8C27-4081-AC83-0A4D716058F8}">
      <dgm:prSet/>
      <dgm:spPr/>
      <dgm:t>
        <a:bodyPr/>
        <a:lstStyle/>
        <a:p>
          <a:endParaRPr lang="ru-RU"/>
        </a:p>
      </dgm:t>
    </dgm:pt>
    <dgm:pt modelId="{5FE8D3E0-6D4C-4057-A92A-62A56AD28BDC}" type="sibTrans" cxnId="{0BBABD8B-8C27-4081-AC83-0A4D716058F8}">
      <dgm:prSet/>
      <dgm:spPr/>
      <dgm:t>
        <a:bodyPr/>
        <a:lstStyle/>
        <a:p>
          <a:endParaRPr lang="ru-RU"/>
        </a:p>
      </dgm:t>
    </dgm:pt>
    <dgm:pt modelId="{20A9DC43-67AD-48CA-833B-59D9E524C086}">
      <dgm:prSet phldrT="[Текст]"/>
      <dgm:spPr/>
      <dgm:t>
        <a:bodyPr/>
        <a:lstStyle/>
        <a:p>
          <a:r>
            <a:rPr lang="ru-RU" b="0" dirty="0" smtClean="0"/>
            <a:t>Муниципальная программа «Переселение граждан из аварийного жилищного фонда городского поселения «Город Балабаново»: </a:t>
          </a:r>
          <a:r>
            <a:rPr lang="ru-RU" b="1" dirty="0" smtClean="0"/>
            <a:t>2025 –2027 г. г. по 100 тыс. руб. ежегодно</a:t>
          </a:r>
          <a:endParaRPr lang="ru-RU" b="1" dirty="0"/>
        </a:p>
      </dgm:t>
    </dgm:pt>
    <dgm:pt modelId="{3FEB6F07-6BD8-4173-A048-BDE70A6E4932}" type="parTrans" cxnId="{A1D10384-2230-4DD5-BDD9-BB213701A780}">
      <dgm:prSet/>
      <dgm:spPr/>
      <dgm:t>
        <a:bodyPr/>
        <a:lstStyle/>
        <a:p>
          <a:endParaRPr lang="ru-RU"/>
        </a:p>
      </dgm:t>
    </dgm:pt>
    <dgm:pt modelId="{B4624CF1-AA8B-409B-A360-CFAB18934B30}" type="sibTrans" cxnId="{A1D10384-2230-4DD5-BDD9-BB213701A780}">
      <dgm:prSet/>
      <dgm:spPr/>
      <dgm:t>
        <a:bodyPr/>
        <a:lstStyle/>
        <a:p>
          <a:endParaRPr lang="ru-RU"/>
        </a:p>
      </dgm:t>
    </dgm:pt>
    <dgm:pt modelId="{222FEDA1-9E9A-421C-8C03-F349E0631388}" type="pres">
      <dgm:prSet presAssocID="{E2D17913-472D-4E46-B349-0988F6E8CC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77A26-A5B9-4A6C-A94D-BE1713F515B7}" type="pres">
      <dgm:prSet presAssocID="{FD17F7F9-61D1-4526-99F9-8B2B4DC4F926}" presName="node" presStyleLbl="node1" presStyleIdx="0" presStyleCnt="19" custScaleX="107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881CC-E414-401B-AE12-417BE601F5FA}" type="pres">
      <dgm:prSet presAssocID="{746F6793-B28F-4FCA-AD41-A8916C04F168}" presName="sibTrans" presStyleCnt="0"/>
      <dgm:spPr/>
      <dgm:t>
        <a:bodyPr/>
        <a:lstStyle/>
        <a:p>
          <a:endParaRPr lang="ru-RU"/>
        </a:p>
      </dgm:t>
    </dgm:pt>
    <dgm:pt modelId="{B189D1DD-1660-4D47-8565-E573D75AD731}" type="pres">
      <dgm:prSet presAssocID="{55AB6B2E-923A-48CD-9C6C-CBABF28FAF79}" presName="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5E205-7813-4FF0-95EF-23C24858D9F0}" type="pres">
      <dgm:prSet presAssocID="{B8A78D9D-5529-4144-960D-227DC4B634B7}" presName="sibTrans" presStyleCnt="0"/>
      <dgm:spPr/>
      <dgm:t>
        <a:bodyPr/>
        <a:lstStyle/>
        <a:p>
          <a:endParaRPr lang="ru-RU"/>
        </a:p>
      </dgm:t>
    </dgm:pt>
    <dgm:pt modelId="{22D3A689-38A3-4BBD-AD69-A81B7416298B}" type="pres">
      <dgm:prSet presAssocID="{C5E5463C-7099-478A-8CDC-D0959B3BE4B9}" presName="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F34F2-4CA3-4D49-8153-384E901BFA11}" type="pres">
      <dgm:prSet presAssocID="{FD400A6E-0EF9-45B2-80EC-3A2FB6DA4E56}" presName="sibTrans" presStyleCnt="0"/>
      <dgm:spPr/>
      <dgm:t>
        <a:bodyPr/>
        <a:lstStyle/>
        <a:p>
          <a:endParaRPr lang="ru-RU"/>
        </a:p>
      </dgm:t>
    </dgm:pt>
    <dgm:pt modelId="{A1B61145-D6F1-4CEE-A73A-0C832A8C61E1}" type="pres">
      <dgm:prSet presAssocID="{C6CE63D6-CB0E-40E7-9D03-ABA481C7BF49}" presName="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7BE4-4399-4F41-B7D5-F0DA8642BB8F}" type="pres">
      <dgm:prSet presAssocID="{B6A03AF4-92B7-4D2A-A443-5E466B09492A}" presName="sibTrans" presStyleCnt="0"/>
      <dgm:spPr/>
      <dgm:t>
        <a:bodyPr/>
        <a:lstStyle/>
        <a:p>
          <a:endParaRPr lang="ru-RU"/>
        </a:p>
      </dgm:t>
    </dgm:pt>
    <dgm:pt modelId="{944C7D2A-CE59-4E61-8834-4EEEBB455DAF}" type="pres">
      <dgm:prSet presAssocID="{C9D4F9B1-37B9-4541-BB8C-C97B769F4C61}" presName="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678B0-C111-484A-8F01-04526CC30407}" type="pres">
      <dgm:prSet presAssocID="{436D094B-E64B-4357-800E-C35009A2F14D}" presName="sibTrans" presStyleCnt="0"/>
      <dgm:spPr/>
      <dgm:t>
        <a:bodyPr/>
        <a:lstStyle/>
        <a:p>
          <a:endParaRPr lang="ru-RU"/>
        </a:p>
      </dgm:t>
    </dgm:pt>
    <dgm:pt modelId="{E3615419-3767-4863-8576-2FDE4D497C47}" type="pres">
      <dgm:prSet presAssocID="{3033608E-00BA-46B0-9AD6-DF0C79C428A2}" presName="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1F1A-820D-4931-9A4B-E137E6EA073F}" type="pres">
      <dgm:prSet presAssocID="{6C89FDA8-9993-4DD3-8999-2A3730B4CD43}" presName="sibTrans" presStyleCnt="0"/>
      <dgm:spPr/>
      <dgm:t>
        <a:bodyPr/>
        <a:lstStyle/>
        <a:p>
          <a:endParaRPr lang="ru-RU"/>
        </a:p>
      </dgm:t>
    </dgm:pt>
    <dgm:pt modelId="{60D625C2-4ACF-42EF-8B1F-D8D72A029E0B}" type="pres">
      <dgm:prSet presAssocID="{5FB37861-E936-4DE4-9A3E-D93D66BD2029}" presName="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0CAFA-7B05-46C9-8327-3A9975992261}" type="pres">
      <dgm:prSet presAssocID="{C0EAB6F4-0840-4C44-9E9D-0EDEEA8D1AA8}" presName="sibTrans" presStyleCnt="0"/>
      <dgm:spPr/>
      <dgm:t>
        <a:bodyPr/>
        <a:lstStyle/>
        <a:p>
          <a:endParaRPr lang="ru-RU"/>
        </a:p>
      </dgm:t>
    </dgm:pt>
    <dgm:pt modelId="{2F2E7035-15B2-4D0B-8E5F-5736910D7524}" type="pres">
      <dgm:prSet presAssocID="{20A9DC43-67AD-48CA-833B-59D9E524C086}" presName="node" presStyleLbl="node1" presStyleIdx="7" presStyleCnt="19" custScaleX="96985" custScaleY="108497" custLinFactNeighborX="2636" custLinFactNeighborY="-5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DA051-1267-46AC-BBA9-69FC0148341C}" type="pres">
      <dgm:prSet presAssocID="{B4624CF1-AA8B-409B-A360-CFAB18934B30}" presName="sibTrans" presStyleCnt="0"/>
      <dgm:spPr/>
    </dgm:pt>
    <dgm:pt modelId="{F63DE0F1-E4F1-4A9E-899E-164ED982587B}" type="pres">
      <dgm:prSet presAssocID="{93DA1383-815F-44BB-A08B-07540F8DEC77}" presName="node" presStyleLbl="node1" presStyleIdx="8" presStyleCnt="19" custLinFactNeighborX="-3908" custLinFactNeighborY="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57E9-5BE2-4438-AA68-6C0087F57939}" type="pres">
      <dgm:prSet presAssocID="{31A1728A-5A79-4907-B50A-CD3A18310759}" presName="sibTrans" presStyleCnt="0"/>
      <dgm:spPr/>
      <dgm:t>
        <a:bodyPr/>
        <a:lstStyle/>
        <a:p>
          <a:endParaRPr lang="ru-RU"/>
        </a:p>
      </dgm:t>
    </dgm:pt>
    <dgm:pt modelId="{02519CA7-53F5-46D0-BBAE-1A25262818CF}" type="pres">
      <dgm:prSet presAssocID="{03C09308-9620-426D-B51A-791C02674251}" presName="node" presStyleLbl="node1" presStyleIdx="9" presStyleCnt="19" custLinFactNeighborX="-731" custLinFactNeighborY="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FD8D8-0AC2-4AF4-A828-C140ABF42795}" type="pres">
      <dgm:prSet presAssocID="{6194A8DE-1470-4D03-8253-FE1D81153099}" presName="sibTrans" presStyleCnt="0"/>
      <dgm:spPr/>
      <dgm:t>
        <a:bodyPr/>
        <a:lstStyle/>
        <a:p>
          <a:endParaRPr lang="ru-RU"/>
        </a:p>
      </dgm:t>
    </dgm:pt>
    <dgm:pt modelId="{1B4F3A76-70C1-4173-BFB3-79D03C6EAC84}" type="pres">
      <dgm:prSet presAssocID="{9F082627-A81F-4D97-AC88-4F18FC272299}" presName="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75A6C-F824-440F-BB87-2EB2B9552D39}" type="pres">
      <dgm:prSet presAssocID="{7A8ABDDB-969E-4C4C-BB73-1636AB6C19D0}" presName="sibTrans" presStyleCnt="0"/>
      <dgm:spPr/>
      <dgm:t>
        <a:bodyPr/>
        <a:lstStyle/>
        <a:p>
          <a:endParaRPr lang="ru-RU"/>
        </a:p>
      </dgm:t>
    </dgm:pt>
    <dgm:pt modelId="{2336B8D7-6188-48F1-A956-A7BB4A5D2F64}" type="pres">
      <dgm:prSet presAssocID="{D394614D-119C-4E96-903B-7486E1ED75BD}" presName="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4715-39D3-4429-B77D-DBB2D19D53A8}" type="pres">
      <dgm:prSet presAssocID="{67EADDFC-D871-457A-A705-506CD1E8AB4B}" presName="sibTrans" presStyleCnt="0"/>
      <dgm:spPr/>
      <dgm:t>
        <a:bodyPr/>
        <a:lstStyle/>
        <a:p>
          <a:endParaRPr lang="ru-RU"/>
        </a:p>
      </dgm:t>
    </dgm:pt>
    <dgm:pt modelId="{A146E97E-F28D-45B9-8B0F-3ADC27167B2C}" type="pres">
      <dgm:prSet presAssocID="{64516AFC-A8E4-404A-943B-AE7EAC14CAF5}" presName="node" presStyleLbl="node1" presStyleIdx="12" presStyleCnt="19" custLinFactNeighborX="-3908" custLinFactNeighborY="-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EB8F-39E3-4E92-8475-88BCD850E6A0}" type="pres">
      <dgm:prSet presAssocID="{5843BD3E-3FEE-4891-92C6-6DCD1FD6F747}" presName="sibTrans" presStyleCnt="0"/>
      <dgm:spPr/>
      <dgm:t>
        <a:bodyPr/>
        <a:lstStyle/>
        <a:p>
          <a:endParaRPr lang="ru-RU"/>
        </a:p>
      </dgm:t>
    </dgm:pt>
    <dgm:pt modelId="{01E900EC-B0FB-4937-92D5-8E421A5A45B1}" type="pres">
      <dgm:prSet presAssocID="{C5A13E84-4B95-438E-BCD1-0EEB455454EF}" presName="node" presStyleLbl="node1" presStyleIdx="13" presStyleCnt="19" custLinFactNeighborX="-731" custLinFactNeighborY="-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ACED-0001-4FC3-9EB5-AFEC22EC7056}" type="pres">
      <dgm:prSet presAssocID="{14A2CF0B-1A1E-48B5-AB56-6A9A2F204F56}" presName="sibTrans" presStyleCnt="0"/>
      <dgm:spPr/>
      <dgm:t>
        <a:bodyPr/>
        <a:lstStyle/>
        <a:p>
          <a:endParaRPr lang="ru-RU"/>
        </a:p>
      </dgm:t>
    </dgm:pt>
    <dgm:pt modelId="{33634896-89CD-438F-AFC1-F87306856668}" type="pres">
      <dgm:prSet presAssocID="{A6F745FE-9B05-40C8-ADD7-C52D63EB9583}" presName="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C35B0-0670-406E-AB5B-AAB9BFCE5E32}" type="pres">
      <dgm:prSet presAssocID="{C9772CA2-588B-4BA5-8DB2-98951E3BC068}" presName="sibTrans" presStyleCnt="0"/>
      <dgm:spPr/>
      <dgm:t>
        <a:bodyPr/>
        <a:lstStyle/>
        <a:p>
          <a:endParaRPr lang="ru-RU"/>
        </a:p>
      </dgm:t>
    </dgm:pt>
    <dgm:pt modelId="{487368EC-BFFA-418E-BBB1-7E6CF022FD9F}" type="pres">
      <dgm:prSet presAssocID="{2FAFDF61-9AB2-444E-B986-3D53DB27104D}" presName="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7EBAF-D78F-468D-B291-0C0204C8B593}" type="pres">
      <dgm:prSet presAssocID="{7DD9E060-C429-4537-A990-E4900B30C7F9}" presName="sibTrans" presStyleCnt="0"/>
      <dgm:spPr/>
      <dgm:t>
        <a:bodyPr/>
        <a:lstStyle/>
        <a:p>
          <a:endParaRPr lang="ru-RU"/>
        </a:p>
      </dgm:t>
    </dgm:pt>
    <dgm:pt modelId="{B7857FEC-2219-4EFA-A4D1-2ED6EDD4AA61}" type="pres">
      <dgm:prSet presAssocID="{5169FF00-7069-40EB-8BAB-CA5F77FDA70D}" presName="node" presStyleLbl="node1" presStyleIdx="16" presStyleCnt="19" custScaleX="123775" custScaleY="91042" custLinFactNeighborX="-830" custLinFactNeighborY="-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2CEF2-9F01-48EB-B252-F4DF3FDF6E70}" type="pres">
      <dgm:prSet presAssocID="{85E4E986-8A38-4CCB-8B6D-B81274E6D459}" presName="sibTrans" presStyleCnt="0"/>
      <dgm:spPr/>
      <dgm:t>
        <a:bodyPr/>
        <a:lstStyle/>
        <a:p>
          <a:endParaRPr lang="ru-RU"/>
        </a:p>
      </dgm:t>
    </dgm:pt>
    <dgm:pt modelId="{45060E4A-5EE7-4215-BA11-BA80DB63EEFC}" type="pres">
      <dgm:prSet presAssocID="{1B46ECF0-DB70-48D8-80C6-8C7EB4F21EA5}" presName="node" presStyleLbl="node1" presStyleIdx="17" presStyleCnt="19" custScaleX="151803" custScaleY="76752" custLinFactNeighborX="1922" custLinFactNeighborY="-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61187-822F-4520-928B-F6834362F6B8}" type="pres">
      <dgm:prSet presAssocID="{5FE8D3E0-6D4C-4057-A92A-62A56AD28BDC}" presName="sibTrans" presStyleCnt="0"/>
      <dgm:spPr/>
    </dgm:pt>
    <dgm:pt modelId="{AC826481-2138-406D-9169-7F475589C201}" type="pres">
      <dgm:prSet presAssocID="{6579EF3A-C606-4640-91D1-860857C18160}" presName="node" presStyleLbl="node1" presStyleIdx="18" presStyleCnt="19" custScaleX="135858" custScaleY="75098" custLinFactNeighborX="766" custLinFactNeighborY="-7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4E4FB-4414-4F7D-9BCB-4DD15E6905A0}" srcId="{E2D17913-472D-4E46-B349-0988F6E8CC01}" destId="{6579EF3A-C606-4640-91D1-860857C18160}" srcOrd="18" destOrd="0" parTransId="{94E3E3B5-288A-4C3C-9EBD-403004977439}" sibTransId="{F2D304EE-4512-4800-8DE0-0FB906CBF146}"/>
    <dgm:cxn modelId="{8B17AE30-7356-422D-893E-7B91C9C3BC9F}" type="presOf" srcId="{3033608E-00BA-46B0-9AD6-DF0C79C428A2}" destId="{E3615419-3767-4863-8576-2FDE4D497C47}" srcOrd="0" destOrd="0" presId="urn:microsoft.com/office/officeart/2005/8/layout/default#1"/>
    <dgm:cxn modelId="{0BD4445A-0CB5-4DA8-971A-75B82DBF0AF5}" type="presOf" srcId="{6579EF3A-C606-4640-91D1-860857C18160}" destId="{AC826481-2138-406D-9169-7F475589C201}" srcOrd="0" destOrd="0" presId="urn:microsoft.com/office/officeart/2005/8/layout/default#1"/>
    <dgm:cxn modelId="{7EF246EB-2191-4A25-A400-BC203E3A7DC5}" type="presOf" srcId="{1B46ECF0-DB70-48D8-80C6-8C7EB4F21EA5}" destId="{45060E4A-5EE7-4215-BA11-BA80DB63EEFC}" srcOrd="0" destOrd="0" presId="urn:microsoft.com/office/officeart/2005/8/layout/default#1"/>
    <dgm:cxn modelId="{B8234884-B736-4A91-A1D3-246E77D02EBF}" type="presOf" srcId="{93DA1383-815F-44BB-A08B-07540F8DEC77}" destId="{F63DE0F1-E4F1-4A9E-899E-164ED982587B}" srcOrd="0" destOrd="0" presId="urn:microsoft.com/office/officeart/2005/8/layout/default#1"/>
    <dgm:cxn modelId="{37A80BAB-9624-4D26-95FA-132E6A7980E1}" type="presOf" srcId="{C5E5463C-7099-478A-8CDC-D0959B3BE4B9}" destId="{22D3A689-38A3-4BBD-AD69-A81B7416298B}" srcOrd="0" destOrd="0" presId="urn:microsoft.com/office/officeart/2005/8/layout/default#1"/>
    <dgm:cxn modelId="{A1D10384-2230-4DD5-BDD9-BB213701A780}" srcId="{E2D17913-472D-4E46-B349-0988F6E8CC01}" destId="{20A9DC43-67AD-48CA-833B-59D9E524C086}" srcOrd="7" destOrd="0" parTransId="{3FEB6F07-6BD8-4173-A048-BDE70A6E4932}" sibTransId="{B4624CF1-AA8B-409B-A360-CFAB18934B30}"/>
    <dgm:cxn modelId="{10D0A769-64A0-4BB3-A7BB-807B3E289727}" srcId="{E2D17913-472D-4E46-B349-0988F6E8CC01}" destId="{C5E5463C-7099-478A-8CDC-D0959B3BE4B9}" srcOrd="2" destOrd="0" parTransId="{9627BC2D-FACF-4187-8874-2B7E23F5E4E5}" sibTransId="{FD400A6E-0EF9-45B2-80EC-3A2FB6DA4E56}"/>
    <dgm:cxn modelId="{209686A6-9776-45FE-B7AF-000CF912399B}" srcId="{E2D17913-472D-4E46-B349-0988F6E8CC01}" destId="{5169FF00-7069-40EB-8BAB-CA5F77FDA70D}" srcOrd="16" destOrd="0" parTransId="{66B050C7-52B4-4F2C-AF64-06F35E290A6B}" sibTransId="{85E4E986-8A38-4CCB-8B6D-B81274E6D459}"/>
    <dgm:cxn modelId="{496AA6A6-EB4C-475B-9341-CC93C7FE8A7D}" type="presOf" srcId="{64516AFC-A8E4-404A-943B-AE7EAC14CAF5}" destId="{A146E97E-F28D-45B9-8B0F-3ADC27167B2C}" srcOrd="0" destOrd="0" presId="urn:microsoft.com/office/officeart/2005/8/layout/default#1"/>
    <dgm:cxn modelId="{07801278-1DFD-404A-8F26-D654FEE0B7FE}" srcId="{E2D17913-472D-4E46-B349-0988F6E8CC01}" destId="{D394614D-119C-4E96-903B-7486E1ED75BD}" srcOrd="11" destOrd="0" parTransId="{B44F85E3-DE48-42FC-9BAC-2DE9EB1FB0ED}" sibTransId="{67EADDFC-D871-457A-A705-506CD1E8AB4B}"/>
    <dgm:cxn modelId="{F84D8981-22D2-4BFD-9BCD-2C8103C4C1BE}" type="presOf" srcId="{A6F745FE-9B05-40C8-ADD7-C52D63EB9583}" destId="{33634896-89CD-438F-AFC1-F87306856668}" srcOrd="0" destOrd="0" presId="urn:microsoft.com/office/officeart/2005/8/layout/default#1"/>
    <dgm:cxn modelId="{0BBABD8B-8C27-4081-AC83-0A4D716058F8}" srcId="{E2D17913-472D-4E46-B349-0988F6E8CC01}" destId="{1B46ECF0-DB70-48D8-80C6-8C7EB4F21EA5}" srcOrd="17" destOrd="0" parTransId="{54040C90-AC14-4960-8414-CB7C38251802}" sibTransId="{5FE8D3E0-6D4C-4057-A92A-62A56AD28BDC}"/>
    <dgm:cxn modelId="{E59D897E-E072-4C32-AF8B-0EC048C1FA3C}" type="presOf" srcId="{5169FF00-7069-40EB-8BAB-CA5F77FDA70D}" destId="{B7857FEC-2219-4EFA-A4D1-2ED6EDD4AA61}" srcOrd="0" destOrd="0" presId="urn:microsoft.com/office/officeart/2005/8/layout/default#1"/>
    <dgm:cxn modelId="{0FAB4148-2AD1-4EEC-A6E3-280027CA032F}" type="presOf" srcId="{C5A13E84-4B95-438E-BCD1-0EEB455454EF}" destId="{01E900EC-B0FB-4937-92D5-8E421A5A45B1}" srcOrd="0" destOrd="0" presId="urn:microsoft.com/office/officeart/2005/8/layout/default#1"/>
    <dgm:cxn modelId="{4D1AEC3C-18AA-49D2-8E48-0E2DA37F34CB}" type="presOf" srcId="{E2D17913-472D-4E46-B349-0988F6E8CC01}" destId="{222FEDA1-9E9A-421C-8C03-F349E0631388}" srcOrd="0" destOrd="0" presId="urn:microsoft.com/office/officeart/2005/8/layout/default#1"/>
    <dgm:cxn modelId="{CFC92E46-9318-4B2B-8079-7514D07ACD20}" type="presOf" srcId="{9F082627-A81F-4D97-AC88-4F18FC272299}" destId="{1B4F3A76-70C1-4173-BFB3-79D03C6EAC84}" srcOrd="0" destOrd="0" presId="urn:microsoft.com/office/officeart/2005/8/layout/default#1"/>
    <dgm:cxn modelId="{FDBF355E-C00E-40CF-B499-38FD4FF5F8E1}" type="presOf" srcId="{C9D4F9B1-37B9-4541-BB8C-C97B769F4C61}" destId="{944C7D2A-CE59-4E61-8834-4EEEBB455DAF}" srcOrd="0" destOrd="0" presId="urn:microsoft.com/office/officeart/2005/8/layout/default#1"/>
    <dgm:cxn modelId="{5584A912-2F1E-4FF0-8BB1-15D85CAF50D1}" srcId="{E2D17913-472D-4E46-B349-0988F6E8CC01}" destId="{9F082627-A81F-4D97-AC88-4F18FC272299}" srcOrd="10" destOrd="0" parTransId="{D6948FD3-9006-4517-A518-3E4D6B10C1A5}" sibTransId="{7A8ABDDB-969E-4C4C-BB73-1636AB6C19D0}"/>
    <dgm:cxn modelId="{E2D2725D-D6A2-47B0-8432-00EDFFAA2631}" type="presOf" srcId="{D394614D-119C-4E96-903B-7486E1ED75BD}" destId="{2336B8D7-6188-48F1-A956-A7BB4A5D2F64}" srcOrd="0" destOrd="0" presId="urn:microsoft.com/office/officeart/2005/8/layout/default#1"/>
    <dgm:cxn modelId="{BE48717B-361B-4221-AF0D-5B2BC33FF82F}" srcId="{E2D17913-472D-4E46-B349-0988F6E8CC01}" destId="{55AB6B2E-923A-48CD-9C6C-CBABF28FAF79}" srcOrd="1" destOrd="0" parTransId="{ABC722C4-7C06-4F89-902F-8B17DEF5DB8F}" sibTransId="{B8A78D9D-5529-4144-960D-227DC4B634B7}"/>
    <dgm:cxn modelId="{E64F1A30-09E6-4239-9826-16F70363779F}" srcId="{E2D17913-472D-4E46-B349-0988F6E8CC01}" destId="{C6CE63D6-CB0E-40E7-9D03-ABA481C7BF49}" srcOrd="3" destOrd="0" parTransId="{0E21597B-5D2A-4E7F-A66D-ECD00ED70B9F}" sibTransId="{B6A03AF4-92B7-4D2A-A443-5E466B09492A}"/>
    <dgm:cxn modelId="{EBACDFC9-C783-463D-A9F5-DC2953DCB65E}" srcId="{E2D17913-472D-4E46-B349-0988F6E8CC01}" destId="{FD17F7F9-61D1-4526-99F9-8B2B4DC4F926}" srcOrd="0" destOrd="0" parTransId="{2E4796D6-C63D-4D62-9268-E548BE156AD0}" sibTransId="{746F6793-B28F-4FCA-AD41-A8916C04F168}"/>
    <dgm:cxn modelId="{33CFB0DB-3219-4E15-91CA-BE6C1B2C03B9}" srcId="{E2D17913-472D-4E46-B349-0988F6E8CC01}" destId="{A6F745FE-9B05-40C8-ADD7-C52D63EB9583}" srcOrd="14" destOrd="0" parTransId="{2202078F-B173-4350-8712-C726B8340A3D}" sibTransId="{C9772CA2-588B-4BA5-8DB2-98951E3BC068}"/>
    <dgm:cxn modelId="{DBF3E331-16D0-4A39-9BEE-BEB5E80A1BBF}" type="presOf" srcId="{C6CE63D6-CB0E-40E7-9D03-ABA481C7BF49}" destId="{A1B61145-D6F1-4CEE-A73A-0C832A8C61E1}" srcOrd="0" destOrd="0" presId="urn:microsoft.com/office/officeart/2005/8/layout/default#1"/>
    <dgm:cxn modelId="{D8165198-32D5-459D-BAA5-A744045EBEE1}" type="presOf" srcId="{20A9DC43-67AD-48CA-833B-59D9E524C086}" destId="{2F2E7035-15B2-4D0B-8E5F-5736910D7524}" srcOrd="0" destOrd="0" presId="urn:microsoft.com/office/officeart/2005/8/layout/default#1"/>
    <dgm:cxn modelId="{563E6F48-17C3-4024-B795-9E96BAD9020E}" type="presOf" srcId="{03C09308-9620-426D-B51A-791C02674251}" destId="{02519CA7-53F5-46D0-BBAE-1A25262818CF}" srcOrd="0" destOrd="0" presId="urn:microsoft.com/office/officeart/2005/8/layout/default#1"/>
    <dgm:cxn modelId="{F79DECEF-F679-4D4D-9254-685750B75417}" srcId="{E2D17913-472D-4E46-B349-0988F6E8CC01}" destId="{2FAFDF61-9AB2-444E-B986-3D53DB27104D}" srcOrd="15" destOrd="0" parTransId="{043E38B2-BF2B-46C8-B7AE-A41D177953BF}" sibTransId="{7DD9E060-C429-4537-A990-E4900B30C7F9}"/>
    <dgm:cxn modelId="{69700942-E59D-4561-9C36-BB9C62F77B9E}" type="presOf" srcId="{2FAFDF61-9AB2-444E-B986-3D53DB27104D}" destId="{487368EC-BFFA-418E-BBB1-7E6CF022FD9F}" srcOrd="0" destOrd="0" presId="urn:microsoft.com/office/officeart/2005/8/layout/default#1"/>
    <dgm:cxn modelId="{E0B667C0-6AD1-4158-9E33-BBA7A248D118}" srcId="{E2D17913-472D-4E46-B349-0988F6E8CC01}" destId="{5FB37861-E936-4DE4-9A3E-D93D66BD2029}" srcOrd="6" destOrd="0" parTransId="{253750AC-11D9-4345-99F5-3C364074BF83}" sibTransId="{C0EAB6F4-0840-4C44-9E9D-0EDEEA8D1AA8}"/>
    <dgm:cxn modelId="{032B3206-A128-4BD9-B03A-9AE6D1724D6C}" srcId="{E2D17913-472D-4E46-B349-0988F6E8CC01}" destId="{03C09308-9620-426D-B51A-791C02674251}" srcOrd="9" destOrd="0" parTransId="{0681954D-023C-4DF1-8641-C278B16CCB0B}" sibTransId="{6194A8DE-1470-4D03-8253-FE1D81153099}"/>
    <dgm:cxn modelId="{6296D930-7D7A-4BD6-B984-5249FDBE90DA}" type="presOf" srcId="{55AB6B2E-923A-48CD-9C6C-CBABF28FAF79}" destId="{B189D1DD-1660-4D47-8565-E573D75AD731}" srcOrd="0" destOrd="0" presId="urn:microsoft.com/office/officeart/2005/8/layout/default#1"/>
    <dgm:cxn modelId="{3908BC4C-B74F-4070-A340-B75E47CD1E38}" srcId="{E2D17913-472D-4E46-B349-0988F6E8CC01}" destId="{C5A13E84-4B95-438E-BCD1-0EEB455454EF}" srcOrd="13" destOrd="0" parTransId="{046988FC-CD8F-405D-A3BB-A4405FACFD9D}" sibTransId="{14A2CF0B-1A1E-48B5-AB56-6A9A2F204F56}"/>
    <dgm:cxn modelId="{A1319B69-E763-4A30-80EF-87D767442B0F}" srcId="{E2D17913-472D-4E46-B349-0988F6E8CC01}" destId="{3033608E-00BA-46B0-9AD6-DF0C79C428A2}" srcOrd="5" destOrd="0" parTransId="{1B5373D6-8C16-41D8-ACAB-A6D3A96A7AED}" sibTransId="{6C89FDA8-9993-4DD3-8999-2A3730B4CD43}"/>
    <dgm:cxn modelId="{82167B2F-40CB-4D19-ADA6-757D925C1A7E}" srcId="{E2D17913-472D-4E46-B349-0988F6E8CC01}" destId="{C9D4F9B1-37B9-4541-BB8C-C97B769F4C61}" srcOrd="4" destOrd="0" parTransId="{383193DC-0D81-45F7-BC02-F9817114D559}" sibTransId="{436D094B-E64B-4357-800E-C35009A2F14D}"/>
    <dgm:cxn modelId="{EA22FAD7-05CF-4BB2-96C9-FF409B7876C5}" type="presOf" srcId="{5FB37861-E936-4DE4-9A3E-D93D66BD2029}" destId="{60D625C2-4ACF-42EF-8B1F-D8D72A029E0B}" srcOrd="0" destOrd="0" presId="urn:microsoft.com/office/officeart/2005/8/layout/default#1"/>
    <dgm:cxn modelId="{47D9F148-EA9A-47AF-9425-0118BCC0E422}" srcId="{E2D17913-472D-4E46-B349-0988F6E8CC01}" destId="{93DA1383-815F-44BB-A08B-07540F8DEC77}" srcOrd="8" destOrd="0" parTransId="{2673F7D8-FA87-4B37-979A-1A487CFA6D6B}" sibTransId="{31A1728A-5A79-4907-B50A-CD3A18310759}"/>
    <dgm:cxn modelId="{0533CC6E-2E04-430C-8D13-0B408CFAAACA}" type="presOf" srcId="{FD17F7F9-61D1-4526-99F9-8B2B4DC4F926}" destId="{6F477A26-A5B9-4A6C-A94D-BE1713F515B7}" srcOrd="0" destOrd="0" presId="urn:microsoft.com/office/officeart/2005/8/layout/default#1"/>
    <dgm:cxn modelId="{B70E223D-7546-4697-83E5-661E239CF8D8}" srcId="{E2D17913-472D-4E46-B349-0988F6E8CC01}" destId="{64516AFC-A8E4-404A-943B-AE7EAC14CAF5}" srcOrd="12" destOrd="0" parTransId="{E7A9BFE4-CABC-4F48-A3BC-EFB0BFFED536}" sibTransId="{5843BD3E-3FEE-4891-92C6-6DCD1FD6F747}"/>
    <dgm:cxn modelId="{4F1150C4-E0B0-4556-8C65-247C92661223}" type="presParOf" srcId="{222FEDA1-9E9A-421C-8C03-F349E0631388}" destId="{6F477A26-A5B9-4A6C-A94D-BE1713F515B7}" srcOrd="0" destOrd="0" presId="urn:microsoft.com/office/officeart/2005/8/layout/default#1"/>
    <dgm:cxn modelId="{C73E1285-C3A0-4914-9B7C-33D692BB74FA}" type="presParOf" srcId="{222FEDA1-9E9A-421C-8C03-F349E0631388}" destId="{B28881CC-E414-401B-AE12-417BE601F5FA}" srcOrd="1" destOrd="0" presId="urn:microsoft.com/office/officeart/2005/8/layout/default#1"/>
    <dgm:cxn modelId="{5BE996EB-59B1-415C-AEF1-EF8D65798975}" type="presParOf" srcId="{222FEDA1-9E9A-421C-8C03-F349E0631388}" destId="{B189D1DD-1660-4D47-8565-E573D75AD731}" srcOrd="2" destOrd="0" presId="urn:microsoft.com/office/officeart/2005/8/layout/default#1"/>
    <dgm:cxn modelId="{3E7F422A-AC0B-452B-AE18-4EBED2092871}" type="presParOf" srcId="{222FEDA1-9E9A-421C-8C03-F349E0631388}" destId="{01B5E205-7813-4FF0-95EF-23C24858D9F0}" srcOrd="3" destOrd="0" presId="urn:microsoft.com/office/officeart/2005/8/layout/default#1"/>
    <dgm:cxn modelId="{E31FB675-9122-4CA1-ACDD-DF7ADF533044}" type="presParOf" srcId="{222FEDA1-9E9A-421C-8C03-F349E0631388}" destId="{22D3A689-38A3-4BBD-AD69-A81B7416298B}" srcOrd="4" destOrd="0" presId="urn:microsoft.com/office/officeart/2005/8/layout/default#1"/>
    <dgm:cxn modelId="{F40742F3-ACA3-4691-849B-C02C7B20C323}" type="presParOf" srcId="{222FEDA1-9E9A-421C-8C03-F349E0631388}" destId="{344F34F2-4CA3-4D49-8153-384E901BFA11}" srcOrd="5" destOrd="0" presId="urn:microsoft.com/office/officeart/2005/8/layout/default#1"/>
    <dgm:cxn modelId="{D8A39AD8-9AD6-41C3-94E7-44F81B6BCA2F}" type="presParOf" srcId="{222FEDA1-9E9A-421C-8C03-F349E0631388}" destId="{A1B61145-D6F1-4CEE-A73A-0C832A8C61E1}" srcOrd="6" destOrd="0" presId="urn:microsoft.com/office/officeart/2005/8/layout/default#1"/>
    <dgm:cxn modelId="{EFD9C0D4-9C93-4E09-813C-00B0E386549C}" type="presParOf" srcId="{222FEDA1-9E9A-421C-8C03-F349E0631388}" destId="{41737BE4-4399-4F41-B7D5-F0DA8642BB8F}" srcOrd="7" destOrd="0" presId="urn:microsoft.com/office/officeart/2005/8/layout/default#1"/>
    <dgm:cxn modelId="{9922044C-A4C3-490F-AE65-56320AC4D6DA}" type="presParOf" srcId="{222FEDA1-9E9A-421C-8C03-F349E0631388}" destId="{944C7D2A-CE59-4E61-8834-4EEEBB455DAF}" srcOrd="8" destOrd="0" presId="urn:microsoft.com/office/officeart/2005/8/layout/default#1"/>
    <dgm:cxn modelId="{FBDDB478-63BC-4266-A368-5BF6B92D090C}" type="presParOf" srcId="{222FEDA1-9E9A-421C-8C03-F349E0631388}" destId="{352678B0-C111-484A-8F01-04526CC30407}" srcOrd="9" destOrd="0" presId="urn:microsoft.com/office/officeart/2005/8/layout/default#1"/>
    <dgm:cxn modelId="{FF0EEC27-9E63-4159-B944-6DC23956381A}" type="presParOf" srcId="{222FEDA1-9E9A-421C-8C03-F349E0631388}" destId="{E3615419-3767-4863-8576-2FDE4D497C47}" srcOrd="10" destOrd="0" presId="urn:microsoft.com/office/officeart/2005/8/layout/default#1"/>
    <dgm:cxn modelId="{2CD54F9D-C923-4DA2-872C-91281B2EC8A0}" type="presParOf" srcId="{222FEDA1-9E9A-421C-8C03-F349E0631388}" destId="{1CFF1F1A-820D-4931-9A4B-E137E6EA073F}" srcOrd="11" destOrd="0" presId="urn:microsoft.com/office/officeart/2005/8/layout/default#1"/>
    <dgm:cxn modelId="{DAF5B96B-C6AB-415C-AFEE-2DB06CBF0596}" type="presParOf" srcId="{222FEDA1-9E9A-421C-8C03-F349E0631388}" destId="{60D625C2-4ACF-42EF-8B1F-D8D72A029E0B}" srcOrd="12" destOrd="0" presId="urn:microsoft.com/office/officeart/2005/8/layout/default#1"/>
    <dgm:cxn modelId="{805926E2-9206-44F7-9706-560919764F67}" type="presParOf" srcId="{222FEDA1-9E9A-421C-8C03-F349E0631388}" destId="{F550CAFA-7B05-46C9-8327-3A9975992261}" srcOrd="13" destOrd="0" presId="urn:microsoft.com/office/officeart/2005/8/layout/default#1"/>
    <dgm:cxn modelId="{C80E62C4-EA3D-44C7-B36A-712E0F5A9E98}" type="presParOf" srcId="{222FEDA1-9E9A-421C-8C03-F349E0631388}" destId="{2F2E7035-15B2-4D0B-8E5F-5736910D7524}" srcOrd="14" destOrd="0" presId="urn:microsoft.com/office/officeart/2005/8/layout/default#1"/>
    <dgm:cxn modelId="{5AA06489-C6E8-4427-B6D5-8E022917C680}" type="presParOf" srcId="{222FEDA1-9E9A-421C-8C03-F349E0631388}" destId="{64CDA051-1267-46AC-BBA9-69FC0148341C}" srcOrd="15" destOrd="0" presId="urn:microsoft.com/office/officeart/2005/8/layout/default#1"/>
    <dgm:cxn modelId="{D58A3AEE-1162-416E-8E2A-3A8E6AFDF673}" type="presParOf" srcId="{222FEDA1-9E9A-421C-8C03-F349E0631388}" destId="{F63DE0F1-E4F1-4A9E-899E-164ED982587B}" srcOrd="16" destOrd="0" presId="urn:microsoft.com/office/officeart/2005/8/layout/default#1"/>
    <dgm:cxn modelId="{1858BE82-532C-44E0-98BD-274BB27EE486}" type="presParOf" srcId="{222FEDA1-9E9A-421C-8C03-F349E0631388}" destId="{29D557E9-5BE2-4438-AA68-6C0087F57939}" srcOrd="17" destOrd="0" presId="urn:microsoft.com/office/officeart/2005/8/layout/default#1"/>
    <dgm:cxn modelId="{13CED776-ABA3-4DC0-90B8-2FCEE1D0A79F}" type="presParOf" srcId="{222FEDA1-9E9A-421C-8C03-F349E0631388}" destId="{02519CA7-53F5-46D0-BBAE-1A25262818CF}" srcOrd="18" destOrd="0" presId="urn:microsoft.com/office/officeart/2005/8/layout/default#1"/>
    <dgm:cxn modelId="{EFD87B1E-6E23-447B-9777-588D1D130B84}" type="presParOf" srcId="{222FEDA1-9E9A-421C-8C03-F349E0631388}" destId="{C21FD8D8-0AC2-4AF4-A828-C140ABF42795}" srcOrd="19" destOrd="0" presId="urn:microsoft.com/office/officeart/2005/8/layout/default#1"/>
    <dgm:cxn modelId="{38B4DAFA-A019-42D5-9A86-0D776AF089EA}" type="presParOf" srcId="{222FEDA1-9E9A-421C-8C03-F349E0631388}" destId="{1B4F3A76-70C1-4173-BFB3-79D03C6EAC84}" srcOrd="20" destOrd="0" presId="urn:microsoft.com/office/officeart/2005/8/layout/default#1"/>
    <dgm:cxn modelId="{6B515325-B187-400A-8EDD-D2C888C5BC1B}" type="presParOf" srcId="{222FEDA1-9E9A-421C-8C03-F349E0631388}" destId="{9F975A6C-F824-440F-BB87-2EB2B9552D39}" srcOrd="21" destOrd="0" presId="urn:microsoft.com/office/officeart/2005/8/layout/default#1"/>
    <dgm:cxn modelId="{D0CB8D30-853C-44B0-8A35-25EEA394257E}" type="presParOf" srcId="{222FEDA1-9E9A-421C-8C03-F349E0631388}" destId="{2336B8D7-6188-48F1-A956-A7BB4A5D2F64}" srcOrd="22" destOrd="0" presId="urn:microsoft.com/office/officeart/2005/8/layout/default#1"/>
    <dgm:cxn modelId="{6E167183-51C8-4F6F-BF77-4D0B7260D1A8}" type="presParOf" srcId="{222FEDA1-9E9A-421C-8C03-F349E0631388}" destId="{6CB94715-39D3-4429-B77D-DBB2D19D53A8}" srcOrd="23" destOrd="0" presId="urn:microsoft.com/office/officeart/2005/8/layout/default#1"/>
    <dgm:cxn modelId="{DEF645F5-7685-479D-B5CC-DF057B003921}" type="presParOf" srcId="{222FEDA1-9E9A-421C-8C03-F349E0631388}" destId="{A146E97E-F28D-45B9-8B0F-3ADC27167B2C}" srcOrd="24" destOrd="0" presId="urn:microsoft.com/office/officeart/2005/8/layout/default#1"/>
    <dgm:cxn modelId="{951E2883-063B-45CC-BF5B-B8CDE237CCAE}" type="presParOf" srcId="{222FEDA1-9E9A-421C-8C03-F349E0631388}" destId="{28A2EB8F-39E3-4E92-8475-88BCD850E6A0}" srcOrd="25" destOrd="0" presId="urn:microsoft.com/office/officeart/2005/8/layout/default#1"/>
    <dgm:cxn modelId="{26495BC2-E480-49CB-8533-CCCACFEC0077}" type="presParOf" srcId="{222FEDA1-9E9A-421C-8C03-F349E0631388}" destId="{01E900EC-B0FB-4937-92D5-8E421A5A45B1}" srcOrd="26" destOrd="0" presId="urn:microsoft.com/office/officeart/2005/8/layout/default#1"/>
    <dgm:cxn modelId="{8A085C79-B3F3-481F-B305-72594F7B92B5}" type="presParOf" srcId="{222FEDA1-9E9A-421C-8C03-F349E0631388}" destId="{DDD3ACED-0001-4FC3-9EB5-AFEC22EC7056}" srcOrd="27" destOrd="0" presId="urn:microsoft.com/office/officeart/2005/8/layout/default#1"/>
    <dgm:cxn modelId="{EDE32EB5-2AB0-4054-95B0-8B45B33854E6}" type="presParOf" srcId="{222FEDA1-9E9A-421C-8C03-F349E0631388}" destId="{33634896-89CD-438F-AFC1-F87306856668}" srcOrd="28" destOrd="0" presId="urn:microsoft.com/office/officeart/2005/8/layout/default#1"/>
    <dgm:cxn modelId="{E6E30E01-13DB-46E0-989F-DEC2761DE425}" type="presParOf" srcId="{222FEDA1-9E9A-421C-8C03-F349E0631388}" destId="{FBDC35B0-0670-406E-AB5B-AAB9BFCE5E32}" srcOrd="29" destOrd="0" presId="urn:microsoft.com/office/officeart/2005/8/layout/default#1"/>
    <dgm:cxn modelId="{0D8FC4C0-B77E-47A9-85EA-51D9FB3351E3}" type="presParOf" srcId="{222FEDA1-9E9A-421C-8C03-F349E0631388}" destId="{487368EC-BFFA-418E-BBB1-7E6CF022FD9F}" srcOrd="30" destOrd="0" presId="urn:microsoft.com/office/officeart/2005/8/layout/default#1"/>
    <dgm:cxn modelId="{5CBDC8D9-AA1C-443F-94DD-D1F85A93456C}" type="presParOf" srcId="{222FEDA1-9E9A-421C-8C03-F349E0631388}" destId="{B017EBAF-D78F-468D-B291-0C0204C8B593}" srcOrd="31" destOrd="0" presId="urn:microsoft.com/office/officeart/2005/8/layout/default#1"/>
    <dgm:cxn modelId="{8C0E22F8-AF73-4808-8B2D-FA470D3AB90E}" type="presParOf" srcId="{222FEDA1-9E9A-421C-8C03-F349E0631388}" destId="{B7857FEC-2219-4EFA-A4D1-2ED6EDD4AA61}" srcOrd="32" destOrd="0" presId="urn:microsoft.com/office/officeart/2005/8/layout/default#1"/>
    <dgm:cxn modelId="{E5E34396-D93F-4CB6-9BD4-E4ED64BA6B78}" type="presParOf" srcId="{222FEDA1-9E9A-421C-8C03-F349E0631388}" destId="{CBE2CEF2-9F01-48EB-B252-F4DF3FDF6E70}" srcOrd="33" destOrd="0" presId="urn:microsoft.com/office/officeart/2005/8/layout/default#1"/>
    <dgm:cxn modelId="{C4E7EABD-5785-4719-9E6C-7E198F1E2016}" type="presParOf" srcId="{222FEDA1-9E9A-421C-8C03-F349E0631388}" destId="{45060E4A-5EE7-4215-BA11-BA80DB63EEFC}" srcOrd="34" destOrd="0" presId="urn:microsoft.com/office/officeart/2005/8/layout/default#1"/>
    <dgm:cxn modelId="{4D72A0E5-D600-40C5-A90B-5A9C592D4E0B}" type="presParOf" srcId="{222FEDA1-9E9A-421C-8C03-F349E0631388}" destId="{50461187-822F-4520-928B-F6834362F6B8}" srcOrd="35" destOrd="0" presId="urn:microsoft.com/office/officeart/2005/8/layout/default#1"/>
    <dgm:cxn modelId="{2CA147E1-F499-4C1B-844A-524BFD3A18B5}" type="presParOf" srcId="{222FEDA1-9E9A-421C-8C03-F349E0631388}" destId="{AC826481-2138-406D-9169-7F475589C201}" srcOrd="36" destOrd="0" presId="urn:microsoft.com/office/officeart/2005/8/layout/default#1"/>
  </dgm:cxnLst>
  <dgm:bg>
    <a:effectLst>
      <a:innerShdw blurRad="63500" dist="50800" dir="2700000">
        <a:prstClr val="black">
          <a:alpha val="50000"/>
        </a:prstClr>
      </a:innerShdw>
    </a:effectLst>
  </dgm:bg>
  <dgm:whole>
    <a:effectLst>
      <a:reflection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BAACC-CB35-43E3-B96E-FE30BB07E238}" type="doc">
      <dgm:prSet loTypeId="urn:microsoft.com/office/officeart/2008/layout/VerticalCircle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992233-013F-4131-AF52-45C778B99890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управляющие компании: 2025 г. – 5 441 тыс. руб., 2026 г. – 6 000 тыс. руб., 2027 г. – 6 500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EBF6717-038C-4449-942B-AFADF7210A5A}" type="parTrans" cxnId="{D1B1148C-E67D-4DFD-AC4F-CACAE2C7E35E}">
      <dgm:prSet/>
      <dgm:spPr/>
      <dgm:t>
        <a:bodyPr/>
        <a:lstStyle/>
        <a:p>
          <a:endParaRPr lang="ru-RU" sz="2000"/>
        </a:p>
      </dgm:t>
    </dgm:pt>
    <dgm:pt modelId="{F2C6763D-22BF-47EF-A4DE-D8A3B1F956DF}" type="sibTrans" cxnId="{D1B1148C-E67D-4DFD-AC4F-CACAE2C7E35E}">
      <dgm:prSet/>
      <dgm:spPr/>
      <dgm:t>
        <a:bodyPr/>
        <a:lstStyle/>
        <a:p>
          <a:endParaRPr lang="ru-RU" sz="2000"/>
        </a:p>
      </dgm:t>
    </dgm:pt>
    <dgm:pt modelId="{BB6CEAFE-2E66-402F-8F5A-197D954B6340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 текущий ремонт  жилищного  фонда: 2025 г. – 2 145 тыс. руб., 2026 г. – 2 184 тыс. руб., 2027 г. – 2 226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1BB13A-8DEC-404C-9744-5EF52B3A3E91}" type="parTrans" cxnId="{ED051B45-1671-4A91-B8AE-23F27182856F}">
      <dgm:prSet/>
      <dgm:spPr/>
      <dgm:t>
        <a:bodyPr/>
        <a:lstStyle/>
        <a:p>
          <a:endParaRPr lang="ru-RU" sz="2000"/>
        </a:p>
      </dgm:t>
    </dgm:pt>
    <dgm:pt modelId="{7A9387F4-D868-49B4-8F6E-F7DF9F3B55A6}" type="sibTrans" cxnId="{ED051B45-1671-4A91-B8AE-23F27182856F}">
      <dgm:prSet/>
      <dgm:spPr/>
      <dgm:t>
        <a:bodyPr/>
        <a:lstStyle/>
        <a:p>
          <a:endParaRPr lang="ru-RU" sz="2000"/>
        </a:p>
      </dgm:t>
    </dgm:pt>
    <dgm:pt modelId="{62CCD32F-10AF-4AC4-A627-29E5418E6EB2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«Переселение  граждан из аварийного жилищного фонда ГП «Город Балабаново»»: </a:t>
          </a:r>
        </a:p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2025 г. - 2027 г. по 100 тыс. руб. ежегодно.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ACFDD3F-FA6B-455F-B0A3-2BCB7BA35C71}" type="parTrans" cxnId="{9F9B7F76-3574-4DA3-AAD9-84B146172EDA}">
      <dgm:prSet/>
      <dgm:spPr/>
      <dgm:t>
        <a:bodyPr/>
        <a:lstStyle/>
        <a:p>
          <a:endParaRPr lang="ru-RU"/>
        </a:p>
      </dgm:t>
    </dgm:pt>
    <dgm:pt modelId="{01D8EA3A-C195-44B4-94A4-7A3341A5E934}" type="sibTrans" cxnId="{9F9B7F76-3574-4DA3-AAD9-84B146172EDA}">
      <dgm:prSet/>
      <dgm:spPr/>
      <dgm:t>
        <a:bodyPr/>
        <a:lstStyle/>
        <a:p>
          <a:endParaRPr lang="ru-RU"/>
        </a:p>
      </dgm:t>
    </dgm:pt>
    <dgm:pt modelId="{40BAB931-72F1-43CB-B1AE-05D26F12AC69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области: 2025 г. – 1 322 тыс. руб., 2026 г. – 1 375 тыс. руб., 2027 г. – 1 430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2403294-3682-4C3E-A669-4B0B99905994}" type="sibTrans" cxnId="{E6FBC4EB-072A-4960-8EAD-ECC3FC343BE7}">
      <dgm:prSet/>
      <dgm:spPr/>
      <dgm:t>
        <a:bodyPr/>
        <a:lstStyle/>
        <a:p>
          <a:endParaRPr lang="ru-RU" sz="2000"/>
        </a:p>
      </dgm:t>
    </dgm:pt>
    <dgm:pt modelId="{E843A904-A349-4658-AF72-7B7CC19AF170}" type="parTrans" cxnId="{E6FBC4EB-072A-4960-8EAD-ECC3FC343BE7}">
      <dgm:prSet/>
      <dgm:spPr/>
      <dgm:t>
        <a:bodyPr/>
        <a:lstStyle/>
        <a:p>
          <a:endParaRPr lang="ru-RU" sz="2000"/>
        </a:p>
      </dgm:t>
    </dgm:pt>
    <dgm:pt modelId="{1F05769C-4FD8-43CC-9033-BDF85A61D5EF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«Развитие жилищной и коммунальной инфраструктуры городского поселения «Город Балабаново»: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561B6C0-B12A-427D-BB47-56EC7B11BF66}" type="parTrans" cxnId="{2BF93222-AE35-4A45-86BB-813AE3F1995D}">
      <dgm:prSet/>
      <dgm:spPr/>
      <dgm:t>
        <a:bodyPr/>
        <a:lstStyle/>
        <a:p>
          <a:endParaRPr lang="ru-RU"/>
        </a:p>
      </dgm:t>
    </dgm:pt>
    <dgm:pt modelId="{B810B48A-4033-49F9-BA13-59452E9AE198}" type="sibTrans" cxnId="{2BF93222-AE35-4A45-86BB-813AE3F1995D}">
      <dgm:prSet/>
      <dgm:spPr/>
      <dgm:t>
        <a:bodyPr/>
        <a:lstStyle/>
        <a:p>
          <a:endParaRPr lang="ru-RU"/>
        </a:p>
      </dgm:t>
    </dgm:pt>
    <dgm:pt modelId="{99BD746D-A50E-4373-B4A1-7AB44F3B4472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проведение мероприятий по капитальному ремонту МЖД: 2025 г. – 2027 г. по 500 тыс. руб. ежегодно.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A2047F3-9998-49A5-94F9-FA9030191B58}" type="parTrans" cxnId="{120FEE3F-8D89-40A6-89ED-4E227FFA0F69}">
      <dgm:prSet/>
      <dgm:spPr/>
      <dgm:t>
        <a:bodyPr/>
        <a:lstStyle/>
        <a:p>
          <a:endParaRPr lang="ru-RU"/>
        </a:p>
      </dgm:t>
    </dgm:pt>
    <dgm:pt modelId="{8AE017E3-2CD5-4403-B7CB-34B5A8442156}" type="sibTrans" cxnId="{120FEE3F-8D89-40A6-89ED-4E227FFA0F69}">
      <dgm:prSet/>
      <dgm:spPr/>
      <dgm:t>
        <a:bodyPr/>
        <a:lstStyle/>
        <a:p>
          <a:endParaRPr lang="ru-RU"/>
        </a:p>
      </dgm:t>
    </dgm:pt>
    <dgm:pt modelId="{505548E9-A7C3-4DBF-86A6-9D1C9DEB9A76}" type="pres">
      <dgm:prSet presAssocID="{08FBAACC-CB35-43E3-B96E-FE30BB07E23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963612A-855E-4E05-A91B-5D5E14FC0EAB}" type="pres">
      <dgm:prSet presAssocID="{62CCD32F-10AF-4AC4-A627-29E5418E6EB2}" presName="noChildren" presStyleCnt="0"/>
      <dgm:spPr/>
      <dgm:t>
        <a:bodyPr/>
        <a:lstStyle/>
        <a:p>
          <a:endParaRPr lang="ru-RU"/>
        </a:p>
      </dgm:t>
    </dgm:pt>
    <dgm:pt modelId="{FC4CA685-7BCC-4E08-9758-EF65917C5BE7}" type="pres">
      <dgm:prSet presAssocID="{62CCD32F-10AF-4AC4-A627-29E5418E6EB2}" presName="gap" presStyleCnt="0"/>
      <dgm:spPr/>
      <dgm:t>
        <a:bodyPr/>
        <a:lstStyle/>
        <a:p>
          <a:endParaRPr lang="ru-RU"/>
        </a:p>
      </dgm:t>
    </dgm:pt>
    <dgm:pt modelId="{0D608341-0198-40D3-A7CD-A2EB9F5BA039}" type="pres">
      <dgm:prSet presAssocID="{62CCD32F-10AF-4AC4-A627-29E5418E6EB2}" presName="medCircle2" presStyleLbl="vennNode1" presStyleIdx="0" presStyleCnt="6" custLinFactNeighborX="-87444" custLinFactNeighborY="-707"/>
      <dgm:spPr/>
      <dgm:t>
        <a:bodyPr/>
        <a:lstStyle/>
        <a:p>
          <a:endParaRPr lang="ru-RU"/>
        </a:p>
      </dgm:t>
    </dgm:pt>
    <dgm:pt modelId="{E61800A8-27A8-4F0F-8ABA-1BE383202147}" type="pres">
      <dgm:prSet presAssocID="{62CCD32F-10AF-4AC4-A627-29E5418E6EB2}" presName="txLvlOnly1" presStyleLbl="revTx" presStyleIdx="0" presStyleCnt="6" custScaleX="82309" custLinFactNeighborX="-20314" custLinFactNeighborY="-514"/>
      <dgm:spPr/>
      <dgm:t>
        <a:bodyPr/>
        <a:lstStyle/>
        <a:p>
          <a:endParaRPr lang="ru-RU"/>
        </a:p>
      </dgm:t>
    </dgm:pt>
    <dgm:pt modelId="{0BD5AE07-85E9-4D01-8CC2-C5AD97932EFF}" type="pres">
      <dgm:prSet presAssocID="{1F05769C-4FD8-43CC-9033-BDF85A61D5EF}" presName="withChildren" presStyleCnt="0"/>
      <dgm:spPr/>
      <dgm:t>
        <a:bodyPr/>
        <a:lstStyle/>
        <a:p>
          <a:endParaRPr lang="ru-RU"/>
        </a:p>
      </dgm:t>
    </dgm:pt>
    <dgm:pt modelId="{2F1B1BD8-F618-47B5-BD40-214A2BFEF137}" type="pres">
      <dgm:prSet presAssocID="{1F05769C-4FD8-43CC-9033-BDF85A61D5EF}" presName="bigCircle" presStyleLbl="vennNode1" presStyleIdx="1" presStyleCnt="6" custScaleX="3697" custScaleY="3697" custLinFactNeighborX="-39330" custLinFactNeighborY="4538"/>
      <dgm:spPr/>
      <dgm:t>
        <a:bodyPr/>
        <a:lstStyle/>
        <a:p>
          <a:endParaRPr lang="ru-RU"/>
        </a:p>
      </dgm:t>
    </dgm:pt>
    <dgm:pt modelId="{579D69E0-D840-454B-9125-20F95B3DD465}" type="pres">
      <dgm:prSet presAssocID="{1F05769C-4FD8-43CC-9033-BDF85A61D5EF}" presName="medCircle" presStyleLbl="vennNode1" presStyleIdx="2" presStyleCnt="6" custLinFactNeighborX="-53507" custLinFactNeighborY="-3608"/>
      <dgm:spPr/>
      <dgm:t>
        <a:bodyPr/>
        <a:lstStyle/>
        <a:p>
          <a:endParaRPr lang="ru-RU"/>
        </a:p>
      </dgm:t>
    </dgm:pt>
    <dgm:pt modelId="{7917CB4E-6745-4E9A-9468-09E224AA83AE}" type="pres">
      <dgm:prSet presAssocID="{1F05769C-4FD8-43CC-9033-BDF85A61D5EF}" presName="txLvl1" presStyleLbl="revTx" presStyleIdx="1" presStyleCnt="6" custLinFactNeighborX="-5080" custLinFactNeighborY="3396"/>
      <dgm:spPr/>
      <dgm:t>
        <a:bodyPr/>
        <a:lstStyle/>
        <a:p>
          <a:endParaRPr lang="ru-RU"/>
        </a:p>
      </dgm:t>
    </dgm:pt>
    <dgm:pt modelId="{5679A647-7154-4576-B5DD-74E5A9A15384}" type="pres">
      <dgm:prSet presAssocID="{1F05769C-4FD8-43CC-9033-BDF85A61D5EF}" presName="lin" presStyleCnt="0"/>
      <dgm:spPr/>
      <dgm:t>
        <a:bodyPr/>
        <a:lstStyle/>
        <a:p>
          <a:endParaRPr lang="ru-RU"/>
        </a:p>
      </dgm:t>
    </dgm:pt>
    <dgm:pt modelId="{A1A727A1-8CEE-4528-B244-218BCCF7AE93}" type="pres">
      <dgm:prSet presAssocID="{40BAB931-72F1-43CB-B1AE-05D26F12AC69}" presName="txLvl2" presStyleLbl="revTx" presStyleIdx="2" presStyleCnt="6" custLinFactNeighborX="249" custLinFactNeighborY="-47540"/>
      <dgm:spPr/>
      <dgm:t>
        <a:bodyPr/>
        <a:lstStyle/>
        <a:p>
          <a:endParaRPr lang="ru-RU"/>
        </a:p>
      </dgm:t>
    </dgm:pt>
    <dgm:pt modelId="{F96DE0D2-A00C-4096-AE67-50FB9CE76F78}" type="pres">
      <dgm:prSet presAssocID="{B2403294-3682-4C3E-A669-4B0B99905994}" presName="smCircle" presStyleLbl="vennNode1" presStyleIdx="3" presStyleCnt="6" custLinFactX="-31557" custLinFactNeighborX="-100000" custLinFactNeighborY="-78202"/>
      <dgm:spPr/>
      <dgm:t>
        <a:bodyPr/>
        <a:lstStyle/>
        <a:p>
          <a:endParaRPr lang="ru-RU"/>
        </a:p>
      </dgm:t>
    </dgm:pt>
    <dgm:pt modelId="{99692B7A-1F2E-4123-B117-EFC0983861DE}" type="pres">
      <dgm:prSet presAssocID="{1C992233-013F-4131-AF52-45C778B99890}" presName="txLvl2" presStyleLbl="revTx" presStyleIdx="3" presStyleCnt="6" custLinFactNeighborX="-65" custLinFactNeighborY="-55401"/>
      <dgm:spPr/>
      <dgm:t>
        <a:bodyPr/>
        <a:lstStyle/>
        <a:p>
          <a:endParaRPr lang="ru-RU"/>
        </a:p>
      </dgm:t>
    </dgm:pt>
    <dgm:pt modelId="{0239921F-2838-45D1-950B-9B1A6621EF31}" type="pres">
      <dgm:prSet presAssocID="{F2C6763D-22BF-47EF-A4DE-D8A3B1F956DF}" presName="smCircle" presStyleLbl="vennNode1" presStyleIdx="4" presStyleCnt="6" custLinFactX="-36199" custLinFactNeighborX="-100000" custLinFactNeighborY="-84531"/>
      <dgm:spPr/>
      <dgm:t>
        <a:bodyPr/>
        <a:lstStyle/>
        <a:p>
          <a:endParaRPr lang="ru-RU"/>
        </a:p>
      </dgm:t>
    </dgm:pt>
    <dgm:pt modelId="{C082628F-EAA9-442F-8E4D-94C41BCF80BC}" type="pres">
      <dgm:prSet presAssocID="{BB6CEAFE-2E66-402F-8F5A-197D954B6340}" presName="txLvl2" presStyleLbl="revTx" presStyleIdx="4" presStyleCnt="6" custLinFactNeighborX="-65" custLinFactNeighborY="-80364"/>
      <dgm:spPr/>
      <dgm:t>
        <a:bodyPr/>
        <a:lstStyle/>
        <a:p>
          <a:endParaRPr lang="ru-RU"/>
        </a:p>
      </dgm:t>
    </dgm:pt>
    <dgm:pt modelId="{9FBFA235-C67D-4794-8E8A-A7F22B272946}" type="pres">
      <dgm:prSet presAssocID="{7A9387F4-D868-49B4-8F6E-F7DF9F3B55A6}" presName="smCircle" presStyleLbl="vennNode1" presStyleIdx="5" presStyleCnt="6" custLinFactX="-36199" custLinFactNeighborX="-100000" custLinFactNeighborY="32387"/>
      <dgm:spPr/>
    </dgm:pt>
    <dgm:pt modelId="{BD642C0A-0913-4CE5-A366-28EDC34B14FC}" type="pres">
      <dgm:prSet presAssocID="{99BD746D-A50E-4373-B4A1-7AB44F3B4472}" presName="txLvl2" presStyleLbl="revTx" presStyleIdx="5" presStyleCnt="6" custLinFactY="-1800" custLinFactNeighborX="-65" custLinFactNeighborY="-100000"/>
      <dgm:spPr/>
      <dgm:t>
        <a:bodyPr/>
        <a:lstStyle/>
        <a:p>
          <a:endParaRPr lang="ru-RU"/>
        </a:p>
      </dgm:t>
    </dgm:pt>
  </dgm:ptLst>
  <dgm:cxnLst>
    <dgm:cxn modelId="{D1B1148C-E67D-4DFD-AC4F-CACAE2C7E35E}" srcId="{1F05769C-4FD8-43CC-9033-BDF85A61D5EF}" destId="{1C992233-013F-4131-AF52-45C778B99890}" srcOrd="1" destOrd="0" parTransId="{CEBF6717-038C-4449-942B-AFADF7210A5A}" sibTransId="{F2C6763D-22BF-47EF-A4DE-D8A3B1F956DF}"/>
    <dgm:cxn modelId="{120FEE3F-8D89-40A6-89ED-4E227FFA0F69}" srcId="{1F05769C-4FD8-43CC-9033-BDF85A61D5EF}" destId="{99BD746D-A50E-4373-B4A1-7AB44F3B4472}" srcOrd="3" destOrd="0" parTransId="{3A2047F3-9998-49A5-94F9-FA9030191B58}" sibTransId="{8AE017E3-2CD5-4403-B7CB-34B5A8442156}"/>
    <dgm:cxn modelId="{ADAFCE42-6FD9-4D4F-A9F2-556BFD576DCE}" type="presOf" srcId="{BB6CEAFE-2E66-402F-8F5A-197D954B6340}" destId="{C082628F-EAA9-442F-8E4D-94C41BCF80BC}" srcOrd="0" destOrd="0" presId="urn:microsoft.com/office/officeart/2008/layout/VerticalCircleList"/>
    <dgm:cxn modelId="{E6FBC4EB-072A-4960-8EAD-ECC3FC343BE7}" srcId="{1F05769C-4FD8-43CC-9033-BDF85A61D5EF}" destId="{40BAB931-72F1-43CB-B1AE-05D26F12AC69}" srcOrd="0" destOrd="0" parTransId="{E843A904-A349-4658-AF72-7B7CC19AF170}" sibTransId="{B2403294-3682-4C3E-A669-4B0B99905994}"/>
    <dgm:cxn modelId="{10DCEBD2-3516-4ACF-A9CC-99139E7992B8}" type="presOf" srcId="{08FBAACC-CB35-43E3-B96E-FE30BB07E238}" destId="{505548E9-A7C3-4DBF-86A6-9D1C9DEB9A76}" srcOrd="0" destOrd="0" presId="urn:microsoft.com/office/officeart/2008/layout/VerticalCircleList"/>
    <dgm:cxn modelId="{8AD2C31E-59CD-441F-AFAB-1FEA5B964D87}" type="presOf" srcId="{1F05769C-4FD8-43CC-9033-BDF85A61D5EF}" destId="{7917CB4E-6745-4E9A-9468-09E224AA83AE}" srcOrd="0" destOrd="0" presId="urn:microsoft.com/office/officeart/2008/layout/VerticalCircleList"/>
    <dgm:cxn modelId="{2BF93222-AE35-4A45-86BB-813AE3F1995D}" srcId="{08FBAACC-CB35-43E3-B96E-FE30BB07E238}" destId="{1F05769C-4FD8-43CC-9033-BDF85A61D5EF}" srcOrd="1" destOrd="0" parTransId="{E561B6C0-B12A-427D-BB47-56EC7B11BF66}" sibTransId="{B810B48A-4033-49F9-BA13-59452E9AE198}"/>
    <dgm:cxn modelId="{EFB3766F-27A6-481F-9D2E-4B3542151DE3}" type="presOf" srcId="{99BD746D-A50E-4373-B4A1-7AB44F3B4472}" destId="{BD642C0A-0913-4CE5-A366-28EDC34B14FC}" srcOrd="0" destOrd="0" presId="urn:microsoft.com/office/officeart/2008/layout/VerticalCircleList"/>
    <dgm:cxn modelId="{ED051B45-1671-4A91-B8AE-23F27182856F}" srcId="{1F05769C-4FD8-43CC-9033-BDF85A61D5EF}" destId="{BB6CEAFE-2E66-402F-8F5A-197D954B6340}" srcOrd="2" destOrd="0" parTransId="{811BB13A-8DEC-404C-9744-5EF52B3A3E91}" sibTransId="{7A9387F4-D868-49B4-8F6E-F7DF9F3B55A6}"/>
    <dgm:cxn modelId="{4CBCD702-EF0C-4CCE-AF59-3D3BF0B2F37D}" type="presOf" srcId="{62CCD32F-10AF-4AC4-A627-29E5418E6EB2}" destId="{E61800A8-27A8-4F0F-8ABA-1BE383202147}" srcOrd="0" destOrd="0" presId="urn:microsoft.com/office/officeart/2008/layout/VerticalCircleList"/>
    <dgm:cxn modelId="{9F9B7F76-3574-4DA3-AAD9-84B146172EDA}" srcId="{08FBAACC-CB35-43E3-B96E-FE30BB07E238}" destId="{62CCD32F-10AF-4AC4-A627-29E5418E6EB2}" srcOrd="0" destOrd="0" parTransId="{1ACFDD3F-FA6B-455F-B0A3-2BCB7BA35C71}" sibTransId="{01D8EA3A-C195-44B4-94A4-7A3341A5E934}"/>
    <dgm:cxn modelId="{53EB494F-50A7-4B92-8C79-AF430B82DB1A}" type="presOf" srcId="{1C992233-013F-4131-AF52-45C778B99890}" destId="{99692B7A-1F2E-4123-B117-EFC0983861DE}" srcOrd="0" destOrd="0" presId="urn:microsoft.com/office/officeart/2008/layout/VerticalCircleList"/>
    <dgm:cxn modelId="{C4689CAB-A65D-4748-BB69-DC7CF7295568}" type="presOf" srcId="{40BAB931-72F1-43CB-B1AE-05D26F12AC69}" destId="{A1A727A1-8CEE-4528-B244-218BCCF7AE93}" srcOrd="0" destOrd="0" presId="urn:microsoft.com/office/officeart/2008/layout/VerticalCircleList"/>
    <dgm:cxn modelId="{46D3EE73-CF2A-4949-B175-E74A857FFA74}" type="presParOf" srcId="{505548E9-A7C3-4DBF-86A6-9D1C9DEB9A76}" destId="{6963612A-855E-4E05-A91B-5D5E14FC0EAB}" srcOrd="0" destOrd="0" presId="urn:microsoft.com/office/officeart/2008/layout/VerticalCircleList"/>
    <dgm:cxn modelId="{B96FFFEC-61F0-482F-B5E1-ABEECF9F5935}" type="presParOf" srcId="{6963612A-855E-4E05-A91B-5D5E14FC0EAB}" destId="{FC4CA685-7BCC-4E08-9758-EF65917C5BE7}" srcOrd="0" destOrd="0" presId="urn:microsoft.com/office/officeart/2008/layout/VerticalCircleList"/>
    <dgm:cxn modelId="{31806B0A-590A-447C-95CC-EA9F68AAFEE9}" type="presParOf" srcId="{6963612A-855E-4E05-A91B-5D5E14FC0EAB}" destId="{0D608341-0198-40D3-A7CD-A2EB9F5BA039}" srcOrd="1" destOrd="0" presId="urn:microsoft.com/office/officeart/2008/layout/VerticalCircleList"/>
    <dgm:cxn modelId="{465417D1-41CC-41C0-A53B-7590D09217CF}" type="presParOf" srcId="{6963612A-855E-4E05-A91B-5D5E14FC0EAB}" destId="{E61800A8-27A8-4F0F-8ABA-1BE383202147}" srcOrd="2" destOrd="0" presId="urn:microsoft.com/office/officeart/2008/layout/VerticalCircleList"/>
    <dgm:cxn modelId="{78A95F5F-4583-4AF8-B8A1-75344376BEAE}" type="presParOf" srcId="{505548E9-A7C3-4DBF-86A6-9D1C9DEB9A76}" destId="{0BD5AE07-85E9-4D01-8CC2-C5AD97932EFF}" srcOrd="1" destOrd="0" presId="urn:microsoft.com/office/officeart/2008/layout/VerticalCircleList"/>
    <dgm:cxn modelId="{F64CB4B1-4883-4604-A730-38CF6B6D4843}" type="presParOf" srcId="{0BD5AE07-85E9-4D01-8CC2-C5AD97932EFF}" destId="{2F1B1BD8-F618-47B5-BD40-214A2BFEF137}" srcOrd="0" destOrd="0" presId="urn:microsoft.com/office/officeart/2008/layout/VerticalCircleList"/>
    <dgm:cxn modelId="{2BFCBFD2-ACDD-4838-A360-F2823EF06EA2}" type="presParOf" srcId="{0BD5AE07-85E9-4D01-8CC2-C5AD97932EFF}" destId="{579D69E0-D840-454B-9125-20F95B3DD465}" srcOrd="1" destOrd="0" presId="urn:microsoft.com/office/officeart/2008/layout/VerticalCircleList"/>
    <dgm:cxn modelId="{1632C32E-3341-4BEC-809D-5A3C925EF9FA}" type="presParOf" srcId="{0BD5AE07-85E9-4D01-8CC2-C5AD97932EFF}" destId="{7917CB4E-6745-4E9A-9468-09E224AA83AE}" srcOrd="2" destOrd="0" presId="urn:microsoft.com/office/officeart/2008/layout/VerticalCircleList"/>
    <dgm:cxn modelId="{C392E43A-07B3-40E6-84AA-52FB20CB9470}" type="presParOf" srcId="{0BD5AE07-85E9-4D01-8CC2-C5AD97932EFF}" destId="{5679A647-7154-4576-B5DD-74E5A9A15384}" srcOrd="3" destOrd="0" presId="urn:microsoft.com/office/officeart/2008/layout/VerticalCircleList"/>
    <dgm:cxn modelId="{1AF3A44C-AD37-436A-9128-9C7FFD875299}" type="presParOf" srcId="{5679A647-7154-4576-B5DD-74E5A9A15384}" destId="{A1A727A1-8CEE-4528-B244-218BCCF7AE93}" srcOrd="0" destOrd="0" presId="urn:microsoft.com/office/officeart/2008/layout/VerticalCircleList"/>
    <dgm:cxn modelId="{B6DD322C-7EF0-4873-A42F-A1C128DFD42B}" type="presParOf" srcId="{5679A647-7154-4576-B5DD-74E5A9A15384}" destId="{F96DE0D2-A00C-4096-AE67-50FB9CE76F78}" srcOrd="1" destOrd="0" presId="urn:microsoft.com/office/officeart/2008/layout/VerticalCircleList"/>
    <dgm:cxn modelId="{73E1F341-AC29-44F4-AD5F-D001A8D020E5}" type="presParOf" srcId="{5679A647-7154-4576-B5DD-74E5A9A15384}" destId="{99692B7A-1F2E-4123-B117-EFC0983861DE}" srcOrd="2" destOrd="0" presId="urn:microsoft.com/office/officeart/2008/layout/VerticalCircleList"/>
    <dgm:cxn modelId="{965C072E-0B53-4ACC-989C-F2E8BA5D92CB}" type="presParOf" srcId="{5679A647-7154-4576-B5DD-74E5A9A15384}" destId="{0239921F-2838-45D1-950B-9B1A6621EF31}" srcOrd="3" destOrd="0" presId="urn:microsoft.com/office/officeart/2008/layout/VerticalCircleList"/>
    <dgm:cxn modelId="{0995B783-7994-4710-9F52-5FBEC9DAC68C}" type="presParOf" srcId="{5679A647-7154-4576-B5DD-74E5A9A15384}" destId="{C082628F-EAA9-442F-8E4D-94C41BCF80BC}" srcOrd="4" destOrd="0" presId="urn:microsoft.com/office/officeart/2008/layout/VerticalCircleList"/>
    <dgm:cxn modelId="{0FA587EB-C1E5-4251-93BF-8D4ACF89654F}" type="presParOf" srcId="{5679A647-7154-4576-B5DD-74E5A9A15384}" destId="{9FBFA235-C67D-4794-8E8A-A7F22B272946}" srcOrd="5" destOrd="0" presId="urn:microsoft.com/office/officeart/2008/layout/VerticalCircleList"/>
    <dgm:cxn modelId="{5441DA03-CB41-417B-9397-2A55F8CE4C55}" type="presParOf" srcId="{5679A647-7154-4576-B5DD-74E5A9A15384}" destId="{BD642C0A-0913-4CE5-A366-28EDC34B14FC}" srcOrd="6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4C19B-F8BD-47F1-888B-8BE9794A16AC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003D58-78BC-4955-B59C-5C99A81B2BCD}">
      <dgm:prSet phldrT="[Текст]" custT="1"/>
      <dgm:spPr/>
      <dgm:t>
        <a:bodyPr/>
        <a:lstStyle/>
        <a:p>
          <a:endParaRPr lang="ru-RU" sz="2400" dirty="0"/>
        </a:p>
      </dgm:t>
    </dgm:pt>
    <dgm:pt modelId="{D91DC104-21F8-4A72-B017-51C0EAC59549}" type="parTrans" cxnId="{2C21D298-DAEB-4C70-8D36-338ABDB257EA}">
      <dgm:prSet/>
      <dgm:spPr/>
      <dgm:t>
        <a:bodyPr/>
        <a:lstStyle/>
        <a:p>
          <a:endParaRPr lang="ru-RU"/>
        </a:p>
      </dgm:t>
    </dgm:pt>
    <dgm:pt modelId="{0BDFE4DF-E0E9-410D-9C86-9FA6DD7D8470}" type="sibTrans" cxnId="{2C21D298-DAEB-4C70-8D36-338ABDB257EA}">
      <dgm:prSet/>
      <dgm:spPr/>
      <dgm:t>
        <a:bodyPr/>
        <a:lstStyle/>
        <a:p>
          <a:endParaRPr lang="ru-RU"/>
        </a:p>
      </dgm:t>
    </dgm:pt>
    <dgm:pt modelId="{09EC1956-C3A7-48DB-994A-E232AEE80A4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Балабаново": 2025 г. –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12 185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тыс. руб., 2026-2027 г. г. по 185 тыс. рублей ежегодно.</a:t>
          </a:r>
          <a:endParaRPr lang="ru-RU" sz="1800" baseline="0" dirty="0">
            <a:effectLst/>
          </a:endParaRPr>
        </a:p>
      </dgm:t>
    </dgm:pt>
    <dgm:pt modelId="{13A02E1D-93DE-4E66-9B6C-B30277DF0652}" type="parTrans" cxnId="{B51FBA9F-D53A-418C-A18C-D60A4B838FD4}">
      <dgm:prSet/>
      <dgm:spPr/>
      <dgm:t>
        <a:bodyPr/>
        <a:lstStyle/>
        <a:p>
          <a:endParaRPr lang="ru-RU"/>
        </a:p>
      </dgm:t>
    </dgm:pt>
    <dgm:pt modelId="{E456FD4A-0DD1-420C-90F8-07C04EBAFDAF}" type="sibTrans" cxnId="{B51FBA9F-D53A-418C-A18C-D60A4B838FD4}">
      <dgm:prSet/>
      <dgm:spPr/>
      <dgm:t>
        <a:bodyPr/>
        <a:lstStyle/>
        <a:p>
          <a:endParaRPr lang="ru-RU"/>
        </a:p>
      </dgm:t>
    </dgm:pt>
    <dgm:pt modelId="{13C3AA3F-44B0-43BE-9418-B0470D9A8560}">
      <dgm:prSet phldrT="[Текст]" custT="1"/>
      <dgm:spPr/>
      <dgm:t>
        <a:bodyPr/>
        <a:lstStyle/>
        <a:p>
          <a:endParaRPr lang="ru-RU" sz="2400" dirty="0"/>
        </a:p>
      </dgm:t>
    </dgm:pt>
    <dgm:pt modelId="{441C0385-E3A2-4FF6-B7E3-B823528DD612}" type="parTrans" cxnId="{4F6A308E-5EB0-426B-8D86-96BBFD7A3037}">
      <dgm:prSet/>
      <dgm:spPr/>
      <dgm:t>
        <a:bodyPr/>
        <a:lstStyle/>
        <a:p>
          <a:endParaRPr lang="ru-RU"/>
        </a:p>
      </dgm:t>
    </dgm:pt>
    <dgm:pt modelId="{BEDE0183-2B13-484C-BC1F-4ED46734A1DB}" type="sibTrans" cxnId="{4F6A308E-5EB0-426B-8D86-96BBFD7A3037}">
      <dgm:prSet/>
      <dgm:spPr/>
      <dgm:t>
        <a:bodyPr/>
        <a:lstStyle/>
        <a:p>
          <a:endParaRPr lang="ru-RU"/>
        </a:p>
      </dgm:t>
    </dgm:pt>
    <dgm:pt modelId="{50CF56C7-F2B4-4619-B4A8-255D4F94D4F0}">
      <dgm:prSet phldrT="[Текст]" custT="1"/>
      <dgm:spPr>
        <a:solidFill>
          <a:srgbClr val="ADDB7B">
            <a:alpha val="89804"/>
          </a:srgbClr>
        </a:solidFill>
      </dgm:spPr>
      <dgm:t>
        <a:bodyPr/>
        <a:lstStyle/>
        <a:p>
          <a:r>
            <a:rPr lang="ru-RU" sz="1800" b="0" dirty="0" smtClean="0">
              <a:effectLst/>
            </a:rPr>
            <a:t>МП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</a:t>
          </a:r>
          <a:r>
            <a:rPr lang="ru-RU" sz="1800" b="0" dirty="0" smtClean="0">
              <a:effectLst/>
            </a:rPr>
            <a:t>Безопасность жизнедеятельности в г. Балабаново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": 2025 – 2027 г. г. по 300 тыс. рублей ежегодно.</a:t>
          </a:r>
          <a:endParaRPr lang="ru-RU" sz="1800" b="0" dirty="0">
            <a:effectLst/>
          </a:endParaRPr>
        </a:p>
      </dgm:t>
    </dgm:pt>
    <dgm:pt modelId="{6F524937-06C0-40FC-9F37-EA9786BE9EB5}" type="parTrans" cxnId="{8D697161-8E1C-4361-971B-31023FA350A9}">
      <dgm:prSet/>
      <dgm:spPr/>
      <dgm:t>
        <a:bodyPr/>
        <a:lstStyle/>
        <a:p>
          <a:endParaRPr lang="ru-RU"/>
        </a:p>
      </dgm:t>
    </dgm:pt>
    <dgm:pt modelId="{225353A3-D9C8-4939-B569-039718750AA1}" type="sibTrans" cxnId="{8D697161-8E1C-4361-971B-31023FA350A9}">
      <dgm:prSet/>
      <dgm:spPr/>
      <dgm:t>
        <a:bodyPr/>
        <a:lstStyle/>
        <a:p>
          <a:endParaRPr lang="ru-RU"/>
        </a:p>
      </dgm:t>
    </dgm:pt>
    <dgm:pt modelId="{C0BE74FC-E62E-4AF4-8A6F-B04F922FF70F}" type="pres">
      <dgm:prSet presAssocID="{5014C19B-F8BD-47F1-888B-8BE9794A16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FEE55-9C69-4848-8842-241691853FCF}" type="pres">
      <dgm:prSet presAssocID="{13C3AA3F-44B0-43BE-9418-B0470D9A8560}" presName="composite" presStyleCnt="0"/>
      <dgm:spPr/>
      <dgm:t>
        <a:bodyPr/>
        <a:lstStyle/>
        <a:p>
          <a:endParaRPr lang="ru-RU"/>
        </a:p>
      </dgm:t>
    </dgm:pt>
    <dgm:pt modelId="{735405EF-BC4E-4628-908A-B3B626B4774C}" type="pres">
      <dgm:prSet presAssocID="{13C3AA3F-44B0-43BE-9418-B0470D9A856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28ABB-502F-4831-893F-9B9D4A0D223E}" type="pres">
      <dgm:prSet presAssocID="{13C3AA3F-44B0-43BE-9418-B0470D9A856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B44BB-BB4D-4EA2-840E-2FF8F0C66F9D}" type="pres">
      <dgm:prSet presAssocID="{BEDE0183-2B13-484C-BC1F-4ED46734A1DB}" presName="sp" presStyleCnt="0"/>
      <dgm:spPr/>
      <dgm:t>
        <a:bodyPr/>
        <a:lstStyle/>
        <a:p>
          <a:endParaRPr lang="ru-RU"/>
        </a:p>
      </dgm:t>
    </dgm:pt>
    <dgm:pt modelId="{56E5297D-48E1-46CF-A8AB-A082F90C5A3E}" type="pres">
      <dgm:prSet presAssocID="{E9003D58-78BC-4955-B59C-5C99A81B2BCD}" presName="composite" presStyleCnt="0"/>
      <dgm:spPr/>
      <dgm:t>
        <a:bodyPr/>
        <a:lstStyle/>
        <a:p>
          <a:endParaRPr lang="ru-RU"/>
        </a:p>
      </dgm:t>
    </dgm:pt>
    <dgm:pt modelId="{3D8F07CF-A846-4421-BA66-E06098B0C0C7}" type="pres">
      <dgm:prSet presAssocID="{E9003D58-78BC-4955-B59C-5C99A81B2BC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E5206-774F-4515-B8D3-D579FC030406}" type="pres">
      <dgm:prSet presAssocID="{E9003D58-78BC-4955-B59C-5C99A81B2BCD}" presName="descendantText" presStyleLbl="alignAcc1" presStyleIdx="1" presStyleCnt="2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FD970DF6-75FA-4BCF-B292-5745D12696FD}" type="presOf" srcId="{E9003D58-78BC-4955-B59C-5C99A81B2BCD}" destId="{3D8F07CF-A846-4421-BA66-E06098B0C0C7}" srcOrd="0" destOrd="0" presId="urn:microsoft.com/office/officeart/2005/8/layout/chevron2"/>
    <dgm:cxn modelId="{4F6A308E-5EB0-426B-8D86-96BBFD7A3037}" srcId="{5014C19B-F8BD-47F1-888B-8BE9794A16AC}" destId="{13C3AA3F-44B0-43BE-9418-B0470D9A8560}" srcOrd="0" destOrd="0" parTransId="{441C0385-E3A2-4FF6-B7E3-B823528DD612}" sibTransId="{BEDE0183-2B13-484C-BC1F-4ED46734A1DB}"/>
    <dgm:cxn modelId="{B51FBA9F-D53A-418C-A18C-D60A4B838FD4}" srcId="{E9003D58-78BC-4955-B59C-5C99A81B2BCD}" destId="{09EC1956-C3A7-48DB-994A-E232AEE80A43}" srcOrd="0" destOrd="0" parTransId="{13A02E1D-93DE-4E66-9B6C-B30277DF0652}" sibTransId="{E456FD4A-0DD1-420C-90F8-07C04EBAFDAF}"/>
    <dgm:cxn modelId="{9EE54F5D-DD46-4221-B47C-EC3DCA3656C4}" type="presOf" srcId="{50CF56C7-F2B4-4619-B4A8-255D4F94D4F0}" destId="{F4D28ABB-502F-4831-893F-9B9D4A0D223E}" srcOrd="0" destOrd="0" presId="urn:microsoft.com/office/officeart/2005/8/layout/chevron2"/>
    <dgm:cxn modelId="{8D697161-8E1C-4361-971B-31023FA350A9}" srcId="{13C3AA3F-44B0-43BE-9418-B0470D9A8560}" destId="{50CF56C7-F2B4-4619-B4A8-255D4F94D4F0}" srcOrd="0" destOrd="0" parTransId="{6F524937-06C0-40FC-9F37-EA9786BE9EB5}" sibTransId="{225353A3-D9C8-4939-B569-039718750AA1}"/>
    <dgm:cxn modelId="{74266ECD-984A-4A9B-98CD-A173A5E1F04E}" type="presOf" srcId="{5014C19B-F8BD-47F1-888B-8BE9794A16AC}" destId="{C0BE74FC-E62E-4AF4-8A6F-B04F922FF70F}" srcOrd="0" destOrd="0" presId="urn:microsoft.com/office/officeart/2005/8/layout/chevron2"/>
    <dgm:cxn modelId="{2C21D298-DAEB-4C70-8D36-338ABDB257EA}" srcId="{5014C19B-F8BD-47F1-888B-8BE9794A16AC}" destId="{E9003D58-78BC-4955-B59C-5C99A81B2BCD}" srcOrd="1" destOrd="0" parTransId="{D91DC104-21F8-4A72-B017-51C0EAC59549}" sibTransId="{0BDFE4DF-E0E9-410D-9C86-9FA6DD7D8470}"/>
    <dgm:cxn modelId="{148F3E56-7A67-460C-8A07-D165E66E30EC}" type="presOf" srcId="{13C3AA3F-44B0-43BE-9418-B0470D9A8560}" destId="{735405EF-BC4E-4628-908A-B3B626B4774C}" srcOrd="0" destOrd="0" presId="urn:microsoft.com/office/officeart/2005/8/layout/chevron2"/>
    <dgm:cxn modelId="{4508DE3B-FB03-4A17-B05E-4CB3555CB1E8}" type="presOf" srcId="{09EC1956-C3A7-48DB-994A-E232AEE80A43}" destId="{01CE5206-774F-4515-B8D3-D579FC030406}" srcOrd="0" destOrd="0" presId="urn:microsoft.com/office/officeart/2005/8/layout/chevron2"/>
    <dgm:cxn modelId="{05353DAA-26A3-45EA-890E-8C2E72A16BA7}" type="presParOf" srcId="{C0BE74FC-E62E-4AF4-8A6F-B04F922FF70F}" destId="{DD4FEE55-9C69-4848-8842-241691853FCF}" srcOrd="0" destOrd="0" presId="urn:microsoft.com/office/officeart/2005/8/layout/chevron2"/>
    <dgm:cxn modelId="{4CC735FE-6B18-4B03-8564-A5EBF738588E}" type="presParOf" srcId="{DD4FEE55-9C69-4848-8842-241691853FCF}" destId="{735405EF-BC4E-4628-908A-B3B626B4774C}" srcOrd="0" destOrd="0" presId="urn:microsoft.com/office/officeart/2005/8/layout/chevron2"/>
    <dgm:cxn modelId="{393C9A78-3865-427F-8E5A-8CE591A58542}" type="presParOf" srcId="{DD4FEE55-9C69-4848-8842-241691853FCF}" destId="{F4D28ABB-502F-4831-893F-9B9D4A0D223E}" srcOrd="1" destOrd="0" presId="urn:microsoft.com/office/officeart/2005/8/layout/chevron2"/>
    <dgm:cxn modelId="{415284BA-0F24-4EF6-BD00-0F50401981D6}" type="presParOf" srcId="{C0BE74FC-E62E-4AF4-8A6F-B04F922FF70F}" destId="{064B44BB-BB4D-4EA2-840E-2FF8F0C66F9D}" srcOrd="1" destOrd="0" presId="urn:microsoft.com/office/officeart/2005/8/layout/chevron2"/>
    <dgm:cxn modelId="{5D03E631-6D3D-4B6E-ABFE-EBF05DC4FF07}" type="presParOf" srcId="{C0BE74FC-E62E-4AF4-8A6F-B04F922FF70F}" destId="{56E5297D-48E1-46CF-A8AB-A082F90C5A3E}" srcOrd="2" destOrd="0" presId="urn:microsoft.com/office/officeart/2005/8/layout/chevron2"/>
    <dgm:cxn modelId="{60F35B6D-D746-4988-BD46-E8FF3095935A}" type="presParOf" srcId="{56E5297D-48E1-46CF-A8AB-A082F90C5A3E}" destId="{3D8F07CF-A846-4421-BA66-E06098B0C0C7}" srcOrd="0" destOrd="0" presId="urn:microsoft.com/office/officeart/2005/8/layout/chevron2"/>
    <dgm:cxn modelId="{2C440F56-A8E0-44A8-8989-56BC397FE6A9}" type="presParOf" srcId="{56E5297D-48E1-46CF-A8AB-A082F90C5A3E}" destId="{01CE5206-774F-4515-B8D3-D579FC030406}" srcOrd="1" destOrd="0" presId="urn:microsoft.com/office/officeart/2005/8/layout/chevron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333CF5-6DA0-4EF9-98F8-C06578190665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8109A8-0274-45B4-AA7F-748AC3A64559}">
      <dgm:prSet phldrT="[Текст]" custT="1"/>
      <dgm:spPr/>
      <dgm:t>
        <a:bodyPr/>
        <a:lstStyle/>
        <a:p>
          <a:endParaRPr lang="ru-RU" sz="1000" dirty="0" smtClean="0"/>
        </a:p>
        <a:p>
          <a:endParaRPr lang="ru-RU" sz="1000" dirty="0" smtClean="0"/>
        </a:p>
        <a:p>
          <a:endParaRPr lang="ru-RU" sz="1000" dirty="0" smtClean="0"/>
        </a:p>
        <a:p>
          <a:r>
            <a:rPr lang="ru-RU" sz="1800" dirty="0" smtClean="0"/>
            <a:t>МП «Благоустройство городского поселения «Город Балабаново»: 2025 г. – </a:t>
          </a:r>
          <a:r>
            <a:rPr lang="ru-RU" sz="1800" dirty="0" smtClean="0"/>
            <a:t>44 660 </a:t>
          </a:r>
          <a:r>
            <a:rPr lang="ru-RU" sz="1800" dirty="0" smtClean="0"/>
            <a:t>тыс. руб., 2026 г. – 38 547 тыс. руб., 2027 г.– 43 046 тыс. руб.</a:t>
          </a:r>
          <a:endParaRPr lang="ru-RU" sz="1800" dirty="0"/>
        </a:p>
      </dgm:t>
    </dgm:pt>
    <dgm:pt modelId="{C88B521F-5035-4D17-A158-F0DED9F3A955}" type="parTrans" cxnId="{FB1C27F2-205C-49F2-9F18-983CC0471A24}">
      <dgm:prSet/>
      <dgm:spPr/>
      <dgm:t>
        <a:bodyPr/>
        <a:lstStyle/>
        <a:p>
          <a:endParaRPr lang="ru-RU"/>
        </a:p>
      </dgm:t>
    </dgm:pt>
    <dgm:pt modelId="{E109B496-7CD0-47A2-B4A6-3CC12E019C80}" type="sibTrans" cxnId="{FB1C27F2-205C-49F2-9F18-983CC0471A24}">
      <dgm:prSet/>
      <dgm:spPr/>
      <dgm:t>
        <a:bodyPr/>
        <a:lstStyle/>
        <a:p>
          <a:endParaRPr lang="ru-RU"/>
        </a:p>
      </dgm:t>
    </dgm:pt>
    <dgm:pt modelId="{734883F3-AEBE-4C91-A0A1-EC13FB3ADF08}">
      <dgm:prSet phldrT="[Текст]" custT="1"/>
      <dgm:spPr/>
      <dgm:t>
        <a:bodyPr/>
        <a:lstStyle/>
        <a:p>
          <a:endParaRPr lang="ru-RU" sz="1000" dirty="0" smtClean="0"/>
        </a:p>
        <a:p>
          <a:endParaRPr lang="ru-RU" sz="1000" dirty="0" smtClean="0"/>
        </a:p>
        <a:p>
          <a:endParaRPr lang="ru-RU" sz="1000" dirty="0" smtClean="0"/>
        </a:p>
        <a:p>
          <a:r>
            <a:rPr lang="ru-RU" sz="1800" dirty="0" smtClean="0"/>
            <a:t>МП «Формирование комфортной городской среды города Балабаново»: 2025 г. – 10 264 тыс. руб.,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2026 г. – 9 471 тыс. руб., 2027 г. – 9 217 тыс. руб.</a:t>
          </a:r>
          <a:r>
            <a:rPr lang="ru-RU" sz="1800" dirty="0" smtClean="0"/>
            <a:t> </a:t>
          </a:r>
          <a:endParaRPr lang="ru-RU" sz="1800" dirty="0"/>
        </a:p>
      </dgm:t>
    </dgm:pt>
    <dgm:pt modelId="{E7A29113-573B-4F6E-ACAB-F02A30C601DC}" type="parTrans" cxnId="{45419702-3CBE-4512-A60F-85B5BD051D77}">
      <dgm:prSet/>
      <dgm:spPr/>
      <dgm:t>
        <a:bodyPr/>
        <a:lstStyle/>
        <a:p>
          <a:endParaRPr lang="ru-RU"/>
        </a:p>
      </dgm:t>
    </dgm:pt>
    <dgm:pt modelId="{64087E95-1994-4EE7-9868-B0A227A07B3C}" type="sibTrans" cxnId="{45419702-3CBE-4512-A60F-85B5BD051D77}">
      <dgm:prSet/>
      <dgm:spPr/>
      <dgm:t>
        <a:bodyPr/>
        <a:lstStyle/>
        <a:p>
          <a:endParaRPr lang="ru-RU"/>
        </a:p>
      </dgm:t>
    </dgm:pt>
    <dgm:pt modelId="{314A851F-06CB-451B-8A0C-AEFA1130DACA}" type="pres">
      <dgm:prSet presAssocID="{95333CF5-6DA0-4EF9-98F8-C065781906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A925F-DB64-426F-9B25-4A5DF1A9F0A4}" type="pres">
      <dgm:prSet presAssocID="{848109A8-0274-45B4-AA7F-748AC3A64559}" presName="compNode" presStyleCnt="0"/>
      <dgm:spPr/>
      <dgm:t>
        <a:bodyPr/>
        <a:lstStyle/>
        <a:p>
          <a:endParaRPr lang="ru-RU"/>
        </a:p>
      </dgm:t>
    </dgm:pt>
    <dgm:pt modelId="{BB574567-52E2-4D90-8B40-A4F7262B81D5}" type="pres">
      <dgm:prSet presAssocID="{848109A8-0274-45B4-AA7F-748AC3A64559}" presName="aNode" presStyleLbl="bgShp" presStyleIdx="0" presStyleCnt="2" custScaleY="87013"/>
      <dgm:spPr/>
      <dgm:t>
        <a:bodyPr/>
        <a:lstStyle/>
        <a:p>
          <a:endParaRPr lang="ru-RU"/>
        </a:p>
      </dgm:t>
    </dgm:pt>
    <dgm:pt modelId="{66712953-2939-43FA-A709-DF946F76E6F2}" type="pres">
      <dgm:prSet presAssocID="{848109A8-0274-45B4-AA7F-748AC3A64559}" presName="textNode" presStyleLbl="bgShp" presStyleIdx="0" presStyleCnt="2"/>
      <dgm:spPr/>
      <dgm:t>
        <a:bodyPr/>
        <a:lstStyle/>
        <a:p>
          <a:endParaRPr lang="ru-RU"/>
        </a:p>
      </dgm:t>
    </dgm:pt>
    <dgm:pt modelId="{CDD51063-7CD6-4A77-9A03-D7A332629E0B}" type="pres">
      <dgm:prSet presAssocID="{848109A8-0274-45B4-AA7F-748AC3A64559}" presName="compChildNode" presStyleCnt="0"/>
      <dgm:spPr/>
      <dgm:t>
        <a:bodyPr/>
        <a:lstStyle/>
        <a:p>
          <a:endParaRPr lang="ru-RU"/>
        </a:p>
      </dgm:t>
    </dgm:pt>
    <dgm:pt modelId="{0DF01A35-4190-4DCB-989C-8C2C9949C9FF}" type="pres">
      <dgm:prSet presAssocID="{848109A8-0274-45B4-AA7F-748AC3A64559}" presName="theInnerList" presStyleCnt="0"/>
      <dgm:spPr/>
      <dgm:t>
        <a:bodyPr/>
        <a:lstStyle/>
        <a:p>
          <a:endParaRPr lang="ru-RU"/>
        </a:p>
      </dgm:t>
    </dgm:pt>
    <dgm:pt modelId="{D5D58FB4-5179-46D8-90C9-5989FD8B1ECE}" type="pres">
      <dgm:prSet presAssocID="{848109A8-0274-45B4-AA7F-748AC3A64559}" presName="aSpace" presStyleCnt="0"/>
      <dgm:spPr/>
      <dgm:t>
        <a:bodyPr/>
        <a:lstStyle/>
        <a:p>
          <a:endParaRPr lang="ru-RU"/>
        </a:p>
      </dgm:t>
    </dgm:pt>
    <dgm:pt modelId="{4A75F5A0-6BBB-4417-8DB6-2701302539F6}" type="pres">
      <dgm:prSet presAssocID="{734883F3-AEBE-4C91-A0A1-EC13FB3ADF08}" presName="compNode" presStyleCnt="0"/>
      <dgm:spPr/>
      <dgm:t>
        <a:bodyPr/>
        <a:lstStyle/>
        <a:p>
          <a:endParaRPr lang="ru-RU"/>
        </a:p>
      </dgm:t>
    </dgm:pt>
    <dgm:pt modelId="{3A1D7661-44C7-442E-B6D5-170DE1FD51C9}" type="pres">
      <dgm:prSet presAssocID="{734883F3-AEBE-4C91-A0A1-EC13FB3ADF08}" presName="aNode" presStyleLbl="bgShp" presStyleIdx="1" presStyleCnt="2" custScaleY="87013"/>
      <dgm:spPr/>
      <dgm:t>
        <a:bodyPr/>
        <a:lstStyle/>
        <a:p>
          <a:endParaRPr lang="ru-RU"/>
        </a:p>
      </dgm:t>
    </dgm:pt>
    <dgm:pt modelId="{0D724822-7892-465F-A44C-615D9493C8AA}" type="pres">
      <dgm:prSet presAssocID="{734883F3-AEBE-4C91-A0A1-EC13FB3ADF08}" presName="textNode" presStyleLbl="bgShp" presStyleIdx="1" presStyleCnt="2"/>
      <dgm:spPr/>
      <dgm:t>
        <a:bodyPr/>
        <a:lstStyle/>
        <a:p>
          <a:endParaRPr lang="ru-RU"/>
        </a:p>
      </dgm:t>
    </dgm:pt>
    <dgm:pt modelId="{FEDBE85D-3435-45E1-ADED-68C7158DB184}" type="pres">
      <dgm:prSet presAssocID="{734883F3-AEBE-4C91-A0A1-EC13FB3ADF08}" presName="compChildNode" presStyleCnt="0"/>
      <dgm:spPr/>
      <dgm:t>
        <a:bodyPr/>
        <a:lstStyle/>
        <a:p>
          <a:endParaRPr lang="ru-RU"/>
        </a:p>
      </dgm:t>
    </dgm:pt>
    <dgm:pt modelId="{5757D00B-547C-4668-AC76-8CB9EEDAD6AE}" type="pres">
      <dgm:prSet presAssocID="{734883F3-AEBE-4C91-A0A1-EC13FB3ADF08}" presName="theInnerList" presStyleCnt="0"/>
      <dgm:spPr/>
      <dgm:t>
        <a:bodyPr/>
        <a:lstStyle/>
        <a:p>
          <a:endParaRPr lang="ru-RU"/>
        </a:p>
      </dgm:t>
    </dgm:pt>
  </dgm:ptLst>
  <dgm:cxnLst>
    <dgm:cxn modelId="{B4840747-D052-4C6C-8B9A-FC3676643F3C}" type="presOf" srcId="{734883F3-AEBE-4C91-A0A1-EC13FB3ADF08}" destId="{0D724822-7892-465F-A44C-615D9493C8AA}" srcOrd="1" destOrd="0" presId="urn:microsoft.com/office/officeart/2005/8/layout/lProcess2"/>
    <dgm:cxn modelId="{45419702-3CBE-4512-A60F-85B5BD051D77}" srcId="{95333CF5-6DA0-4EF9-98F8-C06578190665}" destId="{734883F3-AEBE-4C91-A0A1-EC13FB3ADF08}" srcOrd="1" destOrd="0" parTransId="{E7A29113-573B-4F6E-ACAB-F02A30C601DC}" sibTransId="{64087E95-1994-4EE7-9868-B0A227A07B3C}"/>
    <dgm:cxn modelId="{393E10A4-6E36-4A48-B28C-C938BF7EBA1C}" type="presOf" srcId="{734883F3-AEBE-4C91-A0A1-EC13FB3ADF08}" destId="{3A1D7661-44C7-442E-B6D5-170DE1FD51C9}" srcOrd="0" destOrd="0" presId="urn:microsoft.com/office/officeart/2005/8/layout/lProcess2"/>
    <dgm:cxn modelId="{32C6D74C-09A5-49AB-A325-B6CA514C0B3B}" type="presOf" srcId="{848109A8-0274-45B4-AA7F-748AC3A64559}" destId="{BB574567-52E2-4D90-8B40-A4F7262B81D5}" srcOrd="0" destOrd="0" presId="urn:microsoft.com/office/officeart/2005/8/layout/lProcess2"/>
    <dgm:cxn modelId="{1490C777-ADDF-4B2C-ABE7-B429B1D44951}" type="presOf" srcId="{848109A8-0274-45B4-AA7F-748AC3A64559}" destId="{66712953-2939-43FA-A709-DF946F76E6F2}" srcOrd="1" destOrd="0" presId="urn:microsoft.com/office/officeart/2005/8/layout/lProcess2"/>
    <dgm:cxn modelId="{FB1C27F2-205C-49F2-9F18-983CC0471A24}" srcId="{95333CF5-6DA0-4EF9-98F8-C06578190665}" destId="{848109A8-0274-45B4-AA7F-748AC3A64559}" srcOrd="0" destOrd="0" parTransId="{C88B521F-5035-4D17-A158-F0DED9F3A955}" sibTransId="{E109B496-7CD0-47A2-B4A6-3CC12E019C80}"/>
    <dgm:cxn modelId="{5328D6B1-0E4A-47A4-A160-991C36FBF985}" type="presOf" srcId="{95333CF5-6DA0-4EF9-98F8-C06578190665}" destId="{314A851F-06CB-451B-8A0C-AEFA1130DACA}" srcOrd="0" destOrd="0" presId="urn:microsoft.com/office/officeart/2005/8/layout/lProcess2"/>
    <dgm:cxn modelId="{DFF59746-2846-4BD2-911A-99BBBB6B890E}" type="presParOf" srcId="{314A851F-06CB-451B-8A0C-AEFA1130DACA}" destId="{6B0A925F-DB64-426F-9B25-4A5DF1A9F0A4}" srcOrd="0" destOrd="0" presId="urn:microsoft.com/office/officeart/2005/8/layout/lProcess2"/>
    <dgm:cxn modelId="{AE8542E2-1B45-4988-9F1F-09A773314CD6}" type="presParOf" srcId="{6B0A925F-DB64-426F-9B25-4A5DF1A9F0A4}" destId="{BB574567-52E2-4D90-8B40-A4F7262B81D5}" srcOrd="0" destOrd="0" presId="urn:microsoft.com/office/officeart/2005/8/layout/lProcess2"/>
    <dgm:cxn modelId="{5A4A617C-7D66-461C-8AAD-6D7EF0C73899}" type="presParOf" srcId="{6B0A925F-DB64-426F-9B25-4A5DF1A9F0A4}" destId="{66712953-2939-43FA-A709-DF946F76E6F2}" srcOrd="1" destOrd="0" presId="urn:microsoft.com/office/officeart/2005/8/layout/lProcess2"/>
    <dgm:cxn modelId="{6C7F3161-85E1-4B26-BFD3-FF552CCDE088}" type="presParOf" srcId="{6B0A925F-DB64-426F-9B25-4A5DF1A9F0A4}" destId="{CDD51063-7CD6-4A77-9A03-D7A332629E0B}" srcOrd="2" destOrd="0" presId="urn:microsoft.com/office/officeart/2005/8/layout/lProcess2"/>
    <dgm:cxn modelId="{9192E8E3-BD92-4F1E-A96E-C7233FD414F9}" type="presParOf" srcId="{CDD51063-7CD6-4A77-9A03-D7A332629E0B}" destId="{0DF01A35-4190-4DCB-989C-8C2C9949C9FF}" srcOrd="0" destOrd="0" presId="urn:microsoft.com/office/officeart/2005/8/layout/lProcess2"/>
    <dgm:cxn modelId="{6F1BD16E-CF33-457B-A52F-ED00FB526919}" type="presParOf" srcId="{314A851F-06CB-451B-8A0C-AEFA1130DACA}" destId="{D5D58FB4-5179-46D8-90C9-5989FD8B1ECE}" srcOrd="1" destOrd="0" presId="urn:microsoft.com/office/officeart/2005/8/layout/lProcess2"/>
    <dgm:cxn modelId="{78F483CF-E6AB-47F8-A828-870E7742649E}" type="presParOf" srcId="{314A851F-06CB-451B-8A0C-AEFA1130DACA}" destId="{4A75F5A0-6BBB-4417-8DB6-2701302539F6}" srcOrd="2" destOrd="0" presId="urn:microsoft.com/office/officeart/2005/8/layout/lProcess2"/>
    <dgm:cxn modelId="{C6160A78-F85E-4E2E-B043-F80B8493C438}" type="presParOf" srcId="{4A75F5A0-6BBB-4417-8DB6-2701302539F6}" destId="{3A1D7661-44C7-442E-B6D5-170DE1FD51C9}" srcOrd="0" destOrd="0" presId="urn:microsoft.com/office/officeart/2005/8/layout/lProcess2"/>
    <dgm:cxn modelId="{A61E9CFA-0CED-4E59-9B4D-1A08D4A484D1}" type="presParOf" srcId="{4A75F5A0-6BBB-4417-8DB6-2701302539F6}" destId="{0D724822-7892-465F-A44C-615D9493C8AA}" srcOrd="1" destOrd="0" presId="urn:microsoft.com/office/officeart/2005/8/layout/lProcess2"/>
    <dgm:cxn modelId="{FE0E36AF-BFF8-4B8B-B5FA-ABE57B7A817F}" type="presParOf" srcId="{4A75F5A0-6BBB-4417-8DB6-2701302539F6}" destId="{FEDBE85D-3435-45E1-ADED-68C7158DB184}" srcOrd="2" destOrd="0" presId="urn:microsoft.com/office/officeart/2005/8/layout/lProcess2"/>
    <dgm:cxn modelId="{BD5A5A11-1BAC-4ED0-878B-354F187898F5}" type="presParOf" srcId="{FEDBE85D-3435-45E1-ADED-68C7158DB184}" destId="{5757D00B-547C-4668-AC76-8CB9EEDAD6AE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lProcess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8BF5A7-7D94-4754-B1A7-550A30D08094}">
      <dgm:prSet phldrT="[Текст]" custT="1"/>
      <dgm:spPr/>
      <dgm:t>
        <a:bodyPr/>
        <a:lstStyle/>
        <a:p>
          <a:r>
            <a: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МП «Ремонт и содержание сети автомобильных дорог»</a:t>
          </a:r>
        </a:p>
        <a:p>
          <a:endParaRPr lang="ru-RU" sz="23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DA4D4B-75D3-4F8A-BA40-F6FD1A176E8F}" type="parTrans" cxnId="{547B6693-99D2-4D27-886A-C56A65361C5D}">
      <dgm:prSet/>
      <dgm:spPr/>
      <dgm:t>
        <a:bodyPr/>
        <a:lstStyle/>
        <a:p>
          <a:endParaRPr lang="ru-RU"/>
        </a:p>
      </dgm:t>
    </dgm:pt>
    <dgm:pt modelId="{EBC9CD82-8FE0-4ADF-B6DB-92AAF2A0FDA0}" type="sibTrans" cxnId="{547B6693-99D2-4D27-886A-C56A65361C5D}">
      <dgm:prSet/>
      <dgm:spPr/>
      <dgm:t>
        <a:bodyPr/>
        <a:lstStyle/>
        <a:p>
          <a:endParaRPr lang="ru-RU"/>
        </a:p>
      </dgm:t>
    </dgm:pt>
    <dgm:pt modelId="{7E03990A-A6E6-4DA7-9627-37489F3B4E2A}">
      <dgm:prSet phldrT="[Текст]" custT="1"/>
      <dgm:spPr/>
      <dgm:t>
        <a:bodyPr/>
        <a:lstStyle/>
        <a:p>
          <a:r>
            <a:rPr lang="ru-RU" sz="1800" dirty="0" smtClean="0"/>
            <a:t>на содержание сети автомобильных дорог: в 2025 г. – </a:t>
          </a:r>
          <a:r>
            <a:rPr lang="ru-RU" sz="1800" dirty="0" smtClean="0"/>
            <a:t>37 </a:t>
          </a:r>
          <a:r>
            <a:rPr lang="ru-RU" sz="1800" dirty="0" smtClean="0"/>
            <a:t>млн. руб., в 2026 – 2027 г. г. будет направлено по 40 млн. руб. ежегодно.</a:t>
          </a:r>
          <a:endParaRPr lang="ru-RU" sz="1800" dirty="0"/>
        </a:p>
      </dgm:t>
    </dgm:pt>
    <dgm:pt modelId="{842E4DA6-A831-45CE-9DDE-8326E6FE91A3}" type="parTrans" cxnId="{B3F0A78A-9CF9-4328-91BF-900AED10B705}">
      <dgm:prSet/>
      <dgm:spPr/>
      <dgm:t>
        <a:bodyPr/>
        <a:lstStyle/>
        <a:p>
          <a:endParaRPr lang="ru-RU"/>
        </a:p>
      </dgm:t>
    </dgm:pt>
    <dgm:pt modelId="{98FEC502-9FB1-42A8-BB5B-3806C228C804}" type="sibTrans" cxnId="{B3F0A78A-9CF9-4328-91BF-900AED10B705}">
      <dgm:prSet/>
      <dgm:spPr/>
      <dgm:t>
        <a:bodyPr/>
        <a:lstStyle/>
        <a:p>
          <a:endParaRPr lang="ru-RU"/>
        </a:p>
      </dgm:t>
    </dgm:pt>
    <dgm:pt modelId="{CECABF3C-38EA-494C-9EBE-79D318B2FB23}">
      <dgm:prSet custT="1"/>
      <dgm:spPr/>
      <dgm:t>
        <a:bodyPr/>
        <a:lstStyle/>
        <a:p>
          <a:r>
            <a:rPr lang="ru-RU" sz="1800" dirty="0" smtClean="0"/>
            <a:t>на содержание, капитальный ремонт сети автомобильных дорог за счет средств Дорожного фонда: в 2025 г. – 3 363 тыс. руб., в 2026 г. – 8 940 тыс. руб.,  в 2027 г. – 9 381 тыс. руб.</a:t>
          </a:r>
        </a:p>
      </dgm:t>
    </dgm:pt>
    <dgm:pt modelId="{14CD2D03-A2D8-474F-997F-30919432651B}" type="parTrans" cxnId="{94DF5413-E461-405B-99A9-20E098887D0A}">
      <dgm:prSet/>
      <dgm:spPr/>
      <dgm:t>
        <a:bodyPr/>
        <a:lstStyle/>
        <a:p>
          <a:endParaRPr lang="ru-RU"/>
        </a:p>
      </dgm:t>
    </dgm:pt>
    <dgm:pt modelId="{CA375C8E-2AF8-41F2-8755-610F5EC1EBBE}" type="sibTrans" cxnId="{94DF5413-E461-405B-99A9-20E098887D0A}">
      <dgm:prSet/>
      <dgm:spPr/>
      <dgm:t>
        <a:bodyPr/>
        <a:lstStyle/>
        <a:p>
          <a:endParaRPr lang="ru-RU"/>
        </a:p>
      </dgm:t>
    </dgm:pt>
    <dgm:pt modelId="{7E487BE8-B8D0-4412-8F00-19D7006988B2}">
      <dgm:prSet custT="1"/>
      <dgm:spPr/>
      <dgm:t>
        <a:bodyPr/>
        <a:lstStyle/>
        <a:p>
          <a:r>
            <a:rPr lang="ru-RU" sz="1800" dirty="0" smtClean="0"/>
            <a:t>на паспортизацию дорог: в 2025 г. – 50 тыс. руб.</a:t>
          </a:r>
        </a:p>
      </dgm:t>
    </dgm:pt>
    <dgm:pt modelId="{F4E3B1EC-4FC6-451F-8DAC-64DC2A357A8F}" type="sibTrans" cxnId="{DCE2198F-514D-41E5-81FC-0831F7C8B3D2}">
      <dgm:prSet/>
      <dgm:spPr/>
      <dgm:t>
        <a:bodyPr/>
        <a:lstStyle/>
        <a:p>
          <a:endParaRPr lang="ru-RU"/>
        </a:p>
      </dgm:t>
    </dgm:pt>
    <dgm:pt modelId="{953C10E1-5262-42B8-AC2E-8F17A851D4E5}" type="parTrans" cxnId="{DCE2198F-514D-41E5-81FC-0831F7C8B3D2}">
      <dgm:prSet/>
      <dgm:spPr/>
      <dgm:t>
        <a:bodyPr/>
        <a:lstStyle/>
        <a:p>
          <a:endParaRPr lang="ru-RU"/>
        </a:p>
      </dgm:t>
    </dgm:pt>
    <dgm:pt modelId="{C5B1234A-EBB2-43B5-B63C-809462694DF5}">
      <dgm:prSet phldrT="[Текст]" custT="1"/>
      <dgm:spPr/>
      <dgm:t>
        <a:bodyPr/>
        <a:lstStyle/>
        <a:p>
          <a:r>
            <a:rPr lang="ru-RU" sz="1800" dirty="0" smtClean="0"/>
            <a:t>на обеспечение безопасности дорожного движения: в 2025 г. – 1 250 тыс. руб., в 2026 – 2027 г. г. будет направлено по 950 тыс. руб. ежегодно. </a:t>
          </a:r>
          <a:endParaRPr lang="ru-RU" sz="1800" dirty="0"/>
        </a:p>
      </dgm:t>
    </dgm:pt>
    <dgm:pt modelId="{32FC5782-025F-4280-9991-0CF38D59736A}" type="parTrans" cxnId="{BFD31F3A-DD26-4845-8097-C95D4071F883}">
      <dgm:prSet/>
      <dgm:spPr/>
      <dgm:t>
        <a:bodyPr/>
        <a:lstStyle/>
        <a:p>
          <a:endParaRPr lang="ru-RU"/>
        </a:p>
      </dgm:t>
    </dgm:pt>
    <dgm:pt modelId="{24B66008-2BE9-40E5-B641-4D9AC30C2ACC}" type="sibTrans" cxnId="{BFD31F3A-DD26-4845-8097-C95D4071F883}">
      <dgm:prSet/>
      <dgm:spPr/>
      <dgm:t>
        <a:bodyPr/>
        <a:lstStyle/>
        <a:p>
          <a:endParaRPr lang="ru-RU"/>
        </a:p>
      </dgm:t>
    </dgm:pt>
    <dgm:pt modelId="{4F35E9E7-2A28-4707-821A-0D8DA8CDC0C4}">
      <dgm:prSet custT="1"/>
      <dgm:spPr/>
      <dgm:t>
        <a:bodyPr/>
        <a:lstStyle/>
        <a:p>
          <a:r>
            <a:rPr lang="ru-RU" sz="1800" dirty="0" smtClean="0"/>
            <a:t>на строительство дорог: в 2025 г. – 130 179 тыс. руб.</a:t>
          </a:r>
        </a:p>
      </dgm:t>
    </dgm:pt>
    <dgm:pt modelId="{37ADB011-FB75-465A-9D81-9D2CB82FECC3}" type="parTrans" cxnId="{DD329A65-F733-4E4B-AD9C-9BBFA8FF1F48}">
      <dgm:prSet/>
      <dgm:spPr/>
      <dgm:t>
        <a:bodyPr/>
        <a:lstStyle/>
        <a:p>
          <a:endParaRPr lang="ru-RU"/>
        </a:p>
      </dgm:t>
    </dgm:pt>
    <dgm:pt modelId="{6AFCA54C-760A-48A8-86FA-E6BD1BA72260}" type="sibTrans" cxnId="{DD329A65-F733-4E4B-AD9C-9BBFA8FF1F48}">
      <dgm:prSet/>
      <dgm:spPr/>
      <dgm:t>
        <a:bodyPr/>
        <a:lstStyle/>
        <a:p>
          <a:endParaRPr lang="ru-RU"/>
        </a:p>
      </dgm:t>
    </dgm:pt>
    <dgm:pt modelId="{9DCD9C47-27F3-4BDF-A0FC-E330DE2D8330}">
      <dgm:prSet custT="1"/>
      <dgm:spPr/>
      <dgm:t>
        <a:bodyPr/>
        <a:lstStyle/>
        <a:p>
          <a:r>
            <a:rPr lang="ru-RU" sz="1800" dirty="0" smtClean="0"/>
            <a:t>на капитальный ремонт и ремонт дворовых территорий многоквартирных домов за счет средств Дорожного фонда: в 2025 – 2027 г. г. по 500 тыс. руб. ежегодно.</a:t>
          </a:r>
        </a:p>
      </dgm:t>
    </dgm:pt>
    <dgm:pt modelId="{21595EB5-EEEC-4F04-9800-C646D3C02B03}" type="parTrans" cxnId="{707FDD8A-FA0F-4F34-A086-7E649BBF974A}">
      <dgm:prSet/>
      <dgm:spPr/>
      <dgm:t>
        <a:bodyPr/>
        <a:lstStyle/>
        <a:p>
          <a:endParaRPr lang="ru-RU"/>
        </a:p>
      </dgm:t>
    </dgm:pt>
    <dgm:pt modelId="{E681440B-3562-4F16-8426-4A3345232E6B}" type="sibTrans" cxnId="{707FDD8A-FA0F-4F34-A086-7E649BBF974A}">
      <dgm:prSet/>
      <dgm:spPr/>
      <dgm:t>
        <a:bodyPr/>
        <a:lstStyle/>
        <a:p>
          <a:endParaRPr lang="ru-RU"/>
        </a:p>
      </dgm:t>
    </dgm:pt>
    <dgm:pt modelId="{B5F9522C-F4C7-46E8-A164-05ACC36DFEF5}" type="pres">
      <dgm:prSet presAssocID="{F77B6BDC-4FA7-4974-8AD2-6C7B47B0C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B894C-97EB-4D3B-B93E-FAC0752715DE}" type="pres">
      <dgm:prSet presAssocID="{3D8BF5A7-7D94-4754-B1A7-550A30D08094}" presName="compNode" presStyleCnt="0"/>
      <dgm:spPr/>
    </dgm:pt>
    <dgm:pt modelId="{C1D70545-E53B-48F3-B356-62A312954CB2}" type="pres">
      <dgm:prSet presAssocID="{3D8BF5A7-7D94-4754-B1A7-550A30D08094}" presName="aNode" presStyleLbl="bgShp" presStyleIdx="0" presStyleCnt="1" custLinFactNeighborX="577" custLinFactNeighborY="-16"/>
      <dgm:spPr/>
      <dgm:t>
        <a:bodyPr/>
        <a:lstStyle/>
        <a:p>
          <a:endParaRPr lang="ru-RU"/>
        </a:p>
      </dgm:t>
    </dgm:pt>
    <dgm:pt modelId="{2D9447AA-8626-4FF6-9275-9B7293E87F40}" type="pres">
      <dgm:prSet presAssocID="{3D8BF5A7-7D94-4754-B1A7-550A30D08094}" presName="textNode" presStyleLbl="bgShp" presStyleIdx="0" presStyleCnt="1"/>
      <dgm:spPr/>
      <dgm:t>
        <a:bodyPr/>
        <a:lstStyle/>
        <a:p>
          <a:endParaRPr lang="ru-RU"/>
        </a:p>
      </dgm:t>
    </dgm:pt>
    <dgm:pt modelId="{34C498A5-B72B-48A3-A466-650E5F8CFCD8}" type="pres">
      <dgm:prSet presAssocID="{3D8BF5A7-7D94-4754-B1A7-550A30D08094}" presName="compChildNode" presStyleCnt="0"/>
      <dgm:spPr/>
    </dgm:pt>
    <dgm:pt modelId="{661713C7-AFAF-4538-8E18-2D18DDAFFCE9}" type="pres">
      <dgm:prSet presAssocID="{3D8BF5A7-7D94-4754-B1A7-550A30D08094}" presName="theInnerList" presStyleCnt="0"/>
      <dgm:spPr/>
    </dgm:pt>
    <dgm:pt modelId="{59FF0B83-B479-4CED-908D-4370333C7530}" type="pres">
      <dgm:prSet presAssocID="{7E03990A-A6E6-4DA7-9627-37489F3B4E2A}" presName="childNode" presStyleLbl="node1" presStyleIdx="0" presStyleCnt="6" custScaleX="121008" custScaleY="228836" custLinFactY="-227699" custLinFactNeighborX="632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BEB5E-BC0C-4376-9909-939060B0AE2A}" type="pres">
      <dgm:prSet presAssocID="{7E03990A-A6E6-4DA7-9627-37489F3B4E2A}" presName="aSpace2" presStyleCnt="0"/>
      <dgm:spPr/>
    </dgm:pt>
    <dgm:pt modelId="{D2E39149-1C36-456C-A2BB-6084514FB835}" type="pres">
      <dgm:prSet presAssocID="{C5B1234A-EBB2-43B5-B63C-809462694DF5}" presName="childNode" presStyleLbl="node1" presStyleIdx="1" presStyleCnt="6" custScaleX="120640" custScaleY="223197" custLinFactY="-201219" custLinFactNeighborX="448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5EDAA-4EDC-4332-9D14-A628F9D1692C}" type="pres">
      <dgm:prSet presAssocID="{C5B1234A-EBB2-43B5-B63C-809462694DF5}" presName="aSpace2" presStyleCnt="0"/>
      <dgm:spPr/>
    </dgm:pt>
    <dgm:pt modelId="{74B9E92B-A37F-4926-B179-56994A434E96}" type="pres">
      <dgm:prSet presAssocID="{7E487BE8-B8D0-4412-8F00-19D7006988B2}" presName="childNode" presStyleLbl="node1" presStyleIdx="2" presStyleCnt="6" custScaleX="120808" custScaleY="110708" custLinFactY="-184485" custLinFactNeighborX="53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3EFD3-B941-4A50-9C27-154A3882DE3F}" type="pres">
      <dgm:prSet presAssocID="{7E487BE8-B8D0-4412-8F00-19D7006988B2}" presName="aSpace2" presStyleCnt="0"/>
      <dgm:spPr/>
    </dgm:pt>
    <dgm:pt modelId="{88439BFF-46A8-4CA3-B4A9-499CE4AE7658}" type="pres">
      <dgm:prSet presAssocID="{CECABF3C-38EA-494C-9EBE-79D318B2FB23}" presName="childNode" presStyleLbl="node1" presStyleIdx="3" presStyleCnt="6" custScaleX="120808" custScaleY="327860" custLinFactY="-148158" custLinFactNeighborX="53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367EB-EA4C-4B4A-9798-EDFAD0D28A01}" type="pres">
      <dgm:prSet presAssocID="{CECABF3C-38EA-494C-9EBE-79D318B2FB23}" presName="aSpace2" presStyleCnt="0"/>
      <dgm:spPr/>
    </dgm:pt>
    <dgm:pt modelId="{F34CDDEA-D063-4B2A-A17F-8A8BA6A50A5F}" type="pres">
      <dgm:prSet presAssocID="{4F35E9E7-2A28-4707-821A-0D8DA8CDC0C4}" presName="childNode" presStyleLbl="node1" presStyleIdx="4" presStyleCnt="6" custScaleX="120808" custScaleY="110708" custLinFactY="-112422" custLinFactNeighborX="53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100DA-74D4-465B-B11A-8EF77991DC7D}" type="pres">
      <dgm:prSet presAssocID="{4F35E9E7-2A28-4707-821A-0D8DA8CDC0C4}" presName="aSpace2" presStyleCnt="0"/>
      <dgm:spPr/>
    </dgm:pt>
    <dgm:pt modelId="{EB817D16-31A9-4218-9CA7-3C4983163399}" type="pres">
      <dgm:prSet presAssocID="{9DCD9C47-27F3-4BDF-A0FC-E330DE2D8330}" presName="childNode" presStyleLbl="node1" presStyleIdx="5" presStyleCnt="6" custScaleX="121242" custScaleY="264191" custLinFactY="-91479" custLinFactNeighborX="7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31F3A-DD26-4845-8097-C95D4071F883}" srcId="{3D8BF5A7-7D94-4754-B1A7-550A30D08094}" destId="{C5B1234A-EBB2-43B5-B63C-809462694DF5}" srcOrd="1" destOrd="0" parTransId="{32FC5782-025F-4280-9991-0CF38D59736A}" sibTransId="{24B66008-2BE9-40E5-B641-4D9AC30C2ACC}"/>
    <dgm:cxn modelId="{325917DD-52E0-46E5-9366-AE339645EB39}" type="presOf" srcId="{3D8BF5A7-7D94-4754-B1A7-550A30D08094}" destId="{2D9447AA-8626-4FF6-9275-9B7293E87F40}" srcOrd="1" destOrd="0" presId="urn:microsoft.com/office/officeart/2005/8/layout/lProcess2"/>
    <dgm:cxn modelId="{59973CEB-E4B1-42C8-8D46-9BA20DE7321B}" type="presOf" srcId="{7E03990A-A6E6-4DA7-9627-37489F3B4E2A}" destId="{59FF0B83-B479-4CED-908D-4370333C7530}" srcOrd="0" destOrd="0" presId="urn:microsoft.com/office/officeart/2005/8/layout/lProcess2"/>
    <dgm:cxn modelId="{DCE2198F-514D-41E5-81FC-0831F7C8B3D2}" srcId="{3D8BF5A7-7D94-4754-B1A7-550A30D08094}" destId="{7E487BE8-B8D0-4412-8F00-19D7006988B2}" srcOrd="2" destOrd="0" parTransId="{953C10E1-5262-42B8-AC2E-8F17A851D4E5}" sibTransId="{F4E3B1EC-4FC6-451F-8DAC-64DC2A357A8F}"/>
    <dgm:cxn modelId="{6C03BA4C-0823-4AB7-910E-D9655B783091}" type="presOf" srcId="{9DCD9C47-27F3-4BDF-A0FC-E330DE2D8330}" destId="{EB817D16-31A9-4218-9CA7-3C4983163399}" srcOrd="0" destOrd="0" presId="urn:microsoft.com/office/officeart/2005/8/layout/lProcess2"/>
    <dgm:cxn modelId="{F6E5ABA6-4072-4233-978C-3FF83A3702FD}" type="presOf" srcId="{7E487BE8-B8D0-4412-8F00-19D7006988B2}" destId="{74B9E92B-A37F-4926-B179-56994A434E96}" srcOrd="0" destOrd="0" presId="urn:microsoft.com/office/officeart/2005/8/layout/lProcess2"/>
    <dgm:cxn modelId="{B3F0A78A-9CF9-4328-91BF-900AED10B705}" srcId="{3D8BF5A7-7D94-4754-B1A7-550A30D08094}" destId="{7E03990A-A6E6-4DA7-9627-37489F3B4E2A}" srcOrd="0" destOrd="0" parTransId="{842E4DA6-A831-45CE-9DDE-8326E6FE91A3}" sibTransId="{98FEC502-9FB1-42A8-BB5B-3806C228C804}"/>
    <dgm:cxn modelId="{547B6693-99D2-4D27-886A-C56A65361C5D}" srcId="{F77B6BDC-4FA7-4974-8AD2-6C7B47B0CBAF}" destId="{3D8BF5A7-7D94-4754-B1A7-550A30D08094}" srcOrd="0" destOrd="0" parTransId="{8FDA4D4B-75D3-4F8A-BA40-F6FD1A176E8F}" sibTransId="{EBC9CD82-8FE0-4ADF-B6DB-92AAF2A0FDA0}"/>
    <dgm:cxn modelId="{EBC7F8B8-54EB-4DBD-867E-9FD1E241B0EB}" type="presOf" srcId="{3D8BF5A7-7D94-4754-B1A7-550A30D08094}" destId="{C1D70545-E53B-48F3-B356-62A312954CB2}" srcOrd="0" destOrd="0" presId="urn:microsoft.com/office/officeart/2005/8/layout/lProcess2"/>
    <dgm:cxn modelId="{9C3C12FD-F4ED-44E3-B4F6-877826928E4E}" type="presOf" srcId="{CECABF3C-38EA-494C-9EBE-79D318B2FB23}" destId="{88439BFF-46A8-4CA3-B4A9-499CE4AE7658}" srcOrd="0" destOrd="0" presId="urn:microsoft.com/office/officeart/2005/8/layout/lProcess2"/>
    <dgm:cxn modelId="{DD329A65-F733-4E4B-AD9C-9BBFA8FF1F48}" srcId="{3D8BF5A7-7D94-4754-B1A7-550A30D08094}" destId="{4F35E9E7-2A28-4707-821A-0D8DA8CDC0C4}" srcOrd="4" destOrd="0" parTransId="{37ADB011-FB75-465A-9D81-9D2CB82FECC3}" sibTransId="{6AFCA54C-760A-48A8-86FA-E6BD1BA72260}"/>
    <dgm:cxn modelId="{94DF5413-E461-405B-99A9-20E098887D0A}" srcId="{3D8BF5A7-7D94-4754-B1A7-550A30D08094}" destId="{CECABF3C-38EA-494C-9EBE-79D318B2FB23}" srcOrd="3" destOrd="0" parTransId="{14CD2D03-A2D8-474F-997F-30919432651B}" sibTransId="{CA375C8E-2AF8-41F2-8755-610F5EC1EBBE}"/>
    <dgm:cxn modelId="{89C59A5F-3830-4093-BDD2-A69B36478724}" type="presOf" srcId="{C5B1234A-EBB2-43B5-B63C-809462694DF5}" destId="{D2E39149-1C36-456C-A2BB-6084514FB835}" srcOrd="0" destOrd="0" presId="urn:microsoft.com/office/officeart/2005/8/layout/lProcess2"/>
    <dgm:cxn modelId="{D337B05F-5346-4103-9F5A-21CF3F9863E4}" type="presOf" srcId="{4F35E9E7-2A28-4707-821A-0D8DA8CDC0C4}" destId="{F34CDDEA-D063-4B2A-A17F-8A8BA6A50A5F}" srcOrd="0" destOrd="0" presId="urn:microsoft.com/office/officeart/2005/8/layout/lProcess2"/>
    <dgm:cxn modelId="{707FDD8A-FA0F-4F34-A086-7E649BBF974A}" srcId="{3D8BF5A7-7D94-4754-B1A7-550A30D08094}" destId="{9DCD9C47-27F3-4BDF-A0FC-E330DE2D8330}" srcOrd="5" destOrd="0" parTransId="{21595EB5-EEEC-4F04-9800-C646D3C02B03}" sibTransId="{E681440B-3562-4F16-8426-4A3345232E6B}"/>
    <dgm:cxn modelId="{318DE56E-61E1-4A71-86A0-6AA57C54D1A0}" type="presOf" srcId="{F77B6BDC-4FA7-4974-8AD2-6C7B47B0CBAF}" destId="{B5F9522C-F4C7-46E8-A164-05ACC36DFEF5}" srcOrd="0" destOrd="0" presId="urn:microsoft.com/office/officeart/2005/8/layout/lProcess2"/>
    <dgm:cxn modelId="{CFCBC29C-CFE7-45F2-AB57-86C5DBF9418E}" type="presParOf" srcId="{B5F9522C-F4C7-46E8-A164-05ACC36DFEF5}" destId="{D10B894C-97EB-4D3B-B93E-FAC0752715DE}" srcOrd="0" destOrd="0" presId="urn:microsoft.com/office/officeart/2005/8/layout/lProcess2"/>
    <dgm:cxn modelId="{E1DF3EEE-78EB-45F1-A02F-EF5BC2980BD9}" type="presParOf" srcId="{D10B894C-97EB-4D3B-B93E-FAC0752715DE}" destId="{C1D70545-E53B-48F3-B356-62A312954CB2}" srcOrd="0" destOrd="0" presId="urn:microsoft.com/office/officeart/2005/8/layout/lProcess2"/>
    <dgm:cxn modelId="{22DEBD00-53F3-4F21-B3CC-8A9CFDEA6B20}" type="presParOf" srcId="{D10B894C-97EB-4D3B-B93E-FAC0752715DE}" destId="{2D9447AA-8626-4FF6-9275-9B7293E87F40}" srcOrd="1" destOrd="0" presId="urn:microsoft.com/office/officeart/2005/8/layout/lProcess2"/>
    <dgm:cxn modelId="{A35D551F-F7E4-4475-A04B-6DE4FEAE18B3}" type="presParOf" srcId="{D10B894C-97EB-4D3B-B93E-FAC0752715DE}" destId="{34C498A5-B72B-48A3-A466-650E5F8CFCD8}" srcOrd="2" destOrd="0" presId="urn:microsoft.com/office/officeart/2005/8/layout/lProcess2"/>
    <dgm:cxn modelId="{5ECBDE8D-E8B2-4C59-857C-BEB5EA79ACF8}" type="presParOf" srcId="{34C498A5-B72B-48A3-A466-650E5F8CFCD8}" destId="{661713C7-AFAF-4538-8E18-2D18DDAFFCE9}" srcOrd="0" destOrd="0" presId="urn:microsoft.com/office/officeart/2005/8/layout/lProcess2"/>
    <dgm:cxn modelId="{09C1AD93-E324-44E4-B9C9-1584D1B90E97}" type="presParOf" srcId="{661713C7-AFAF-4538-8E18-2D18DDAFFCE9}" destId="{59FF0B83-B479-4CED-908D-4370333C7530}" srcOrd="0" destOrd="0" presId="urn:microsoft.com/office/officeart/2005/8/layout/lProcess2"/>
    <dgm:cxn modelId="{186A6A02-EDC8-4B79-9F98-881EBEB71699}" type="presParOf" srcId="{661713C7-AFAF-4538-8E18-2D18DDAFFCE9}" destId="{090BEB5E-BC0C-4376-9909-939060B0AE2A}" srcOrd="1" destOrd="0" presId="urn:microsoft.com/office/officeart/2005/8/layout/lProcess2"/>
    <dgm:cxn modelId="{9E3E6D2A-C2DD-4AEA-AEAE-DDA1DF7B4FDF}" type="presParOf" srcId="{661713C7-AFAF-4538-8E18-2D18DDAFFCE9}" destId="{D2E39149-1C36-456C-A2BB-6084514FB835}" srcOrd="2" destOrd="0" presId="urn:microsoft.com/office/officeart/2005/8/layout/lProcess2"/>
    <dgm:cxn modelId="{DC585639-D6F5-415D-969A-D42D9F75E4F4}" type="presParOf" srcId="{661713C7-AFAF-4538-8E18-2D18DDAFFCE9}" destId="{5935EDAA-4EDC-4332-9D14-A628F9D1692C}" srcOrd="3" destOrd="0" presId="urn:microsoft.com/office/officeart/2005/8/layout/lProcess2"/>
    <dgm:cxn modelId="{B0B60C28-D102-404D-B9A9-C451F79AC895}" type="presParOf" srcId="{661713C7-AFAF-4538-8E18-2D18DDAFFCE9}" destId="{74B9E92B-A37F-4926-B179-56994A434E96}" srcOrd="4" destOrd="0" presId="urn:microsoft.com/office/officeart/2005/8/layout/lProcess2"/>
    <dgm:cxn modelId="{71675AC7-5271-4234-931C-09DB412083FF}" type="presParOf" srcId="{661713C7-AFAF-4538-8E18-2D18DDAFFCE9}" destId="{EC43EFD3-B941-4A50-9C27-154A3882DE3F}" srcOrd="5" destOrd="0" presId="urn:microsoft.com/office/officeart/2005/8/layout/lProcess2"/>
    <dgm:cxn modelId="{5D041D22-3964-4AF0-8D8D-18D96F66BC8B}" type="presParOf" srcId="{661713C7-AFAF-4538-8E18-2D18DDAFFCE9}" destId="{88439BFF-46A8-4CA3-B4A9-499CE4AE7658}" srcOrd="6" destOrd="0" presId="urn:microsoft.com/office/officeart/2005/8/layout/lProcess2"/>
    <dgm:cxn modelId="{B70AD155-19FA-4611-9449-45DDF8C36495}" type="presParOf" srcId="{661713C7-AFAF-4538-8E18-2D18DDAFFCE9}" destId="{5D9367EB-EA4C-4B4A-9798-EDFAD0D28A01}" srcOrd="7" destOrd="0" presId="urn:microsoft.com/office/officeart/2005/8/layout/lProcess2"/>
    <dgm:cxn modelId="{17F282E9-8CBC-4C3D-B215-6F02120FA0F6}" type="presParOf" srcId="{661713C7-AFAF-4538-8E18-2D18DDAFFCE9}" destId="{F34CDDEA-D063-4B2A-A17F-8A8BA6A50A5F}" srcOrd="8" destOrd="0" presId="urn:microsoft.com/office/officeart/2005/8/layout/lProcess2"/>
    <dgm:cxn modelId="{76B75834-696B-4F39-9DB0-097691DFCC8C}" type="presParOf" srcId="{661713C7-AFAF-4538-8E18-2D18DDAFFCE9}" destId="{DAA100DA-74D4-465B-B11A-8EF77991DC7D}" srcOrd="9" destOrd="0" presId="urn:microsoft.com/office/officeart/2005/8/layout/lProcess2"/>
    <dgm:cxn modelId="{49CD7870-8695-4ACB-90A4-F98A58300AFB}" type="presParOf" srcId="{661713C7-AFAF-4538-8E18-2D18DDAFFCE9}" destId="{EB817D16-31A9-4218-9CA7-3C4983163399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lProcess2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D8BF5A7-7D94-4754-B1A7-550A30D08094}">
      <dgm:prSet phldrT="[Текст]" custT="1"/>
      <dgm:spPr>
        <a:gradFill rotWithShape="0">
          <a:gsLst>
            <a:gs pos="0">
              <a:srgbClr val="00A1D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innerShdw dist="50800" dir="420000">
            <a:prstClr val="black">
              <a:alpha val="99000"/>
            </a:prstClr>
          </a:innerShdw>
        </a:effectLst>
      </dgm:spPr>
      <dgm:t>
        <a:bodyPr/>
        <a:lstStyle/>
        <a:p>
          <a:endParaRPr lang="ru-RU" sz="2300" b="0" cap="none" spc="0" baseline="0" dirty="0" smtClean="0">
            <a:ln w="10541" cmpd="sng">
              <a:prstDash val="solid"/>
            </a:ln>
            <a:effectLst/>
          </a:endParaRPr>
        </a:p>
        <a:p>
          <a:endParaRPr lang="ru-RU" sz="2300" b="0" cap="none" spc="0" baseline="0" dirty="0" smtClean="0">
            <a:ln w="10541" cmpd="sng">
              <a:prstDash val="solid"/>
            </a:ln>
            <a:effectLst/>
          </a:endParaRPr>
        </a:p>
        <a:p>
          <a:endParaRPr lang="ru-RU" sz="1800" b="1" i="1" cap="none" spc="0" baseline="0" dirty="0" smtClean="0">
            <a:ln w="10541" cmpd="sng">
              <a:prstDash val="solid"/>
            </a:ln>
            <a:solidFill>
              <a:srgbClr val="002060"/>
            </a:solidFill>
            <a:effectLst/>
          </a:endParaRPr>
        </a:p>
        <a:p>
          <a:endParaRPr lang="ru-RU" sz="1700" b="1" i="1" cap="none" spc="0" baseline="0" dirty="0" smtClean="0">
            <a:ln w="10541" cmpd="sng">
              <a:prstDash val="solid"/>
            </a:ln>
            <a:solidFill>
              <a:srgbClr val="002060"/>
            </a:solidFill>
            <a:effectLst/>
          </a:endParaRPr>
        </a:p>
        <a:p>
          <a:pPr marL="273050" indent="0"/>
          <a:r>
            <a:rPr lang="ru-RU" sz="17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МП «Управление муниципальным имуществом  МО «Город Балабаново»: </a:t>
          </a:r>
        </a:p>
        <a:p>
          <a:pPr marL="273050" indent="0"/>
          <a:r>
            <a:rPr lang="ru-RU" sz="16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на содержание, страхование и текущий ремонт ГТС на реке Страдаловка </a:t>
          </a:r>
        </a:p>
        <a:p>
          <a:pPr marL="273050" indent="0"/>
          <a:r>
            <a:rPr lang="ru-RU" sz="16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в 2025 – 2027 г. г.</a:t>
          </a:r>
        </a:p>
        <a:p>
          <a:pPr marL="273050" indent="0"/>
          <a:r>
            <a:rPr lang="ru-RU" sz="16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будет направлено по 473 тыс. рублей ежегодно.</a:t>
          </a:r>
          <a:endParaRPr lang="ru-RU" sz="1600" b="1" i="1" dirty="0">
            <a:solidFill>
              <a:srgbClr val="002060"/>
            </a:solidFill>
          </a:endParaRPr>
        </a:p>
      </dgm:t>
    </dgm:pt>
    <dgm:pt modelId="{8FDA4D4B-75D3-4F8A-BA40-F6FD1A176E8F}" type="parTrans" cxnId="{547B6693-99D2-4D27-886A-C56A65361C5D}">
      <dgm:prSet/>
      <dgm:spPr/>
      <dgm:t>
        <a:bodyPr/>
        <a:lstStyle/>
        <a:p>
          <a:endParaRPr lang="ru-RU"/>
        </a:p>
      </dgm:t>
    </dgm:pt>
    <dgm:pt modelId="{EBC9CD82-8FE0-4ADF-B6DB-92AAF2A0FDA0}" type="sibTrans" cxnId="{547B6693-99D2-4D27-886A-C56A65361C5D}">
      <dgm:prSet/>
      <dgm:spPr/>
      <dgm:t>
        <a:bodyPr/>
        <a:lstStyle/>
        <a:p>
          <a:endParaRPr lang="ru-RU"/>
        </a:p>
      </dgm:t>
    </dgm:pt>
    <dgm:pt modelId="{B5F9522C-F4C7-46E8-A164-05ACC36DFEF5}" type="pres">
      <dgm:prSet presAssocID="{F77B6BDC-4FA7-4974-8AD2-6C7B47B0C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B894C-97EB-4D3B-B93E-FAC0752715DE}" type="pres">
      <dgm:prSet presAssocID="{3D8BF5A7-7D94-4754-B1A7-550A30D08094}" presName="compNode" presStyleCnt="0"/>
      <dgm:spPr/>
      <dgm:t>
        <a:bodyPr/>
        <a:lstStyle/>
        <a:p>
          <a:endParaRPr lang="ru-RU"/>
        </a:p>
      </dgm:t>
    </dgm:pt>
    <dgm:pt modelId="{C1D70545-E53B-48F3-B356-62A312954CB2}" type="pres">
      <dgm:prSet presAssocID="{3D8BF5A7-7D94-4754-B1A7-550A30D08094}" presName="aNode" presStyleLbl="bgShp" presStyleIdx="0" presStyleCnt="1" custScaleX="113188" custScaleY="39060" custLinFactNeighborX="7600" custLinFactNeighborY="-29788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2D9447AA-8626-4FF6-9275-9B7293E87F40}" type="pres">
      <dgm:prSet presAssocID="{3D8BF5A7-7D94-4754-B1A7-550A30D08094}" presName="textNode" presStyleLbl="bgShp" presStyleIdx="0" presStyleCnt="1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34C498A5-B72B-48A3-A466-650E5F8CFCD8}" type="pres">
      <dgm:prSet presAssocID="{3D8BF5A7-7D94-4754-B1A7-550A30D08094}" presName="compChildNode" presStyleCnt="0"/>
      <dgm:spPr/>
      <dgm:t>
        <a:bodyPr/>
        <a:lstStyle/>
        <a:p>
          <a:endParaRPr lang="ru-RU"/>
        </a:p>
      </dgm:t>
    </dgm:pt>
    <dgm:pt modelId="{661713C7-AFAF-4538-8E18-2D18DDAFFCE9}" type="pres">
      <dgm:prSet presAssocID="{3D8BF5A7-7D94-4754-B1A7-550A30D08094}" presName="theInnerList" presStyleCnt="0"/>
      <dgm:spPr/>
      <dgm:t>
        <a:bodyPr/>
        <a:lstStyle/>
        <a:p>
          <a:endParaRPr lang="ru-RU"/>
        </a:p>
      </dgm:t>
    </dgm:pt>
  </dgm:ptLst>
  <dgm:cxnLst>
    <dgm:cxn modelId="{907FC951-1603-4D3A-834C-EDEF3CA00BB4}" type="presOf" srcId="{F77B6BDC-4FA7-4974-8AD2-6C7B47B0CBAF}" destId="{B5F9522C-F4C7-46E8-A164-05ACC36DFEF5}" srcOrd="0" destOrd="0" presId="urn:microsoft.com/office/officeart/2005/8/layout/lProcess2"/>
    <dgm:cxn modelId="{547B6693-99D2-4D27-886A-C56A65361C5D}" srcId="{F77B6BDC-4FA7-4974-8AD2-6C7B47B0CBAF}" destId="{3D8BF5A7-7D94-4754-B1A7-550A30D08094}" srcOrd="0" destOrd="0" parTransId="{8FDA4D4B-75D3-4F8A-BA40-F6FD1A176E8F}" sibTransId="{EBC9CD82-8FE0-4ADF-B6DB-92AAF2A0FDA0}"/>
    <dgm:cxn modelId="{45E90008-0814-4F2A-80BD-BBBFB2930478}" type="presOf" srcId="{3D8BF5A7-7D94-4754-B1A7-550A30D08094}" destId="{2D9447AA-8626-4FF6-9275-9B7293E87F40}" srcOrd="1" destOrd="0" presId="urn:microsoft.com/office/officeart/2005/8/layout/lProcess2"/>
    <dgm:cxn modelId="{D6623053-096F-4EE1-901F-3BB5779BFEC8}" type="presOf" srcId="{3D8BF5A7-7D94-4754-B1A7-550A30D08094}" destId="{C1D70545-E53B-48F3-B356-62A312954CB2}" srcOrd="0" destOrd="0" presId="urn:microsoft.com/office/officeart/2005/8/layout/lProcess2"/>
    <dgm:cxn modelId="{BA74ACC0-6FE7-4779-A2B6-3640EC1A7B30}" type="presParOf" srcId="{B5F9522C-F4C7-46E8-A164-05ACC36DFEF5}" destId="{D10B894C-97EB-4D3B-B93E-FAC0752715DE}" srcOrd="0" destOrd="0" presId="urn:microsoft.com/office/officeart/2005/8/layout/lProcess2"/>
    <dgm:cxn modelId="{B3F623C9-E1EB-434F-A996-6417F58215BC}" type="presParOf" srcId="{D10B894C-97EB-4D3B-B93E-FAC0752715DE}" destId="{C1D70545-E53B-48F3-B356-62A312954CB2}" srcOrd="0" destOrd="0" presId="urn:microsoft.com/office/officeart/2005/8/layout/lProcess2"/>
    <dgm:cxn modelId="{EABEAA09-3658-4042-AAC9-33A58438ED24}" type="presParOf" srcId="{D10B894C-97EB-4D3B-B93E-FAC0752715DE}" destId="{2D9447AA-8626-4FF6-9275-9B7293E87F40}" srcOrd="1" destOrd="0" presId="urn:microsoft.com/office/officeart/2005/8/layout/lProcess2"/>
    <dgm:cxn modelId="{3159A40D-AEEC-4F1D-8AA8-44B9D982A05F}" type="presParOf" srcId="{D10B894C-97EB-4D3B-B93E-FAC0752715DE}" destId="{34C498A5-B72B-48A3-A466-650E5F8CFCD8}" srcOrd="2" destOrd="0" presId="urn:microsoft.com/office/officeart/2005/8/layout/lProcess2"/>
    <dgm:cxn modelId="{C5D77C4A-9B00-49E1-BF5D-FA99FDB281BC}" type="presParOf" srcId="{34C498A5-B72B-48A3-A466-650E5F8CFCD8}" destId="{661713C7-AFAF-4538-8E18-2D18DDAFFCE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7A2BA-1660-4561-A9E8-D125BB4D472D}">
      <dsp:nvSpPr>
        <dsp:cNvPr id="0" name=""/>
        <dsp:cNvSpPr/>
      </dsp:nvSpPr>
      <dsp:spPr>
        <a:xfrm rot="5400000">
          <a:off x="-239570" y="242079"/>
          <a:ext cx="1597134" cy="11179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0" y="561506"/>
        <a:ext cx="1117994" cy="479140"/>
      </dsp:txXfrm>
    </dsp:sp>
    <dsp:sp modelId="{36E9202F-5861-4EA2-AADA-E9DF00799883}">
      <dsp:nvSpPr>
        <dsp:cNvPr id="0" name=""/>
        <dsp:cNvSpPr/>
      </dsp:nvSpPr>
      <dsp:spPr>
        <a:xfrm rot="5400000">
          <a:off x="3462788" y="-234228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проекту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53187"/>
        <a:ext cx="5677048" cy="936781"/>
      </dsp:txXfrm>
    </dsp:sp>
    <dsp:sp modelId="{4DB123E4-F85F-4B32-8220-A94BCC9E82C5}">
      <dsp:nvSpPr>
        <dsp:cNvPr id="0" name=""/>
        <dsp:cNvSpPr/>
      </dsp:nvSpPr>
      <dsp:spPr>
        <a:xfrm rot="5400000">
          <a:off x="-239570" y="1645134"/>
          <a:ext cx="1597134" cy="11179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0" y="1964561"/>
        <a:ext cx="1117994" cy="479140"/>
      </dsp:txXfrm>
    </dsp:sp>
    <dsp:sp modelId="{1912A1E2-1F33-4AC3-8677-3191C1C62726}">
      <dsp:nvSpPr>
        <dsp:cNvPr id="0" name=""/>
        <dsp:cNvSpPr/>
      </dsp:nvSpPr>
      <dsp:spPr>
        <a:xfrm rot="5400000">
          <a:off x="3462788" y="-939229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отчету об исполнении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1456243"/>
        <a:ext cx="5677048" cy="936781"/>
      </dsp:txXfrm>
    </dsp:sp>
    <dsp:sp modelId="{D3422F04-9AA1-403F-8703-193243AE3774}">
      <dsp:nvSpPr>
        <dsp:cNvPr id="0" name=""/>
        <dsp:cNvSpPr/>
      </dsp:nvSpPr>
      <dsp:spPr>
        <a:xfrm rot="5400000">
          <a:off x="-239570" y="3048190"/>
          <a:ext cx="1597134" cy="11179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0" y="3367617"/>
        <a:ext cx="1117994" cy="479140"/>
      </dsp:txXfrm>
    </dsp:sp>
    <dsp:sp modelId="{1AE85C7C-8C66-4737-8206-00F290CFE66A}">
      <dsp:nvSpPr>
        <dsp:cNvPr id="0" name=""/>
        <dsp:cNvSpPr/>
      </dsp:nvSpPr>
      <dsp:spPr>
        <a:xfrm rot="5400000">
          <a:off x="3462788" y="46382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Общественные обсуждения муниципальных программ</a:t>
          </a:r>
          <a:endParaRPr lang="ru-RU" sz="2300" kern="1200" dirty="0"/>
        </a:p>
      </dsp:txBody>
      <dsp:txXfrm rot="-5400000">
        <a:off x="1117994" y="2859297"/>
        <a:ext cx="5677048" cy="936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77A26-A5B9-4A6C-A94D-BE1713F515B7}">
      <dsp:nvSpPr>
        <dsp:cNvPr id="0" name=""/>
        <dsp:cNvSpPr/>
      </dsp:nvSpPr>
      <dsp:spPr>
        <a:xfrm>
          <a:off x="411460" y="1100"/>
          <a:ext cx="1823971" cy="1015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«Развитие системы социального обслуживания населения городского поселения «Город Балабаново</a:t>
          </a:r>
          <a:r>
            <a:rPr lang="ru-RU" sz="800" b="1" kern="1200" dirty="0" smtClean="0">
              <a:solidFill>
                <a:schemeClr val="tx1"/>
              </a:solidFill>
            </a:rPr>
            <a:t>»:    2025 – 2027 г. по 1340 тыс. руб. ежегодно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11460" y="1100"/>
        <a:ext cx="1823971" cy="1015037"/>
      </dsp:txXfrm>
    </dsp:sp>
    <dsp:sp modelId="{B189D1DD-1660-4D47-8565-E573D75AD731}">
      <dsp:nvSpPr>
        <dsp:cNvPr id="0" name=""/>
        <dsp:cNvSpPr/>
      </dsp:nvSpPr>
      <dsp:spPr>
        <a:xfrm>
          <a:off x="2404605" y="1100"/>
          <a:ext cx="1691729" cy="1015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«Развитие жилищной и коммунальной инфраструктуры городского поселения «Город Балабаново»:  </a:t>
          </a:r>
          <a:r>
            <a:rPr lang="ru-RU" sz="800" b="1" kern="1200" dirty="0" smtClean="0"/>
            <a:t>2025 г. –9408 тыс. руб., 2026 г. – 10059 тыс. руб., 2027 г. – 10656 тыс. руб.</a:t>
          </a:r>
          <a:endParaRPr lang="ru-RU" sz="800" b="1" kern="1200" dirty="0"/>
        </a:p>
      </dsp:txBody>
      <dsp:txXfrm>
        <a:off x="2404605" y="1100"/>
        <a:ext cx="1691729" cy="1015037"/>
      </dsp:txXfrm>
    </dsp:sp>
    <dsp:sp modelId="{22D3A689-38A3-4BBD-AD69-A81B7416298B}">
      <dsp:nvSpPr>
        <dsp:cNvPr id="0" name=""/>
        <dsp:cNvSpPr/>
      </dsp:nvSpPr>
      <dsp:spPr>
        <a:xfrm>
          <a:off x="4265507" y="1100"/>
          <a:ext cx="1691729" cy="1015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«Кадровая политика в г.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г. – 27411 тыс. руб., 2026 г. – 28970 тыс. руб., 2027 г. – 30038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265507" y="1100"/>
        <a:ext cx="1691729" cy="1015037"/>
      </dsp:txXfrm>
    </dsp:sp>
    <dsp:sp modelId="{A1B61145-D6F1-4CEE-A73A-0C832A8C61E1}">
      <dsp:nvSpPr>
        <dsp:cNvPr id="0" name=""/>
        <dsp:cNvSpPr/>
      </dsp:nvSpPr>
      <dsp:spPr>
        <a:xfrm>
          <a:off x="6126409" y="1100"/>
          <a:ext cx="1691729" cy="1015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«Безопасность жизнедеятельности в городе Балабаново»: </a:t>
          </a:r>
          <a:r>
            <a:rPr lang="ru-RU" sz="800" b="1" kern="1200" dirty="0" smtClean="0"/>
            <a:t>2025 г. – 4480 тыс. руб., 2026 г. – 3851 тыс. руб., 2027 г. – 3926 тыс. руб.</a:t>
          </a:r>
          <a:endParaRPr lang="ru-RU" sz="800" b="1" kern="1200" dirty="0"/>
        </a:p>
      </dsp:txBody>
      <dsp:txXfrm>
        <a:off x="6126409" y="1100"/>
        <a:ext cx="1691729" cy="1015037"/>
      </dsp:txXfrm>
    </dsp:sp>
    <dsp:sp modelId="{944C7D2A-CE59-4E61-8834-4EEEBB455DAF}">
      <dsp:nvSpPr>
        <dsp:cNvPr id="0" name=""/>
        <dsp:cNvSpPr/>
      </dsp:nvSpPr>
      <dsp:spPr>
        <a:xfrm>
          <a:off x="503084" y="1228435"/>
          <a:ext cx="1691729" cy="10150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«Выборы»: </a:t>
          </a:r>
          <a:r>
            <a:rPr lang="ru-RU" sz="800" b="1" kern="1200" dirty="0" smtClean="0"/>
            <a:t>2025 г. – 740 тыс. руб., 2026 г. – 743 тыс. руб., 2027 г. – 0 руб.</a:t>
          </a:r>
          <a:endParaRPr lang="ru-RU" sz="800" b="1" kern="1200" dirty="0"/>
        </a:p>
      </dsp:txBody>
      <dsp:txXfrm>
        <a:off x="503084" y="1228435"/>
        <a:ext cx="1691729" cy="1015037"/>
      </dsp:txXfrm>
    </dsp:sp>
    <dsp:sp modelId="{E3615419-3767-4863-8576-2FDE4D497C47}">
      <dsp:nvSpPr>
        <dsp:cNvPr id="0" name=""/>
        <dsp:cNvSpPr/>
      </dsp:nvSpPr>
      <dsp:spPr>
        <a:xfrm>
          <a:off x="2363987" y="1228435"/>
          <a:ext cx="1691729" cy="1015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«Культурная политика в городе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г. – 43009 тыс. руб., 2026 г. – 44961 тыс. руб., 2027 г. – 47316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2363987" y="1228435"/>
        <a:ext cx="1691729" cy="1015037"/>
      </dsp:txXfrm>
    </dsp:sp>
    <dsp:sp modelId="{60D625C2-4ACF-42EF-8B1F-D8D72A029E0B}">
      <dsp:nvSpPr>
        <dsp:cNvPr id="0" name=""/>
        <dsp:cNvSpPr/>
      </dsp:nvSpPr>
      <dsp:spPr>
        <a:xfrm>
          <a:off x="4224889" y="1228435"/>
          <a:ext cx="1691729" cy="1015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«Развитие физической культуры и спорта в г. Балабаново»: </a:t>
          </a:r>
          <a:r>
            <a:rPr lang="ru-RU" sz="800" b="1" kern="1200" dirty="0" smtClean="0"/>
            <a:t>2025 г. – 75752 тыс. руб., 2026 г. – 84919 тыс. руб., 2027 г. –83956 тыс. руб.</a:t>
          </a:r>
          <a:endParaRPr lang="ru-RU" sz="800" b="1" kern="1200" dirty="0"/>
        </a:p>
      </dsp:txBody>
      <dsp:txXfrm>
        <a:off x="4224889" y="1228435"/>
        <a:ext cx="1691729" cy="1015037"/>
      </dsp:txXfrm>
    </dsp:sp>
    <dsp:sp modelId="{2F2E7035-15B2-4D0B-8E5F-5736910D7524}">
      <dsp:nvSpPr>
        <dsp:cNvPr id="0" name=""/>
        <dsp:cNvSpPr/>
      </dsp:nvSpPr>
      <dsp:spPr>
        <a:xfrm>
          <a:off x="6130385" y="1127971"/>
          <a:ext cx="1640723" cy="11012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/>
            <a:t>Муниципальная программа «Переселение граждан из аварийного жилищного фонда городского поселения «Город Балабаново»: </a:t>
          </a:r>
          <a:r>
            <a:rPr lang="ru-RU" sz="800" b="1" kern="1200" dirty="0" smtClean="0"/>
            <a:t>2025 –2027 г. г. по 100 тыс. руб. ежегодно</a:t>
          </a:r>
          <a:endParaRPr lang="ru-RU" sz="800" b="1" kern="1200" dirty="0"/>
        </a:p>
      </dsp:txBody>
      <dsp:txXfrm>
        <a:off x="6130385" y="1127971"/>
        <a:ext cx="1640723" cy="1101285"/>
      </dsp:txXfrm>
    </dsp:sp>
    <dsp:sp modelId="{F63DE0F1-E4F1-4A9E-899E-164ED982587B}">
      <dsp:nvSpPr>
        <dsp:cNvPr id="0" name=""/>
        <dsp:cNvSpPr/>
      </dsp:nvSpPr>
      <dsp:spPr>
        <a:xfrm>
          <a:off x="411469" y="2474091"/>
          <a:ext cx="1691729" cy="1015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«Благоустройство городского поселения «Город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г. – 45660 тыс. руб., 2026 г. – 38547 тыс. руб., 2027 г. – 43046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11469" y="2474091"/>
        <a:ext cx="1691729" cy="1015037"/>
      </dsp:txXfrm>
    </dsp:sp>
    <dsp:sp modelId="{02519CA7-53F5-46D0-BBAE-1A25262818CF}">
      <dsp:nvSpPr>
        <dsp:cNvPr id="0" name=""/>
        <dsp:cNvSpPr/>
      </dsp:nvSpPr>
      <dsp:spPr>
        <a:xfrm>
          <a:off x="2326117" y="2474091"/>
          <a:ext cx="1691729" cy="10150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«Формирование комфортной городской среды города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г. –  10264 тыс. руб., 2026 г. – 9471 тыс. руб., 2027 г. – 9217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2326117" y="2474091"/>
        <a:ext cx="1691729" cy="1015037"/>
      </dsp:txXfrm>
    </dsp:sp>
    <dsp:sp modelId="{1B4F3A76-70C1-4173-BFB3-79D03C6EAC84}">
      <dsp:nvSpPr>
        <dsp:cNvPr id="0" name=""/>
        <dsp:cNvSpPr/>
      </dsp:nvSpPr>
      <dsp:spPr>
        <a:xfrm>
          <a:off x="4199386" y="2455769"/>
          <a:ext cx="1691729" cy="1015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</a:t>
          </a:r>
          <a:r>
            <a:rPr lang="ru-RU" sz="800" b="1" kern="1200" dirty="0" smtClean="0"/>
            <a:t>2025 –2027 г. г. по 1000 тыс. руб.  ежегодно</a:t>
          </a:r>
          <a:endParaRPr lang="ru-RU" sz="800" b="1" kern="1200" dirty="0"/>
        </a:p>
      </dsp:txBody>
      <dsp:txXfrm>
        <a:off x="4199386" y="2455769"/>
        <a:ext cx="1691729" cy="1015037"/>
      </dsp:txXfrm>
    </dsp:sp>
    <dsp:sp modelId="{2336B8D7-6188-48F1-A956-A7BB4A5D2F64}">
      <dsp:nvSpPr>
        <dsp:cNvPr id="0" name=""/>
        <dsp:cNvSpPr/>
      </dsp:nvSpPr>
      <dsp:spPr>
        <a:xfrm>
          <a:off x="6060288" y="2455769"/>
          <a:ext cx="1691729" cy="1015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«Информационная политика. Развитие СМИ в городе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– 2027 г. г. по 7345 тыс. руб. ежегодно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6060288" y="2455769"/>
        <a:ext cx="1691729" cy="1015037"/>
      </dsp:txXfrm>
    </dsp:sp>
    <dsp:sp modelId="{A146E97E-F28D-45B9-8B0F-3ADC27167B2C}">
      <dsp:nvSpPr>
        <dsp:cNvPr id="0" name=""/>
        <dsp:cNvSpPr/>
      </dsp:nvSpPr>
      <dsp:spPr>
        <a:xfrm>
          <a:off x="411469" y="3608696"/>
          <a:ext cx="1691729" cy="1015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«Ремонт и содержание сети автомобильных дорог»: </a:t>
          </a:r>
          <a:r>
            <a:rPr lang="ru-RU" sz="800" b="1" kern="1200" dirty="0" smtClean="0"/>
            <a:t>2025 г. – 172342 тыс. руб., 2026 г. – 50390 тыс. руб., 2027 г. – 50831 тыс. руб.</a:t>
          </a:r>
          <a:endParaRPr lang="ru-RU" sz="800" b="1" kern="1200" dirty="0"/>
        </a:p>
      </dsp:txBody>
      <dsp:txXfrm>
        <a:off x="411469" y="3608696"/>
        <a:ext cx="1691729" cy="1015037"/>
      </dsp:txXfrm>
    </dsp:sp>
    <dsp:sp modelId="{01E900EC-B0FB-4937-92D5-8E421A5A45B1}">
      <dsp:nvSpPr>
        <dsp:cNvPr id="0" name=""/>
        <dsp:cNvSpPr/>
      </dsp:nvSpPr>
      <dsp:spPr>
        <a:xfrm>
          <a:off x="2326117" y="3608696"/>
          <a:ext cx="1691729" cy="1015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«Проведение праздничных мероприятий в г. Балабаново»: </a:t>
          </a:r>
          <a:r>
            <a:rPr lang="ru-RU" sz="800" b="1" kern="1200" dirty="0" smtClean="0"/>
            <a:t>2025 – 2027 г. г. по 3327 тыс. руб. ежегодно</a:t>
          </a:r>
          <a:endParaRPr lang="ru-RU" sz="800" b="1" kern="1200" dirty="0"/>
        </a:p>
      </dsp:txBody>
      <dsp:txXfrm>
        <a:off x="2326117" y="3608696"/>
        <a:ext cx="1691729" cy="1015037"/>
      </dsp:txXfrm>
    </dsp:sp>
    <dsp:sp modelId="{33634896-89CD-438F-AFC1-F87306856668}">
      <dsp:nvSpPr>
        <dsp:cNvPr id="0" name=""/>
        <dsp:cNvSpPr/>
      </dsp:nvSpPr>
      <dsp:spPr>
        <a:xfrm>
          <a:off x="4199386" y="3639980"/>
          <a:ext cx="1691729" cy="10150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г. –12185 тыс. руб., 2026 г. – 185 тыс. руб., 2027 г. – 185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199386" y="3639980"/>
        <a:ext cx="1691729" cy="1015037"/>
      </dsp:txXfrm>
    </dsp:sp>
    <dsp:sp modelId="{487368EC-BFFA-418E-BBB1-7E6CF022FD9F}">
      <dsp:nvSpPr>
        <dsp:cNvPr id="0" name=""/>
        <dsp:cNvSpPr/>
      </dsp:nvSpPr>
      <dsp:spPr>
        <a:xfrm>
          <a:off x="6060288" y="3639980"/>
          <a:ext cx="1691729" cy="1015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«Управление муниципальным имуществом  МО «Город Балабаново»: </a:t>
          </a:r>
          <a:r>
            <a:rPr lang="ru-RU" sz="800" b="1" kern="1200" dirty="0" smtClean="0"/>
            <a:t>2025 г. – 8910 тыс. руб., 2026 г. – 9135 тыс. руб., 2027 г. – 9294 тыс. руб.</a:t>
          </a:r>
          <a:endParaRPr lang="ru-RU" sz="800" b="1" kern="1200" dirty="0"/>
        </a:p>
      </dsp:txBody>
      <dsp:txXfrm>
        <a:off x="6060288" y="3639980"/>
        <a:ext cx="1691729" cy="1015037"/>
      </dsp:txXfrm>
    </dsp:sp>
    <dsp:sp modelId="{B7857FEC-2219-4EFA-A4D1-2ED6EDD4AA61}">
      <dsp:nvSpPr>
        <dsp:cNvPr id="0" name=""/>
        <dsp:cNvSpPr/>
      </dsp:nvSpPr>
      <dsp:spPr>
        <a:xfrm>
          <a:off x="451394" y="4743312"/>
          <a:ext cx="2093937" cy="9241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«Молодежная политика города Балабаново</a:t>
          </a:r>
          <a:r>
            <a:rPr lang="ru-RU" sz="800" b="1" kern="1200" dirty="0" smtClean="0">
              <a:solidFill>
                <a:schemeClr val="tx1"/>
              </a:solidFill>
            </a:rPr>
            <a:t>»: 2025 г. – 2890 тыс. руб., 2026 -2027 г. г. по 890 тыс. руб. ежегодно</a:t>
          </a:r>
        </a:p>
      </dsp:txBody>
      <dsp:txXfrm>
        <a:off x="451394" y="4743312"/>
        <a:ext cx="2093937" cy="924110"/>
      </dsp:txXfrm>
    </dsp:sp>
    <dsp:sp modelId="{45060E4A-5EE7-4215-BA11-BA80DB63EEFC}">
      <dsp:nvSpPr>
        <dsp:cNvPr id="0" name=""/>
        <dsp:cNvSpPr/>
      </dsp:nvSpPr>
      <dsp:spPr>
        <a:xfrm>
          <a:off x="2761061" y="4813106"/>
          <a:ext cx="2568095" cy="7790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</a:rPr>
            <a:t>Муниципальная программа «Реализация проектов развития общественной инфраструктуры МО «Город Балабаново», основанных на местных инициативах»: </a:t>
          </a:r>
          <a:r>
            <a:rPr lang="ru-RU" sz="800" b="1" kern="1200" dirty="0" smtClean="0">
              <a:solidFill>
                <a:schemeClr val="tx1"/>
              </a:solidFill>
            </a:rPr>
            <a:t>2025 – 2027 г .г. по 500 тыс. руб. ежегодно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2761061" y="4813106"/>
        <a:ext cx="2568095" cy="779061"/>
      </dsp:txXfrm>
    </dsp:sp>
    <dsp:sp modelId="{AC826481-2138-406D-9169-7F475589C201}">
      <dsp:nvSpPr>
        <dsp:cNvPr id="0" name=""/>
        <dsp:cNvSpPr/>
      </dsp:nvSpPr>
      <dsp:spPr>
        <a:xfrm>
          <a:off x="5478773" y="4829895"/>
          <a:ext cx="2298349" cy="7622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«Совершенствование системы муниципального управления городского поселения «Город Балабаново»: </a:t>
          </a:r>
          <a:r>
            <a:rPr lang="ru-RU" sz="800" b="1" kern="1200" dirty="0" smtClean="0"/>
            <a:t>2025 г. – 40888 тыс. руб., 2026 г. – 43567 тыс. руб., 2027 г. – 45184 тыс. руб.</a:t>
          </a:r>
          <a:endParaRPr lang="ru-RU" sz="800" b="1" kern="1200" dirty="0"/>
        </a:p>
      </dsp:txBody>
      <dsp:txXfrm>
        <a:off x="5478773" y="4829895"/>
        <a:ext cx="2298349" cy="762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08341-0198-40D3-A7CD-A2EB9F5BA039}">
      <dsp:nvSpPr>
        <dsp:cNvPr id="0" name=""/>
        <dsp:cNvSpPr/>
      </dsp:nvSpPr>
      <dsp:spPr>
        <a:xfrm>
          <a:off x="194037" y="0"/>
          <a:ext cx="1053768" cy="105376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61800A8-27A8-4F0F-8ABA-1BE383202147}">
      <dsp:nvSpPr>
        <dsp:cNvPr id="0" name=""/>
        <dsp:cNvSpPr/>
      </dsp:nvSpPr>
      <dsp:spPr>
        <a:xfrm>
          <a:off x="997592" y="0"/>
          <a:ext cx="4627609" cy="10537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«Переселение  граждан из аварийного жилищного фонда ГП «Город Балабаново»»: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2025 г. - 2027 г. по 100 тыс. руб. ежегодно.</a:t>
          </a:r>
          <a:endParaRPr lang="ru-RU" sz="1800" b="0" kern="120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997592" y="0"/>
        <a:ext cx="4627609" cy="1053768"/>
      </dsp:txXfrm>
    </dsp:sp>
    <dsp:sp modelId="{2F1B1BD8-F618-47B5-BD40-214A2BFEF137}">
      <dsp:nvSpPr>
        <dsp:cNvPr id="0" name=""/>
        <dsp:cNvSpPr/>
      </dsp:nvSpPr>
      <dsp:spPr>
        <a:xfrm>
          <a:off x="967635" y="3888428"/>
          <a:ext cx="215930" cy="21593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1374467"/>
                <a:satOff val="-11674"/>
                <a:lumOff val="39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-1374467"/>
                <a:satOff val="-11674"/>
                <a:lumOff val="39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-1374467"/>
                <a:satOff val="-11674"/>
                <a:lumOff val="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579D69E0-D840-454B-9125-20F95B3DD465}">
      <dsp:nvSpPr>
        <dsp:cNvPr id="0" name=""/>
        <dsp:cNvSpPr/>
      </dsp:nvSpPr>
      <dsp:spPr>
        <a:xfrm>
          <a:off x="166157" y="1018368"/>
          <a:ext cx="1051326" cy="105132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2748934"/>
                <a:satOff val="-23348"/>
                <a:lumOff val="78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-2748934"/>
                <a:satOff val="-23348"/>
                <a:lumOff val="78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-2748934"/>
                <a:satOff val="-23348"/>
                <a:lumOff val="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7917CB4E-6745-4E9A-9468-09E224AA83AE}">
      <dsp:nvSpPr>
        <dsp:cNvPr id="0" name=""/>
        <dsp:cNvSpPr/>
      </dsp:nvSpPr>
      <dsp:spPr>
        <a:xfrm>
          <a:off x="968682" y="1092003"/>
          <a:ext cx="5623461" cy="1051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«Развитие жилищной и коммунальной инфраструктуры городского поселения «Город Балабаново»:</a:t>
          </a:r>
          <a:endParaRPr lang="ru-RU" sz="1800" b="0" kern="120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968682" y="1092003"/>
        <a:ext cx="5623461" cy="1051326"/>
      </dsp:txXfrm>
    </dsp:sp>
    <dsp:sp modelId="{A1A727A1-8CEE-4528-B244-218BCCF7AE93}">
      <dsp:nvSpPr>
        <dsp:cNvPr id="0" name=""/>
        <dsp:cNvSpPr/>
      </dsp:nvSpPr>
      <dsp:spPr>
        <a:xfrm>
          <a:off x="1268356" y="2004404"/>
          <a:ext cx="5623461" cy="64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области: 2025 г. – 1 322 тыс. руб., 2026 г. – 1 375 тыс. руб., 2027 г. – 1 430 тыс. руб.</a:t>
          </a:r>
          <a:endParaRPr lang="ru-RU" sz="1800" b="0" kern="120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268356" y="2004404"/>
        <a:ext cx="5623461" cy="642661"/>
      </dsp:txXfrm>
    </dsp:sp>
    <dsp:sp modelId="{F96DE0D2-A00C-4096-AE67-50FB9CE76F78}">
      <dsp:nvSpPr>
        <dsp:cNvPr id="0" name=""/>
        <dsp:cNvSpPr/>
      </dsp:nvSpPr>
      <dsp:spPr>
        <a:xfrm>
          <a:off x="968706" y="2247714"/>
          <a:ext cx="217128" cy="21712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4123401"/>
                <a:satOff val="-35023"/>
                <a:lumOff val="117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-4123401"/>
                <a:satOff val="-35023"/>
                <a:lumOff val="117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-4123401"/>
                <a:satOff val="-35023"/>
                <a:lumOff val="1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99692B7A-1F2E-4123-B117-EFC0983861DE}">
      <dsp:nvSpPr>
        <dsp:cNvPr id="0" name=""/>
        <dsp:cNvSpPr/>
      </dsp:nvSpPr>
      <dsp:spPr>
        <a:xfrm>
          <a:off x="1250698" y="2847126"/>
          <a:ext cx="5623461" cy="64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управляющие компании: 2025 г. – 5 441 тыс. руб., 2026 г. – 6 000 тыс. руб., 2027 г. – 6 500 тыс. руб.</a:t>
          </a:r>
          <a:endParaRPr lang="ru-RU" sz="1800" b="0" kern="120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250698" y="2847126"/>
        <a:ext cx="5623461" cy="642661"/>
      </dsp:txXfrm>
    </dsp:sp>
    <dsp:sp modelId="{0239921F-2838-45D1-950B-9B1A6621EF31}">
      <dsp:nvSpPr>
        <dsp:cNvPr id="0" name=""/>
        <dsp:cNvSpPr/>
      </dsp:nvSpPr>
      <dsp:spPr>
        <a:xfrm>
          <a:off x="958627" y="3098786"/>
          <a:ext cx="217128" cy="21712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5497868"/>
                <a:satOff val="-46697"/>
                <a:lumOff val="156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-5497868"/>
                <a:satOff val="-46697"/>
                <a:lumOff val="156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-5497868"/>
                <a:satOff val="-46697"/>
                <a:lumOff val="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C082628F-EAA9-442F-8E4D-94C41BCF80BC}">
      <dsp:nvSpPr>
        <dsp:cNvPr id="0" name=""/>
        <dsp:cNvSpPr/>
      </dsp:nvSpPr>
      <dsp:spPr>
        <a:xfrm>
          <a:off x="1250698" y="3652714"/>
          <a:ext cx="5623461" cy="6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 текущий ремонт  жилищного  фонда: 2025 г. – 2 145 тыс. руб., 2026 г. – 2 184 тыс. руб., 2027 г. – 2 226 тыс. руб.</a:t>
          </a:r>
          <a:endParaRPr lang="ru-RU" sz="1800" b="0" kern="120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250698" y="3652714"/>
        <a:ext cx="5623461" cy="604858"/>
      </dsp:txXfrm>
    </dsp:sp>
    <dsp:sp modelId="{9FBFA235-C67D-4794-8E8A-A7F22B272946}">
      <dsp:nvSpPr>
        <dsp:cNvPr id="0" name=""/>
        <dsp:cNvSpPr/>
      </dsp:nvSpPr>
      <dsp:spPr>
        <a:xfrm>
          <a:off x="958627" y="4627960"/>
          <a:ext cx="217128" cy="21712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D642C0A-0913-4CE5-A366-28EDC34B14FC}">
      <dsp:nvSpPr>
        <dsp:cNvPr id="0" name=""/>
        <dsp:cNvSpPr/>
      </dsp:nvSpPr>
      <dsp:spPr>
        <a:xfrm>
          <a:off x="1250698" y="4421178"/>
          <a:ext cx="5623461" cy="604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проведение мероприятий по капитальному ремонту МЖД: 2025 г. – 2027 г. по 500 тыс. руб. ежегодно.</a:t>
          </a:r>
          <a:endParaRPr lang="ru-RU" sz="1800" b="0" kern="120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250698" y="4421178"/>
        <a:ext cx="5623461" cy="604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405EF-BC4E-4628-908A-B3B626B4774C}">
      <dsp:nvSpPr>
        <dsp:cNvPr id="0" name=""/>
        <dsp:cNvSpPr/>
      </dsp:nvSpPr>
      <dsp:spPr>
        <a:xfrm rot="5400000">
          <a:off x="-420719" y="421201"/>
          <a:ext cx="2804795" cy="196335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982161"/>
        <a:ext cx="1963357" cy="841438"/>
      </dsp:txXfrm>
    </dsp:sp>
    <dsp:sp modelId="{F4D28ABB-502F-4831-893F-9B9D4A0D223E}">
      <dsp:nvSpPr>
        <dsp:cNvPr id="0" name=""/>
        <dsp:cNvSpPr/>
      </dsp:nvSpPr>
      <dsp:spPr>
        <a:xfrm rot="5400000">
          <a:off x="4409962" y="-2446123"/>
          <a:ext cx="1823117" cy="6716328"/>
        </a:xfrm>
        <a:prstGeom prst="round2SameRect">
          <a:avLst/>
        </a:prstGeom>
        <a:solidFill>
          <a:srgbClr val="ADDB7B">
            <a:alpha val="89804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effectLst/>
            </a:rPr>
            <a:t>МП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"</a:t>
          </a:r>
          <a:r>
            <a:rPr lang="ru-RU" sz="1800" b="0" kern="1200" dirty="0" smtClean="0">
              <a:effectLst/>
            </a:rPr>
            <a:t>Безопасность жизнедеятельности в г. Балабаново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": 2025 – 2027 г. г. по 300 тыс. рублей ежегодно.</a:t>
          </a:r>
          <a:endParaRPr lang="ru-RU" sz="1800" b="0" kern="1200" dirty="0">
            <a:effectLst/>
          </a:endParaRPr>
        </a:p>
      </dsp:txBody>
      <dsp:txXfrm rot="-5400000">
        <a:off x="1963357" y="89479"/>
        <a:ext cx="6627331" cy="1645123"/>
      </dsp:txXfrm>
    </dsp:sp>
    <dsp:sp modelId="{3D8F07CF-A846-4421-BA66-E06098B0C0C7}">
      <dsp:nvSpPr>
        <dsp:cNvPr id="0" name=""/>
        <dsp:cNvSpPr/>
      </dsp:nvSpPr>
      <dsp:spPr>
        <a:xfrm rot="5400000">
          <a:off x="-420719" y="2944033"/>
          <a:ext cx="2804795" cy="1963357"/>
        </a:xfrm>
        <a:prstGeom prst="chevron">
          <a:avLst/>
        </a:prstGeom>
        <a:gradFill rotWithShape="0">
          <a:gsLst>
            <a:gs pos="0">
              <a:schemeClr val="accent3">
                <a:hueOff val="-6872335"/>
                <a:satOff val="-58371"/>
                <a:lumOff val="195"/>
                <a:alphaOff val="0"/>
                <a:shade val="51000"/>
                <a:satMod val="130000"/>
              </a:schemeClr>
            </a:gs>
            <a:gs pos="80000">
              <a:schemeClr val="accent3">
                <a:hueOff val="-6872335"/>
                <a:satOff val="-58371"/>
                <a:lumOff val="195"/>
                <a:alphaOff val="0"/>
                <a:shade val="93000"/>
                <a:satMod val="130000"/>
              </a:schemeClr>
            </a:gs>
            <a:gs pos="100000">
              <a:schemeClr val="accent3">
                <a:hueOff val="-6872335"/>
                <a:satOff val="-58371"/>
                <a:lumOff val="1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3504993"/>
        <a:ext cx="1963357" cy="841438"/>
      </dsp:txXfrm>
    </dsp:sp>
    <dsp:sp modelId="{01CE5206-774F-4515-B8D3-D579FC030406}">
      <dsp:nvSpPr>
        <dsp:cNvPr id="0" name=""/>
        <dsp:cNvSpPr/>
      </dsp:nvSpPr>
      <dsp:spPr>
        <a:xfrm rot="5400000">
          <a:off x="4409962" y="76708"/>
          <a:ext cx="1823117" cy="6716328"/>
        </a:xfrm>
        <a:prstGeom prst="round2SameRect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-6872335"/>
              <a:satOff val="-58371"/>
              <a:lumOff val="1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МП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Балабаново": 2025 г. –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12 185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тыс. руб., 2026-2027 г. г. по 185 тыс. рублей ежегодно.</a:t>
          </a:r>
          <a:endParaRPr lang="ru-RU" sz="1800" kern="1200" baseline="0" dirty="0">
            <a:effectLst/>
          </a:endParaRPr>
        </a:p>
      </dsp:txBody>
      <dsp:txXfrm rot="-5400000">
        <a:off x="1963357" y="2612311"/>
        <a:ext cx="6627331" cy="16451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74567-52E2-4D90-8B40-A4F7262B81D5}">
      <dsp:nvSpPr>
        <dsp:cNvPr id="0" name=""/>
        <dsp:cNvSpPr/>
      </dsp:nvSpPr>
      <dsp:spPr>
        <a:xfrm>
          <a:off x="4108" y="360039"/>
          <a:ext cx="3952141" cy="48245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«Благоустройство городского поселения «Город Балабаново»: 2025 г. – </a:t>
          </a:r>
          <a:r>
            <a:rPr lang="ru-RU" sz="1800" kern="1200" dirty="0" smtClean="0"/>
            <a:t>44 660 </a:t>
          </a:r>
          <a:r>
            <a:rPr lang="ru-RU" sz="1800" kern="1200" dirty="0" smtClean="0"/>
            <a:t>тыс. руб., 2026 г. – 38 547 тыс. руб., 2027 г.– 43 046 тыс. руб.</a:t>
          </a:r>
          <a:endParaRPr lang="ru-RU" sz="1800" kern="1200" dirty="0"/>
        </a:p>
      </dsp:txBody>
      <dsp:txXfrm>
        <a:off x="4108" y="360039"/>
        <a:ext cx="3952141" cy="1447361"/>
      </dsp:txXfrm>
    </dsp:sp>
    <dsp:sp modelId="{3A1D7661-44C7-442E-B6D5-170DE1FD51C9}">
      <dsp:nvSpPr>
        <dsp:cNvPr id="0" name=""/>
        <dsp:cNvSpPr/>
      </dsp:nvSpPr>
      <dsp:spPr>
        <a:xfrm>
          <a:off x="4252660" y="360039"/>
          <a:ext cx="3952141" cy="48245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МП «Формирование комфортной городской среды города Балабаново»: 2025 г. – 10 264 тыс. руб., </a:t>
          </a:r>
          <a:r>
            <a:rPr lang="ru-RU" sz="1800" b="0" kern="1200" cap="none" spc="0" baseline="0" dirty="0" smtClean="0">
              <a:ln w="10541" cmpd="sng">
                <a:prstDash val="solid"/>
              </a:ln>
              <a:effectLst/>
            </a:rPr>
            <a:t>2026 г. – 9 471 тыс. руб., 2027 г. – 9 217 тыс. руб.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4252660" y="360039"/>
        <a:ext cx="3952141" cy="14473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0545-E53B-48F3-B356-62A312954CB2}">
      <dsp:nvSpPr>
        <dsp:cNvPr id="0" name=""/>
        <dsp:cNvSpPr/>
      </dsp:nvSpPr>
      <dsp:spPr>
        <a:xfrm>
          <a:off x="8368" y="0"/>
          <a:ext cx="8560956" cy="48237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МП «Ремонт и содержание сети автомобильных дорог»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68" y="0"/>
        <a:ext cx="8560956" cy="1447122"/>
      </dsp:txXfrm>
    </dsp:sp>
    <dsp:sp modelId="{59FF0B83-B479-4CED-908D-4370333C7530}">
      <dsp:nvSpPr>
        <dsp:cNvPr id="0" name=""/>
        <dsp:cNvSpPr/>
      </dsp:nvSpPr>
      <dsp:spPr>
        <a:xfrm>
          <a:off x="184169" y="808365"/>
          <a:ext cx="8287553" cy="5342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содержание сети автомобильных дорог: в 2025 г. – </a:t>
          </a:r>
          <a:r>
            <a:rPr lang="ru-RU" sz="1800" kern="1200" dirty="0" smtClean="0"/>
            <a:t>37 </a:t>
          </a:r>
          <a:r>
            <a:rPr lang="ru-RU" sz="1800" kern="1200" dirty="0" smtClean="0"/>
            <a:t>млн. руб., в 2026 – 2027 г. г. будет направлено по 40 млн. руб. ежегодно.</a:t>
          </a:r>
          <a:endParaRPr lang="ru-RU" sz="1800" kern="1200" dirty="0"/>
        </a:p>
      </dsp:txBody>
      <dsp:txXfrm>
        <a:off x="199817" y="824013"/>
        <a:ext cx="8256257" cy="502974"/>
      </dsp:txXfrm>
    </dsp:sp>
    <dsp:sp modelId="{D2E39149-1C36-456C-A2BB-6084514FB835}">
      <dsp:nvSpPr>
        <dsp:cNvPr id="0" name=""/>
        <dsp:cNvSpPr/>
      </dsp:nvSpPr>
      <dsp:spPr>
        <a:xfrm>
          <a:off x="184169" y="1440378"/>
          <a:ext cx="8262350" cy="521105"/>
        </a:xfrm>
        <a:prstGeom prst="roundRect">
          <a:avLst>
            <a:gd name="adj" fmla="val 10000"/>
          </a:avLst>
        </a:prstGeom>
        <a:solidFill>
          <a:schemeClr val="accent5">
            <a:hueOff val="2127620"/>
            <a:satOff val="-92"/>
            <a:lumOff val="-4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обеспечение безопасности дорожного движения: в 2025 г. – 1 250 тыс. руб., в 2026 – 2027 г. г. будет направлено по 950 тыс. руб. ежегодно. </a:t>
          </a:r>
          <a:endParaRPr lang="ru-RU" sz="1800" kern="1200" dirty="0"/>
        </a:p>
      </dsp:txBody>
      <dsp:txXfrm>
        <a:off x="199432" y="1455641"/>
        <a:ext cx="8231824" cy="490579"/>
      </dsp:txXfrm>
    </dsp:sp>
    <dsp:sp modelId="{74B9E92B-A37F-4926-B179-56994A434E96}">
      <dsp:nvSpPr>
        <dsp:cNvPr id="0" name=""/>
        <dsp:cNvSpPr/>
      </dsp:nvSpPr>
      <dsp:spPr>
        <a:xfrm>
          <a:off x="184169" y="2072391"/>
          <a:ext cx="8273856" cy="258473"/>
        </a:xfrm>
        <a:prstGeom prst="roundRect">
          <a:avLst>
            <a:gd name="adj" fmla="val 10000"/>
          </a:avLst>
        </a:prstGeom>
        <a:solidFill>
          <a:schemeClr val="accent5">
            <a:hueOff val="4255240"/>
            <a:satOff val="-184"/>
            <a:lumOff val="-8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паспортизацию дорог: в 2025 г. – 50 тыс. руб.</a:t>
          </a:r>
        </a:p>
      </dsp:txBody>
      <dsp:txXfrm>
        <a:off x="191739" y="2079961"/>
        <a:ext cx="8258716" cy="243333"/>
      </dsp:txXfrm>
    </dsp:sp>
    <dsp:sp modelId="{88439BFF-46A8-4CA3-B4A9-499CE4AE7658}">
      <dsp:nvSpPr>
        <dsp:cNvPr id="0" name=""/>
        <dsp:cNvSpPr/>
      </dsp:nvSpPr>
      <dsp:spPr>
        <a:xfrm>
          <a:off x="184169" y="2451597"/>
          <a:ext cx="8273856" cy="765465"/>
        </a:xfrm>
        <a:prstGeom prst="roundRect">
          <a:avLst>
            <a:gd name="adj" fmla="val 10000"/>
          </a:avLst>
        </a:prstGeom>
        <a:solidFill>
          <a:schemeClr val="accent5">
            <a:hueOff val="6382860"/>
            <a:satOff val="-276"/>
            <a:lumOff val="-125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содержание, капитальный ремонт сети автомобильных дорог за счет средств Дорожного фонда: в 2025 г. – 3 363 тыс. руб., в 2026 г. – 8 940 тыс. руб.,  в 2027 г. – 9 381 тыс. руб.</a:t>
          </a:r>
        </a:p>
      </dsp:txBody>
      <dsp:txXfrm>
        <a:off x="206589" y="2474017"/>
        <a:ext cx="8229016" cy="720625"/>
      </dsp:txXfrm>
    </dsp:sp>
    <dsp:sp modelId="{F34CDDEA-D063-4B2A-A17F-8A8BA6A50A5F}">
      <dsp:nvSpPr>
        <dsp:cNvPr id="0" name=""/>
        <dsp:cNvSpPr/>
      </dsp:nvSpPr>
      <dsp:spPr>
        <a:xfrm>
          <a:off x="184169" y="3336416"/>
          <a:ext cx="8273856" cy="258473"/>
        </a:xfrm>
        <a:prstGeom prst="roundRect">
          <a:avLst>
            <a:gd name="adj" fmla="val 10000"/>
          </a:avLst>
        </a:prstGeom>
        <a:solidFill>
          <a:schemeClr val="accent5">
            <a:hueOff val="8510479"/>
            <a:satOff val="-368"/>
            <a:lumOff val="-167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строительство дорог: в 2025 г. – 130 179 тыс. руб.</a:t>
          </a:r>
        </a:p>
      </dsp:txBody>
      <dsp:txXfrm>
        <a:off x="191739" y="3343986"/>
        <a:ext cx="8258716" cy="243333"/>
      </dsp:txXfrm>
    </dsp:sp>
    <dsp:sp modelId="{EB817D16-31A9-4218-9CA7-3C4983163399}">
      <dsp:nvSpPr>
        <dsp:cNvPr id="0" name=""/>
        <dsp:cNvSpPr/>
      </dsp:nvSpPr>
      <dsp:spPr>
        <a:xfrm>
          <a:off x="184169" y="3715624"/>
          <a:ext cx="8303579" cy="616815"/>
        </a:xfrm>
        <a:prstGeom prst="roundRect">
          <a:avLst>
            <a:gd name="adj" fmla="val 10000"/>
          </a:avLst>
        </a:prstGeom>
        <a:solidFill>
          <a:schemeClr val="accent5">
            <a:hueOff val="10638099"/>
            <a:satOff val="-460"/>
            <a:lumOff val="-209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капитальный ремонт и ремонт дворовых территорий многоквартирных домов за счет средств Дорожного фонда: в 2025 – 2027 г. г. по 500 тыс. руб. ежегодно.</a:t>
          </a:r>
        </a:p>
      </dsp:txBody>
      <dsp:txXfrm>
        <a:off x="202235" y="3733690"/>
        <a:ext cx="8267447" cy="5806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0545-E53B-48F3-B356-62A312954CB2}">
      <dsp:nvSpPr>
        <dsp:cNvPr id="0" name=""/>
        <dsp:cNvSpPr/>
      </dsp:nvSpPr>
      <dsp:spPr>
        <a:xfrm>
          <a:off x="6696" y="36656"/>
          <a:ext cx="8778974" cy="2099389"/>
        </a:xfrm>
        <a:prstGeom prst="round2DiagRect">
          <a:avLst/>
        </a:prstGeom>
        <a:gradFill rotWithShape="0">
          <a:gsLst>
            <a:gs pos="0">
              <a:srgbClr val="00A1D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dist="50800" dir="420000">
            <a:prstClr val="black">
              <a:alpha val="99000"/>
            </a:prst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0" kern="1200" cap="none" spc="0" baseline="0" dirty="0" smtClean="0">
            <a:ln w="10541" cmpd="sng">
              <a:prstDash val="solid"/>
            </a:ln>
            <a:effectLst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0" kern="1200" cap="none" spc="0" baseline="0" dirty="0" smtClean="0">
            <a:ln w="10541" cmpd="sng">
              <a:prstDash val="solid"/>
            </a:ln>
            <a:effectLst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cap="none" spc="0" baseline="0" dirty="0" smtClean="0">
            <a:ln w="10541" cmpd="sng">
              <a:prstDash val="solid"/>
            </a:ln>
            <a:solidFill>
              <a:srgbClr val="002060"/>
            </a:solidFill>
            <a:effectLst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i="1" kern="1200" cap="none" spc="0" baseline="0" dirty="0" smtClean="0">
            <a:ln w="10541" cmpd="sng">
              <a:prstDash val="solid"/>
            </a:ln>
            <a:solidFill>
              <a:srgbClr val="002060"/>
            </a:solidFill>
            <a:effectLst/>
          </a:endParaRPr>
        </a:p>
        <a:p>
          <a:pPr marL="27305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МП «Управление муниципальным имуществом  МО «Город Балабаново»: </a:t>
          </a:r>
        </a:p>
        <a:p>
          <a:pPr marL="27305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на содержание, страхование и текущий ремонт ГТС на реке Страдаловка </a:t>
          </a:r>
        </a:p>
        <a:p>
          <a:pPr marL="27305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в 2025 – 2027 г. г.</a:t>
          </a:r>
        </a:p>
        <a:p>
          <a:pPr marL="27305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будет направлено по 473 тыс. рублей ежегодно.</a:t>
          </a:r>
          <a:endParaRPr lang="ru-RU" sz="1600" b="1" i="1" kern="1200" dirty="0">
            <a:solidFill>
              <a:srgbClr val="002060"/>
            </a:solidFill>
          </a:endParaRPr>
        </a:p>
      </dsp:txBody>
      <dsp:txXfrm>
        <a:off x="85423" y="115383"/>
        <a:ext cx="8660884" cy="472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0.06199</cdr:x>
      <cdr:y>0.01473</cdr:y>
    </cdr:from>
    <cdr:to>
      <cdr:x>0.37735</cdr:x>
      <cdr:y>0.06728</cdr:y>
    </cdr:to>
    <cdr:sp macro="" textlink="">
      <cdr:nvSpPr>
        <cdr:cNvPr id="2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9587" y="86295"/>
          <a:ext cx="259228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dirty="0" smtClean="0">
              <a:latin typeface="+mn-lt"/>
            </a:rPr>
            <a:t>Всего: 361 355 тыс. руб.</a:t>
          </a:r>
          <a:endParaRPr lang="ru-RU" sz="14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0.73494</cdr:x>
      <cdr:y>0.01408</cdr:y>
    </cdr:from>
    <cdr:to>
      <cdr:x>0.99975</cdr:x>
      <cdr:y>0.30986</cdr:y>
    </cdr:to>
    <cdr:pic>
      <cdr:nvPicPr>
        <cdr:cNvPr id="3" name="Picture 2" descr="G:\Городское хозяйство\L24nMsytynU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98926" y="72007"/>
          <a:ext cx="2305620" cy="15121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0.0013</cdr:x>
      <cdr:y>0.69014</cdr:y>
    </cdr:from>
    <cdr:to>
      <cdr:x>0.2474</cdr:x>
      <cdr:y>1</cdr:y>
    </cdr:to>
    <cdr:pic>
      <cdr:nvPicPr>
        <cdr:cNvPr id="4" name="Picture 2" descr="\\SERVER\obmen\Отчет Главы Парфёнов В.В. за 2016\ОСП и ИО фото и текстовая часть\Дом культуры\Фото мероприятий ДК\1 Отчетный концерт Зорюш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315" y="3528392"/>
          <a:ext cx="2142699" cy="1584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0.70423</cdr:y>
    </cdr:from>
    <cdr:to>
      <cdr:x>1</cdr:x>
      <cdr:y>1</cdr:y>
    </cdr:to>
    <cdr:pic>
      <cdr:nvPicPr>
        <cdr:cNvPr id="5" name="Picture 2" descr="https://pp.userapi.com/c834403/v834403579/5489c/FAChRav20RQ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3600401"/>
          <a:ext cx="2304255" cy="15121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0.35211</cdr:y>
    </cdr:from>
    <cdr:to>
      <cdr:x>0.99915</cdr:x>
      <cdr:y>0.64789</cdr:y>
    </cdr:to>
    <cdr:pic>
      <cdr:nvPicPr>
        <cdr:cNvPr id="6" name="Picture 3" descr="\\SERVER\obmen\Отчет Главы Парфёнов В.В. за 2016\ОСП и ИО фото и текстовая часть\Дом культуры\Фото мероприятий ДК\6 Весенние проталин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1800200"/>
          <a:ext cx="2296825" cy="151216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0.58977</cdr:x>
      <cdr:y>0</cdr:y>
    </cdr:from>
    <cdr:to>
      <cdr:x>0.7086</cdr:x>
      <cdr:y>0.05624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143741" y="0"/>
          <a:ext cx="10363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0.74664</cdr:x>
      <cdr:y>0.71053</cdr:y>
    </cdr:from>
    <cdr:to>
      <cdr:x>0.99968</cdr:x>
      <cdr:y>1</cdr:y>
    </cdr:to>
    <cdr:pic>
      <cdr:nvPicPr>
        <cdr:cNvPr id="3" name="Picture 2" descr="C:\Users\User\Downloads\DSC0929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11892" y="3888432"/>
          <a:ext cx="2206881" cy="1584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</cdr:x>
      <cdr:y>0.69737</cdr:y>
    </cdr:from>
    <cdr:to>
      <cdr:x>0.26824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816424"/>
          <a:ext cx="2339479" cy="165618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0.71362</cdr:x>
      <cdr:y>0.24268</cdr:y>
    </cdr:from>
    <cdr:to>
      <cdr:x>0.99968</cdr:x>
      <cdr:y>0.55961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223861" y="1328072"/>
          <a:ext cx="2494912" cy="1734458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0.85124</cdr:x>
      <cdr:y>6.51125E-5</cdr:y>
    </cdr:from>
    <cdr:to>
      <cdr:x>0.99174</cdr:x>
      <cdr:y>0.05782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417519" y="347"/>
          <a:ext cx="122428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0.3784</cdr:y>
    </cdr:from>
    <cdr:to>
      <cdr:x>0.30584</cdr:x>
      <cdr:y>0.67566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016571"/>
          <a:ext cx="2664991" cy="1584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  <cdr:relSizeAnchor xmlns:cdr="http://schemas.openxmlformats.org/drawingml/2006/chartDrawing">
    <cdr:from>
      <cdr:x>0</cdr:x>
      <cdr:y>0.0406</cdr:y>
    </cdr:from>
    <cdr:to>
      <cdr:x>0.30584</cdr:x>
      <cdr:y>0.35516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16371"/>
          <a:ext cx="2664991" cy="1676351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0.75306</cdr:x>
      <cdr:y>0.38158</cdr:y>
    </cdr:from>
    <cdr:to>
      <cdr:x>1</cdr:x>
      <cdr:y>0.64593</cdr:y>
    </cdr:to>
    <cdr:pic>
      <cdr:nvPicPr>
        <cdr:cNvPr id="3" name="Picture 4" descr="https://pp.userapi.com/c837338/v837338335/4657b/XARvCSZQeZ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20330" y="2088232"/>
          <a:ext cx="2170864" cy="14466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0.00133</cdr:x>
      <cdr:y>0</cdr:y>
    </cdr:from>
    <cdr:to>
      <cdr:x>0.34953</cdr:x>
      <cdr:y>0.36314</cdr:y>
    </cdr:to>
    <cdr:pic>
      <cdr:nvPicPr>
        <cdr:cNvPr id="2" name="Picture 3" descr="\\Data-server\обмен\ОГХ\Кулагина А.В\ФОТО по МУНИЧЫПАЛЬНОЙ ПРАКТИКЕ\СТРУКТУРА\Сквер победы (озеленение)\IMG_8549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484" y="0"/>
          <a:ext cx="3006626" cy="200441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56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1" y="0"/>
            <a:ext cx="2945285" cy="4956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3E647A-3220-49B3-8022-ED41BBD14406}" type="datetimeFigureOut">
              <a:rPr lang="ru-RU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15468"/>
            <a:ext cx="5437819" cy="4467621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36"/>
            <a:ext cx="2945286" cy="497290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1" y="9429336"/>
            <a:ext cx="2945285" cy="497290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582F8C-BF3B-4451-853B-BF11262BC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43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4C927-C91D-42CE-B33A-8279D1207A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7CEF9-E295-4BC0-92AD-969DC9CC5B6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79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7CEF9-E295-4BC0-92AD-969DC9CC5B67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64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82F8C-BF3B-4451-853B-BF11262BC780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8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7CEF9-E295-4BC0-92AD-969DC9CC5B67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0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887C-15DE-44CD-A43B-640B31574213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7B4F8-72D3-4669-ABCF-2D6F53698D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21F5E-8450-4E9A-9AA2-3994A9BACC1B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707CD-7E1F-4E54-8034-AB090AE524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F0E1C-086A-41B4-948C-B730E5B0DBFF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83A67-FB57-4F4C-AF8E-2E2CBFACD4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E0BA9-3222-4568-84C2-8D98B775F2C6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EAEE0-E9CD-4AA1-91A3-897B23692B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74603-3192-4867-AAAF-81C7E955764B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1354A-7C68-466C-AE53-F5D45D59F0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A53BC-FCDD-4C9D-A23B-3F59EC9C96C6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9725-E9D3-4116-A13F-87A402D8E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DF38A-8607-4FAF-84BF-AD04F5F0F2D6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FF08A-9301-4905-B330-2BF5D8E2DD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F6BA7-66F4-4520-8622-74789F5960B2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4C699-3ED3-4130-BF54-96A0760802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A1542-73B4-49FF-863B-4C0ED7D87C24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4704F-E6F7-4A99-BF22-AD5E0368D05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8C303-22AD-47CF-BC4C-687ECC0EE50F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5BB086-51EB-4CB8-856F-2C7547D6AA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E4C9B-1B37-46DD-98F7-4ADDD24C674B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42267-8528-412B-B53F-B708AD11B3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21CA09-6868-4959-BC84-1681A1CD8C4A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C917B7-3A06-443C-8588-608471EDA5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5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58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238" y="3860800"/>
            <a:ext cx="7772400" cy="2232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002060"/>
                </a:solidFill>
                <a:latin typeface="+mn-lt"/>
              </a:rPr>
              <a:t>к решения Городской Думы городского поселения «Город Балабаново» </a:t>
            </a:r>
            <a:r>
              <a:rPr lang="ru-RU" sz="2300" b="1" dirty="0">
                <a:solidFill>
                  <a:srgbClr val="002060"/>
                </a:solidFill>
                <a:latin typeface="+mn-lt"/>
              </a:rPr>
              <a:t>от 19.12.2024 № 67-д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О бюджете городского поселения «Город Балабаново» </a:t>
            </a:r>
            <a:r>
              <a:rPr lang="ru-RU" sz="2400" b="1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2400" b="1" smtClean="0">
                <a:solidFill>
                  <a:srgbClr val="002060"/>
                </a:solidFill>
                <a:latin typeface="+mn-lt"/>
              </a:rPr>
              <a:t>2025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год и на плановый </a:t>
            </a:r>
            <a:r>
              <a:rPr lang="ru-RU" sz="2400" b="1">
                <a:solidFill>
                  <a:srgbClr val="002060"/>
                </a:solidFill>
                <a:latin typeface="+mn-lt"/>
              </a:rPr>
              <a:t>период </a:t>
            </a:r>
            <a:r>
              <a:rPr lang="ru-RU" sz="2400" b="1" smtClean="0">
                <a:solidFill>
                  <a:srgbClr val="002060"/>
                </a:solidFill>
                <a:latin typeface="+mn-lt"/>
              </a:rPr>
              <a:t>2026 </a:t>
            </a:r>
            <a:r>
              <a:rPr lang="ru-RU" sz="2400" b="1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2400" b="1" smtClean="0">
                <a:solidFill>
                  <a:srgbClr val="002060"/>
                </a:solidFill>
                <a:latin typeface="+mn-lt"/>
              </a:rPr>
              <a:t>2027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годов»</a:t>
            </a: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77800" y="1773238"/>
            <a:ext cx="8785225" cy="1150937"/>
          </a:xfrm>
        </p:spPr>
        <p:txBody>
          <a:bodyPr rtlCol="0">
            <a:norm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</a:t>
            </a:r>
          </a:p>
          <a:p>
            <a:pPr algn="ctr" fontAlgn="auto"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«Город Балабаново» Боровского района Калужской области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2F66CF-61E1-46D9-A9F3-40083CEA83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cs typeface="Arial" charset="0"/>
            </a:endParaRPr>
          </a:p>
        </p:txBody>
      </p:sp>
      <p:pic>
        <p:nvPicPr>
          <p:cNvPr id="14340" name="Рисунок 3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76525" y="204788"/>
            <a:ext cx="11096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https://www.globalwoodmarketsinfo.com/wp-content/uploads/ewpt_cache/635x300_80_1_c_FFFFFF_3c532eb28bcd1463428c38161a97db8c.jpg"/>
          <p:cNvPicPr>
            <a:picLocks noChangeAspect="1" noChangeArrowheads="1"/>
          </p:cNvPicPr>
          <p:nvPr/>
        </p:nvPicPr>
        <p:blipFill>
          <a:blip r:embed="rId3"/>
          <a:srcRect t="6210" r="20242" b="11740"/>
          <a:stretch>
            <a:fillRect/>
          </a:stretch>
        </p:blipFill>
        <p:spPr bwMode="auto">
          <a:xfrm>
            <a:off x="2676525" y="925513"/>
            <a:ext cx="1257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http://static.panoramio.com/photos/large/41892895.jpg"/>
          <p:cNvPicPr>
            <a:picLocks noChangeAspect="1" noChangeArrowheads="1"/>
          </p:cNvPicPr>
          <p:nvPr/>
        </p:nvPicPr>
        <p:blipFill>
          <a:blip r:embed="rId4"/>
          <a:srcRect l="4651" t="6767" r="3780" b="21602"/>
          <a:stretch>
            <a:fillRect/>
          </a:stretch>
        </p:blipFill>
        <p:spPr bwMode="auto">
          <a:xfrm>
            <a:off x="1325563" y="182563"/>
            <a:ext cx="130968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https://40.imls.ru/Files/Photo/Current/dab208e3-950d-41a5-9d69-b4613653bc2d.jpeg?v="/>
          <p:cNvPicPr>
            <a:picLocks noChangeAspect="1" noChangeArrowheads="1"/>
          </p:cNvPicPr>
          <p:nvPr/>
        </p:nvPicPr>
        <p:blipFill>
          <a:blip r:embed="rId5"/>
          <a:srcRect l="4939" t="13902" r="9903" b="9010"/>
          <a:stretch>
            <a:fillRect/>
          </a:stretch>
        </p:blipFill>
        <p:spPr bwMode="auto">
          <a:xfrm>
            <a:off x="1311275" y="885825"/>
            <a:ext cx="13382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6"/>
          <a:srcRect b="13173"/>
          <a:stretch>
            <a:fillRect/>
          </a:stretch>
        </p:blipFill>
        <p:spPr bwMode="auto">
          <a:xfrm>
            <a:off x="3848100" y="152400"/>
            <a:ext cx="1263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0" descr="https://pp.userapi.com/c837338/v837338335/4590b/bOQdY2SlNrY.jpg"/>
          <p:cNvPicPr>
            <a:picLocks noChangeAspect="1" noChangeArrowheads="1"/>
          </p:cNvPicPr>
          <p:nvPr/>
        </p:nvPicPr>
        <p:blipFill>
          <a:blip r:embed="rId7"/>
          <a:srcRect l="2615" t="22005" r="3429" b="3487"/>
          <a:stretch>
            <a:fillRect/>
          </a:stretch>
        </p:blipFill>
        <p:spPr bwMode="auto">
          <a:xfrm>
            <a:off x="3967163" y="892175"/>
            <a:ext cx="12715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1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8"/>
          <a:srcRect l="4538" t="10872" r="17810" b="23845"/>
          <a:stretch>
            <a:fillRect/>
          </a:stretch>
        </p:blipFill>
        <p:spPr bwMode="auto">
          <a:xfrm>
            <a:off x="5154613" y="247650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2" descr="http://pressaobninsk.ru/pictures/news/2015/06/denq_goroda_3.jpg"/>
          <p:cNvPicPr>
            <a:picLocks noChangeAspect="1" noChangeArrowheads="1"/>
          </p:cNvPicPr>
          <p:nvPr/>
        </p:nvPicPr>
        <p:blipFill>
          <a:blip r:embed="rId9"/>
          <a:srcRect l="5231" t="4655" b="2663"/>
          <a:stretch>
            <a:fillRect/>
          </a:stretch>
        </p:blipFill>
        <p:spPr bwMode="auto">
          <a:xfrm>
            <a:off x="5270500" y="901700"/>
            <a:ext cx="9382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3" descr="http://gorod.kaluga.ru/img/ChurchObl/borovsk/balabanovo1.jpg"/>
          <p:cNvPicPr>
            <a:picLocks noChangeAspect="1" noChangeArrowheads="1"/>
          </p:cNvPicPr>
          <p:nvPr/>
        </p:nvPicPr>
        <p:blipFill>
          <a:blip r:embed="rId10"/>
          <a:srcRect l="10805" r="13792"/>
          <a:stretch>
            <a:fillRect/>
          </a:stretch>
        </p:blipFill>
        <p:spPr bwMode="auto">
          <a:xfrm>
            <a:off x="6229350" y="901700"/>
            <a:ext cx="9159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1"/>
          <a:srcRect l="2982" t="40598" r="5795"/>
          <a:stretch>
            <a:fillRect/>
          </a:stretch>
        </p:blipFill>
        <p:spPr bwMode="auto">
          <a:xfrm>
            <a:off x="7199313" y="892175"/>
            <a:ext cx="1590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2"/>
          <a:srcRect l="8542" t="16116" r="3947" b="10585"/>
          <a:stretch>
            <a:fillRect/>
          </a:stretch>
        </p:blipFill>
        <p:spPr bwMode="auto">
          <a:xfrm>
            <a:off x="6146800" y="214313"/>
            <a:ext cx="13414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3"/>
          <a:srcRect l="9317" r="9007" b="11899"/>
          <a:stretch>
            <a:fillRect/>
          </a:stretch>
        </p:blipFill>
        <p:spPr bwMode="auto">
          <a:xfrm>
            <a:off x="7513638" y="236538"/>
            <a:ext cx="11350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Рисунок 19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84463" y="195263"/>
            <a:ext cx="11080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Рисунок 20" descr="http://static.panoramio.com/photos/large/41892895.jpg"/>
          <p:cNvPicPr>
            <a:picLocks noChangeAspect="1" noChangeArrowheads="1"/>
          </p:cNvPicPr>
          <p:nvPr/>
        </p:nvPicPr>
        <p:blipFill>
          <a:blip r:embed="rId4"/>
          <a:srcRect l="4651" t="6767" r="3780" b="21602"/>
          <a:stretch>
            <a:fillRect/>
          </a:stretch>
        </p:blipFill>
        <p:spPr bwMode="auto">
          <a:xfrm>
            <a:off x="1333500" y="173038"/>
            <a:ext cx="130968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21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6"/>
          <a:srcRect b="13173"/>
          <a:stretch>
            <a:fillRect/>
          </a:stretch>
        </p:blipFill>
        <p:spPr bwMode="auto">
          <a:xfrm>
            <a:off x="3854450" y="142875"/>
            <a:ext cx="12652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22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8"/>
          <a:srcRect l="4538" t="10872" r="17810" b="23845"/>
          <a:stretch>
            <a:fillRect/>
          </a:stretch>
        </p:blipFill>
        <p:spPr bwMode="auto">
          <a:xfrm>
            <a:off x="5162550" y="238125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1"/>
          <a:srcRect l="2982" t="40598" r="5795"/>
          <a:stretch>
            <a:fillRect/>
          </a:stretch>
        </p:blipFill>
        <p:spPr bwMode="auto">
          <a:xfrm>
            <a:off x="7207250" y="882650"/>
            <a:ext cx="15906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2"/>
          <a:srcRect l="8542" t="16116" r="3947" b="10585"/>
          <a:stretch>
            <a:fillRect/>
          </a:stretch>
        </p:blipFill>
        <p:spPr bwMode="auto">
          <a:xfrm>
            <a:off x="6154738" y="204788"/>
            <a:ext cx="13414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3"/>
          <a:srcRect l="9317" r="9007" b="11899"/>
          <a:stretch>
            <a:fillRect/>
          </a:stretch>
        </p:blipFill>
        <p:spPr bwMode="auto">
          <a:xfrm>
            <a:off x="7519988" y="227013"/>
            <a:ext cx="1136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884238" y="2924175"/>
            <a:ext cx="7772400" cy="86518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</a:rPr>
              <a:t>Бюджет для граждан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8" name="Picture 3" descr="C:\Users\User\Downloads\герб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" y="204788"/>
            <a:ext cx="1239789" cy="13589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ozakone.com/wp-content/uploads/2017/06/koshelek-s-monet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063" y="0"/>
            <a:ext cx="1758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00013"/>
            <a:ext cx="6553200" cy="1528762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ru-RU" sz="2400" dirty="0" smtClean="0"/>
              <a:t>- план доходов и расходов для обеспечения обязательств государства, закрепленных в Конституции Российской Федерации.</a:t>
            </a:r>
            <a:endParaRPr lang="ru-RU" sz="2400" dirty="0"/>
          </a:p>
        </p:txBody>
      </p:sp>
      <p:sp>
        <p:nvSpPr>
          <p:cNvPr id="23555" name="Номер слайда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FF20FD-CA3D-4031-8214-382B765B7C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1718159"/>
            <a:ext cx="514069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Бюджетная система 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060" y="3178671"/>
            <a:ext cx="1794397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Федеральный бюджет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3185517"/>
            <a:ext cx="2016224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Бюджеты государственных внебюджетных фондов РФ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2066" y="3170659"/>
            <a:ext cx="1417290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субъектов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3153122"/>
            <a:ext cx="1872208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Бюджеты территориальных государственных внебюджетных фондов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0352" y="3146276"/>
            <a:ext cx="1250404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Местные бюджеты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47813" y="2528888"/>
            <a:ext cx="2857500" cy="539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700064" y="2681300"/>
            <a:ext cx="2858380" cy="540060"/>
          </a:xfrm>
          <a:prstGeom prst="straightConnector1">
            <a:avLst/>
          </a:prstGeom>
          <a:ln w="19050"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05313" y="2528888"/>
            <a:ext cx="3663950" cy="4968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28963" y="2528888"/>
            <a:ext cx="1276350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05313" y="2528888"/>
            <a:ext cx="598487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0" idx="2"/>
          </p:cNvCxnSpPr>
          <p:nvPr/>
        </p:nvCxnSpPr>
        <p:spPr>
          <a:xfrm>
            <a:off x="4405313" y="2509838"/>
            <a:ext cx="2254250" cy="558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582416" y="5301655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городских округов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92066" y="5313362"/>
            <a:ext cx="187220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Бюджеты муниципальных районов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7288" y="5313362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Бюджеты городских и сельских поселений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7596336" y="4467225"/>
            <a:ext cx="769789" cy="8344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064274" y="4465638"/>
            <a:ext cx="2306615" cy="8477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067944" y="4441825"/>
            <a:ext cx="4391844" cy="871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3" name="Picture 4" descr="https://otvet.imgsmail.ru/download/74b68a98c76eaff787f600ca527680c7_i-159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92688"/>
            <a:ext cx="222408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793038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Бюджетный процесс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5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C8971-7A21-42C6-847A-87E055D3B9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>
              <a:cs typeface="Arial" charset="0"/>
            </a:endParaRPr>
          </a:p>
        </p:txBody>
      </p:sp>
      <p:grpSp>
        <p:nvGrpSpPr>
          <p:cNvPr id="24580" name="Группа 18"/>
          <p:cNvGrpSpPr>
            <a:grpSpLocks/>
          </p:cNvGrpSpPr>
          <p:nvPr/>
        </p:nvGrpSpPr>
        <p:grpSpPr bwMode="auto">
          <a:xfrm>
            <a:off x="825500" y="2963863"/>
            <a:ext cx="7507288" cy="2214562"/>
            <a:chOff x="755576" y="1988840"/>
            <a:chExt cx="7506990" cy="22135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1. Составление проекта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99792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2. Рассмотрение и утверждение бюджета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08004" y="3122290"/>
              <a:ext cx="1773275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3. Исполнение бюджета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16216" y="3122290"/>
              <a:ext cx="174635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4. Контроль исполнения бюджета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55653" y="2853639"/>
              <a:ext cx="57973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0" idx="0"/>
            </p:cNvCxnSpPr>
            <p:nvPr/>
          </p:nvCxnSpPr>
          <p:spPr>
            <a:xfrm>
              <a:off x="165565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65425" y="2582299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08201" y="2877442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94076" y="2859987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45297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674466" y="1988840"/>
              <a:ext cx="5777854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Основные этапы бюджетного процесса</a:t>
              </a:r>
            </a:p>
          </p:txBody>
        </p:sp>
      </p:grpSp>
      <p:sp>
        <p:nvSpPr>
          <p:cNvPr id="24581" name="TextBox 17"/>
          <p:cNvSpPr txBox="1">
            <a:spLocks noChangeArrowheads="1"/>
          </p:cNvSpPr>
          <p:nvPr/>
        </p:nvSpPr>
        <p:spPr bwMode="auto">
          <a:xfrm>
            <a:off x="136525" y="1628775"/>
            <a:ext cx="877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pic>
        <p:nvPicPr>
          <p:cNvPr id="19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15888"/>
            <a:ext cx="7773988" cy="10096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Гражданин, его участие в бюджетном процессе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6D3A6-21A1-4643-8534-7A8F2B62837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>
              <a:cs typeface="Arial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907704" y="1628800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налогоплательщик</a:t>
            </a: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2085975" y="2828925"/>
            <a:ext cx="5043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Помогает формировать доходную часть бюджета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927920" y="4653136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получатель социальных гарантий</a:t>
            </a:r>
          </a:p>
        </p:txBody>
      </p:sp>
      <p:sp>
        <p:nvSpPr>
          <p:cNvPr id="25611" name="TextBox 7"/>
          <p:cNvSpPr txBox="1">
            <a:spLocks noChangeArrowheads="1"/>
          </p:cNvSpPr>
          <p:nvPr/>
        </p:nvSpPr>
        <p:spPr bwMode="auto">
          <a:xfrm>
            <a:off x="250825" y="5805488"/>
            <a:ext cx="864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Получает социальные гарантии- расходная часть бюджета (образование, культура, социальные льготы и другие направления социальных гарантий населению)</a:t>
            </a:r>
          </a:p>
        </p:txBody>
      </p:sp>
      <p:pic>
        <p:nvPicPr>
          <p:cNvPr id="25612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170238"/>
            <a:ext cx="27781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088" y="3151188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0732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Основы составления проекта бюджета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CF93A3-B821-473A-B6E3-25066A2870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83568" y="1484784"/>
            <a:ext cx="172819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Бюджетное послание Президента РФ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99792" y="1484784"/>
            <a:ext cx="280831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Прогноз социально-экономического развития муниципального образования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796136" y="1497943"/>
            <a:ext cx="244827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Основные направления бюджетной и налоговой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56992"/>
            <a:ext cx="7560840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Составление проекта бюджета муниципального образования городского поселения «Город Балабаново»</a:t>
            </a:r>
          </a:p>
        </p:txBody>
      </p:sp>
      <p:pic>
        <p:nvPicPr>
          <p:cNvPr id="26640" name="Picture 2" descr="https://i0.wp.com/ztv.zp.ua/wp-content/uploads/2016/12/byudzhet.jpg?fit=1220%2C661&amp;ssl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" y="4941888"/>
            <a:ext cx="223678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4" descr="http://sdo.academy21.ru/pluginfile.php/5362/course/summary/a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629150"/>
            <a:ext cx="29384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6" descr="https://img3.stockfresh.com/files/m/mizar_21984/m/93/4993103_stock-photo-work-with-a-magnifying-glass-a-calculat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9013" y="4908550"/>
            <a:ext cx="20224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User\Downloads\герб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88332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400" cap="none" dirty="0" smtClean="0">
                <a:solidFill>
                  <a:srgbClr val="C00000"/>
                </a:solidFill>
              </a:rPr>
              <a:t>Нормативно-правовые акты, в соответствии с которыми разработан проект бюджета</a:t>
            </a:r>
          </a:p>
        </p:txBody>
      </p:sp>
      <p:sp>
        <p:nvSpPr>
          <p:cNvPr id="32772" name="Объект 2"/>
          <p:cNvSpPr>
            <a:spLocks noGrp="1"/>
          </p:cNvSpPr>
          <p:nvPr>
            <p:ph idx="1"/>
          </p:nvPr>
        </p:nvSpPr>
        <p:spPr>
          <a:xfrm>
            <a:off x="468313" y="908720"/>
            <a:ext cx="8351837" cy="5688631"/>
          </a:xfrm>
        </p:spPr>
        <p:txBody>
          <a:bodyPr/>
          <a:lstStyle/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Приказа Министерства финансов Российской Федерации от 24.05.2022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 82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 «О порядке формирования и применения кодов бюджетной классификации российской федерации, их структуре и принципах назначения».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Положение о бюджетном процессе в городском поселении «Город Балабаново».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Методика прогнозирования поступлений доходов бюджета городского поселения «Город Балабаново», главным администратором которых является Администрация (исполнительно-распорядительный орган) городского поселения «Город Балабаново».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поселения «Город Балабаново»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на плановый период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Прогноза социально-экономического развития Калужской области и городского поселения «Город Балабаново»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на плановый период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Порядок составления, утверждения и ведения бюджетных смет Администрации (исполнительно-распорядительного органа) городского поселения  «Город Балабаново», муниципальных казенных учреждений, подведомственных Администрации (исполнительно-распорядительному органу) городского поселения  «Город Балабаново».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Действующие Решения Городской Думы городского поселения «Город Балабаново»: об утверждении тарифов, об утверждении базовой арендной ставки, об утверждении плана приватизации, о налоге на имущество и о земельном налоге, о методике расчета платы за жильё, о различных компенсационных выплатах и др.</a:t>
            </a:r>
          </a:p>
          <a:p>
            <a:pPr marL="0" indent="0" eaLnBrk="1" hangingPunct="1"/>
            <a:endParaRPr lang="ru-RU" sz="1500" dirty="0" smtClean="0"/>
          </a:p>
        </p:txBody>
      </p:sp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5F7E1-5359-4E8C-9AD1-1F7B8BEF1F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Городское поселение «Город Балабаново»  является одним из лидеров в Калужской области по объему промышленного производства, уровню заработной платы на предприятиях города и налоговому потенциалу, что положительно отражается на социально-экономическом развитии города. </a:t>
            </a: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и занятость</a:t>
            </a: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данным Калугастата,  численность населения города Балабаново на 1 января 2024 года составила 30 642 человека, что на  448 человек  больше, чем на 1 января 2023 года. </a:t>
            </a: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состоянию на 01.01.2024 на территории города зарегистрировано 377 предприятий и организаций различной организационно-правовой формы, из которых 370 являются действующими.  Численность работающих в экономике в среднегодовом исчислении по оценке 2024 года составила 13221 чел.,  из  которых большая часть (около 40%) заняты в промышленности. </a:t>
            </a: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сфере занятости населения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уменьшение численности безработных граждан, в том числе состоящих на регистрационном учете в органах службы занятости населения.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01.01.2023 в службе занятости населения были зарегистрированы 33 человека.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безработных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Уровень официально зарегистрированной безработицы на конец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0,17%. </a:t>
            </a:r>
          </a:p>
          <a:p>
            <a:pPr algn="just">
              <a:lnSpc>
                <a:spcPct val="90000"/>
              </a:lnSpc>
            </a:pPr>
            <a:r>
              <a:rPr lang="ru-RU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жизни</a:t>
            </a:r>
          </a:p>
          <a:p>
            <a:pPr algn="just">
              <a:lnSpc>
                <a:spcPct val="9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уровень заработной платы повысился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Среднемесячная зарплата на 1 работника составила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51246 рублей.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ожидается повышение заработной платы в среднем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ежегодно: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она составит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53921 рубль,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56105 рублей,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58456 рублей,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60926 рублей.</a:t>
            </a:r>
          </a:p>
        </p:txBody>
      </p:sp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8B443-A206-4BCE-A1E3-A6D60F5581F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3" cy="561692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13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r>
              <a:rPr lang="ru-RU" sz="1400" dirty="0"/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промышленности в целом произошло увеличение объемов производства по сравнению с  2022 годом на 5%. Увеличение показали такие  предприятия как ООО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Итера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(на 17%), ООО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Фрилайт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(на 12%), ООО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Таймфиш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(в 1,5 раза), ООО «Удача» (на 70%), ООО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Кортен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(на 30%), «Калужский мыловаренный завод» (на 25%), ООО «ТК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Декопласт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М» (в 2 раза) и другие.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Многие предприятия не смогли нарастить объемы производства по отношению к 2022 году и показали уменьшение. К ним относятся ООО «Соболь» (на 34%), ООО «Ново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Пакаджинг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ББ» (на 11%), ЗАО «ЦСТ» (на 14%), ООО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Пластомер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(на 66%) и другие.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Объем производства промышленной продукции в отчетном году крупных и средних предприятий  составил 34 536  млн. руб., или 101% фактического выпуска 2022 года. По оценке 2024 года ожидается увеличение объемов отгруженной продукции до 38 707 млн. руб.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 территории городского поселения «Город Балабаново» на начало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действовало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предприятия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отрасли.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объемы работ предприятий по виду деятельности «Строительство» составили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1 053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2024 года и по прогнозу на 2025-2027 годы ожидается увеличение объемов работ в среднем на 14% ежегодно.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E2B0A5-6895-4F0F-BC43-BEF2004D58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5" cy="547260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60"/>
              </a:spcBef>
            </a:pPr>
            <a:r>
              <a:rPr lang="ru-RU" sz="13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Малое предпринимательство</a:t>
            </a:r>
          </a:p>
          <a:p>
            <a:pPr marL="0" indent="361950" algn="just">
              <a:spcBef>
                <a:spcPts val="60"/>
              </a:spcBef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Малое предпринимательство является неотъемлемой частью рыночной системы хозяйства города.</a:t>
            </a:r>
          </a:p>
          <a:p>
            <a:pPr marL="0" indent="361950" algn="just">
              <a:spcBef>
                <a:spcPts val="6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состоянию на начало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городе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зарегистрированы 343 малых предприятия,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действующие.  Среднесписочная численность работников составила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5 751 человек.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spcBef>
                <a:spcPts val="6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Субъектами малого предпринимательства  по оценке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года:</a:t>
            </a:r>
          </a:p>
          <a:p>
            <a:pPr marL="0" indent="361950">
              <a:spcBef>
                <a:spcPts val="6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отгружено товаров собственного производства на сумму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8 962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</a:t>
            </a:r>
          </a:p>
          <a:p>
            <a:pPr marL="0" lvl="0" indent="361950">
              <a:spcBef>
                <a:spcPts val="6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будет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продано в сфере оптовой и розничной торговли товаров несобственного производства на сумму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9 661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1950">
              <a:spcBef>
                <a:spcPts val="60"/>
              </a:spcBef>
            </a:pPr>
            <a:r>
              <a:rPr lang="ru-RU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результаты деятельности предприятий и организаци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pPr marL="0" indent="361950">
              <a:spcBef>
                <a:spcPts val="6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протяжении последних  лет, в основном, за счет крупных и средних предприятий, наблюдались  положительные финансовые результаты предприятий города.  </a:t>
            </a:r>
          </a:p>
          <a:p>
            <a:pPr marL="0" indent="361950" algn="just">
              <a:spcBef>
                <a:spcPts val="6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ожидается уменьшение прибыли прибыльных предприятий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5191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ожидается увеличение прибыли прибыльных предприятий города в среднем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1950" algn="just">
              <a:spcBef>
                <a:spcPts val="60"/>
              </a:spcBef>
            </a:pPr>
            <a:r>
              <a:rPr lang="ru-RU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1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lang="ru-RU" sz="1400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рамках концессионного соглашения с ООО «КЭСК» в городе Балабаново по плану подготовки к осенне-зимнему периоду 2024-2025 гг. в г. Балабаново ООО «КЭСК» выполнило следующие мероприятия:</a:t>
            </a:r>
          </a:p>
          <a:p>
            <a:pPr indent="0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заменено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п.м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сетей отопления и горячего водоснабжения в двухтрубном исполнении;</a:t>
            </a: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подготовлены 8 газовых котельных к началу отопительного периода;</a:t>
            </a: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подготовлены 3 ЦТП к работе;</a:t>
            </a:r>
          </a:p>
          <a:p>
            <a:pPr indent="0">
              <a:spcBef>
                <a:spcPts val="0"/>
              </a:spcBef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подготовлен аварийный запас труб и запорной арматуры;</a:t>
            </a: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подготовлены и проверены автономные источники электроснабжения.</a:t>
            </a: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Проведены работы по экспертизе промышленной безопасности и инструментально-визуальному обследованию зданий котельных, дымовых труб, внутренних газопроводов, режимной наладке котлов и ХВП.</a:t>
            </a:r>
          </a:p>
          <a:p>
            <a:pPr indent="0"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BA2841-CC65-43EF-A2E9-E381AD148E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3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товаров и услуг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 городском поселении «Город Балабаново»: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оборот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 торговли составил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5029,5 млн. руб.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оборот общественного питания – 39 млн. руб.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2024 года не ожидается значительного роста оборота розничной торговли и общественного питания. </a:t>
            </a:r>
          </a:p>
          <a:p>
            <a:pPr algn="just">
              <a:lnSpc>
                <a:spcPct val="90000"/>
              </a:lnSpc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AC9AD-021E-44FB-B998-379E1AF74AB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>
              <a:cs typeface="Arial" charset="0"/>
            </a:endParaRPr>
          </a:p>
        </p:txBody>
      </p:sp>
      <p:pic>
        <p:nvPicPr>
          <p:cNvPr id="31750" name="Picture 2" descr="https://realty.jcat.ru/images/orders/2017-10/24/c6957eb4ffee5e1d4b90b365e4042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716338"/>
            <a:ext cx="67802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6840810" cy="11001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sp>
        <p:nvSpPr>
          <p:cNvPr id="32772" name="Объект 2"/>
          <p:cNvSpPr>
            <a:spLocks noGrp="1"/>
          </p:cNvSpPr>
          <p:nvPr>
            <p:ph idx="1"/>
          </p:nvPr>
        </p:nvSpPr>
        <p:spPr>
          <a:xfrm>
            <a:off x="468313" y="1124744"/>
            <a:ext cx="8351837" cy="5616624"/>
          </a:xfrm>
        </p:spPr>
        <p:txBody>
          <a:bodyPr>
            <a:norm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бюджетной и налоговой политики городского поселения «Город Балабаново» на 2025 год и на плановый период 2026 и 2027 годов являются: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Обеспечение долгосрочной сбалансированности и устойчивости бюджета городского поселения «Город Балабаново» как базового принципа ответственной бюджетной политики в условиях постепенного смещения от антикризисной политики к достижению структурных изменений в экономике с акцентом на технологическое развитие и поддержку инфраструктуры.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 Укрепление доходной базы бюджета городского поселения «Город Балабаново» за счет наращивания стабильных доходных источников и мобилизации в бюджет имеющихся резервов на основе экономического роста, а не за счет повышения налоговой нагрузки на плательщиков.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 Активное участие в федеральных и региональных проектах для привлечения межбюджетных трансфертов на реализацию задач местного значения.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4. Проведение ежегодной оценки эффективности налоговых расходов с последующим формированием предложений по сокращению или отмене неэффективных налоговых льгот и преференций, установленных соответствующими решениями Городской Думы городского поселения «Город Балабаново», пересмотру условий их предоставления.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Дальнейшее развитие механизма инициативного бюджетирования, расширение его практик, их развитие, распространение передового опыта в целях прямого вовлечения граждан в решение приоритетных социальных проблем местного значения, принятие конкретных решений по расходованию средств на данные цели и осуществление общественного контроля за эффективностью и результативностью их использования.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 Обеспечение высокого уровня открытости и прозрачности бюджетного процесса и высокого качества управления муниципальными финансами.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79C50F-EF9C-4B82-AAC0-6F0E225FC6C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>
              <a:cs typeface="Arial" charset="0"/>
            </a:endParaRPr>
          </a:p>
        </p:txBody>
      </p:sp>
      <p:pic>
        <p:nvPicPr>
          <p:cNvPr id="6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311474"/>
            <a:ext cx="1259632" cy="69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95288" y="980728"/>
            <a:ext cx="8426450" cy="5543897"/>
          </a:xfrm>
        </p:spPr>
        <p:txBody>
          <a:bodyPr>
            <a:normAutofit fontScale="92500"/>
          </a:bodyPr>
          <a:lstStyle/>
          <a:p>
            <a:pPr>
              <a:spcBef>
                <a:spcPts val="150"/>
              </a:spcBef>
            </a:pPr>
            <a:r>
              <a:rPr lang="ru-RU" sz="1500" dirty="0" smtClean="0"/>
              <a:t>Понятия и термины………………………………………………………………………………………………………………………….……….4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Город Балабаново……………………………………….……………………………………………..……………………….........................6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Возможности влияния граждан на состав бюджета………………………………………………………….………..….………….7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Публичные слушания ………………………………………………………………………………………………………..….…….…………...8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Что такое бюджет?......................................................................................................................................................9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Бюджетная система РФ…………………………………………………………………………………………………………..…………..…10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Бюджетный процесс ……………………………………………………………………………………………...………………….……....….11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Гражданин, его участие в бюджетном процессе ……………………………………………………………………..….….…….…12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Основы составления проекта бюджета…………………………………………………………………………………………………...13</a:t>
            </a:r>
          </a:p>
          <a:p>
            <a:pPr>
              <a:spcBef>
                <a:spcPts val="150"/>
              </a:spcBef>
            </a:pPr>
            <a:r>
              <a:rPr lang="ru-RU" sz="1500" dirty="0"/>
              <a:t>Нормативно-правовые акты, в соответствии с которыми разработан проект </a:t>
            </a:r>
            <a:r>
              <a:rPr lang="ru-RU" sz="1500" dirty="0" smtClean="0"/>
              <a:t>бюджета……………………………14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Прогноз социально-экономического развития МО «Город Балабаново»…………………………………….…………….15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Основные задачи и направления бюджетной и налоговой политики……….…….……………………….…………….…19</a:t>
            </a:r>
          </a:p>
          <a:p>
            <a:pPr>
              <a:spcBef>
                <a:spcPts val="150"/>
              </a:spcBef>
            </a:pPr>
            <a:r>
              <a:rPr lang="ru-RU" sz="1500" dirty="0"/>
              <a:t>Динамика поступлений доходов в бюджет Городского поселения «Город Балабаново</a:t>
            </a:r>
            <a:r>
              <a:rPr lang="ru-RU" sz="1500" dirty="0" smtClean="0"/>
              <a:t>»……….……………………21</a:t>
            </a:r>
          </a:p>
          <a:p>
            <a:pPr>
              <a:spcBef>
                <a:spcPts val="150"/>
              </a:spcBef>
            </a:pPr>
            <a:r>
              <a:rPr lang="ru-RU" sz="1500" dirty="0"/>
              <a:t>Структура </a:t>
            </a:r>
            <a:r>
              <a:rPr lang="ru-RU" sz="1500" dirty="0" smtClean="0"/>
              <a:t>предварительных итогов исполнения </a:t>
            </a:r>
            <a:r>
              <a:rPr lang="ru-RU" sz="1500" dirty="0"/>
              <a:t>доходов бюджета в </a:t>
            </a:r>
            <a:r>
              <a:rPr lang="ru-RU" sz="1500" dirty="0" smtClean="0"/>
              <a:t>2023 году…………………..……………........22 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Планируемые доходы </a:t>
            </a:r>
            <a:r>
              <a:rPr lang="ru-RU" sz="1500" dirty="0"/>
              <a:t>бюджета Городского поселения «Город Балабаново» в </a:t>
            </a:r>
            <a:r>
              <a:rPr lang="ru-RU" sz="1500" dirty="0" smtClean="0"/>
              <a:t>2024-2026 </a:t>
            </a:r>
            <a:r>
              <a:rPr lang="ru-RU" sz="1500" dirty="0"/>
              <a:t>г</a:t>
            </a:r>
            <a:r>
              <a:rPr lang="ru-RU" sz="1500" dirty="0" smtClean="0"/>
              <a:t>. г</a:t>
            </a:r>
            <a:r>
              <a:rPr lang="ru-RU" sz="1500" dirty="0"/>
              <a:t>. </a:t>
            </a:r>
            <a:r>
              <a:rPr lang="ru-RU" sz="1500" dirty="0" smtClean="0"/>
              <a:t>.………….……. 23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Межбюджетные трансферты……………………………….……………………………………………………………….………………...26</a:t>
            </a:r>
          </a:p>
          <a:p>
            <a:pPr>
              <a:spcBef>
                <a:spcPts val="150"/>
              </a:spcBef>
            </a:pPr>
            <a:r>
              <a:rPr lang="ru-RU" sz="1500" dirty="0"/>
              <a:t>Безвозмездные поступления в </a:t>
            </a:r>
            <a:r>
              <a:rPr lang="ru-RU" sz="1500" dirty="0" smtClean="0"/>
              <a:t>2024-2026 годах…………………………………………………………………………..…….…27</a:t>
            </a:r>
          </a:p>
          <a:p>
            <a:pPr>
              <a:spcBef>
                <a:spcPts val="150"/>
              </a:spcBef>
            </a:pPr>
            <a:endParaRPr lang="ru-RU" sz="1500" dirty="0" smtClean="0"/>
          </a:p>
          <a:p>
            <a:pPr>
              <a:spcBef>
                <a:spcPts val="150"/>
              </a:spcBef>
            </a:pPr>
            <a:endParaRPr lang="ru-RU" sz="1500" dirty="0" smtClean="0"/>
          </a:p>
          <a:p>
            <a:pPr>
              <a:spcBef>
                <a:spcPts val="150"/>
              </a:spcBef>
            </a:pPr>
            <a:endParaRPr lang="ru-RU" sz="1500" dirty="0" smtClean="0"/>
          </a:p>
          <a:p>
            <a:pPr>
              <a:spcBef>
                <a:spcPts val="150"/>
              </a:spcBef>
            </a:pPr>
            <a:endParaRPr lang="ru-RU" sz="1500" dirty="0" smtClean="0"/>
          </a:p>
          <a:p>
            <a:pPr>
              <a:spcBef>
                <a:spcPts val="150"/>
              </a:spcBef>
            </a:pPr>
            <a:endParaRPr lang="ru-RU" sz="15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0DEE2C-CF99-42C1-8C5C-093BD2A9C0E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550" y="25399"/>
            <a:ext cx="6840810" cy="90720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sp>
        <p:nvSpPr>
          <p:cNvPr id="33796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7693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 налоговой политики городского поселения «Город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лабаново» на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являются: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1. Формирование реалистичного прогноза поступления доходов с учетом влияния внешних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санкционных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ограничений на экономическую ситуацию как в городском поселении, Калужской области, так и в Российской Федерации в целом.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2. Реализация мер по увеличению поступлений налоговых и неналоговых доходов,  оптимизации расходов и повышению эффективности использования бюджетных средств, сокращению муниципального долга.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3. Улучшение администрирования доходов бюджета с целью достижения объема налоговых поступлений, соответствующего уровню экономического развития городского поселения «Город Балабаново», с сопутствующим облегчением административной нагрузки для налогоплательщиков и повышением собираемости налогов.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4. Повышение эффективности реализации мер, направленных на расширение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5. Финансовое обеспечение реализации приоритетных для поселения задач, достижение показателей результативности, установленных муниципальными программами.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6.  Обеспечение реализации задач, поставленных в указах Президента Российской Федерации, в том числе в части исполнения социальных обязательств по финансовому обеспечению реализации указов Президента Российской Федерации по повышению оплаты труда работников культуры в соотношении с показателем среднемесячного дохода от трудовой деятельности.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7. Обеспечение в полном объеме расходов на повышение оплаты труда отдельных категорий работников бюджетной сферы в связи с увеличением минимального размера оплаты труда.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8. Формирование бюджетных параметров исходя из необходимости безусловного исполнения действующих расходных обязательств, в том числе с учетом их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приоритизации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оптимизации и эффективности исполнения, ограничения принятия решений, влекущих возникновение новых расходных обязательств по мероприятиям, не имеющим первоочередного значения.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9. Сокращение невостребованных и необеспеченных контрактами расходов в целях обеспечения сбалансированности бюджета и повышения финансовой дисциплины органов местного самоуправления городского поселения «Город Балабаново».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10. Расширение мероприятий, направленных на военно-патриотическое воспитание детей и молодежи.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11.Реализация мероприятий, посвященных 80-летию Победы в Великой Отечественной войне и 545-й годовщине Великого стояния на реке Угре 1480 года.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12.  Реализация мероприятий по формированию современной городской среды.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13. Поддержка инициативных проектов развития  общественной инфраструктуры муниципального образования в целях активизации участия граждан в местном развитии, выявления и решения приоритетных социальных проблем местного уровня, а также привлечения для их решения всех доступных местных ресурсов.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14. Проведение долговой политики с учетом сохранения оптимального уровня долговой нагрузки на бюджет городского поселения.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15. Обеспечение высокого уровня открытости, прозрачности и публичности процесса управления муниципальными финансами, гарантирующих гражданам право на доступ к открытым бюджетным данным  муниципального образования «Город Балабаново», в том числе в рамках размещения финансовой и иной информации о бюджете и бюджетном процессе на сайте муниципального образования «Город Балабаново».</a:t>
            </a:r>
          </a:p>
        </p:txBody>
      </p:sp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23F5-7E09-4DF3-92CB-F409DCDA56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dirty="0">
              <a:cs typeface="Arial" charset="0"/>
            </a:endParaRPr>
          </a:p>
        </p:txBody>
      </p:sp>
      <p:pic>
        <p:nvPicPr>
          <p:cNvPr id="6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4946" y="134119"/>
            <a:ext cx="1249054" cy="70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647" y="44624"/>
            <a:ext cx="776205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Динамика поступлений доходов в </a:t>
            </a:r>
            <a:r>
              <a:rPr lang="ru-RU" sz="2400" dirty="0">
                <a:solidFill>
                  <a:srgbClr val="C00000"/>
                </a:solidFill>
              </a:rPr>
              <a:t>бюджет Городского поселения «Город Балабаново»</a:t>
            </a:r>
          </a:p>
        </p:txBody>
      </p:sp>
      <p:graphicFrame>
        <p:nvGraphicFramePr>
          <p:cNvPr id="3584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434553"/>
              </p:ext>
            </p:extLst>
          </p:nvPr>
        </p:nvGraphicFramePr>
        <p:xfrm>
          <a:off x="250825" y="1041400"/>
          <a:ext cx="8713788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4" name="Лист" r:id="rId3" imgW="8810513" imgH="5191112" progId="Excel.Sheet.8">
                  <p:embed/>
                </p:oleObj>
              </mc:Choice>
              <mc:Fallback>
                <p:oleObj name="Лист" r:id="rId3" imgW="8810513" imgH="5191112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41400"/>
                        <a:ext cx="8713788" cy="513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207F46-83A3-4E07-8F9F-8D61B271E8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10527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5400"/>
            <a:ext cx="7870825" cy="73930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Структура ПРЕДВАРИТЕЛЬНЫХ ИТОГОВ ИСПОЛНЕНИЯ доходов бюджета в 2024 году, %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916565"/>
              </p:ext>
            </p:extLst>
          </p:nvPr>
        </p:nvGraphicFramePr>
        <p:xfrm>
          <a:off x="395288" y="764704"/>
          <a:ext cx="8220075" cy="585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40246-9619-4DBF-A5A6-EC414C06C5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992938" cy="8833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C00000"/>
                </a:solidFill>
              </a:rPr>
              <a:t>ПЛАНИРУЕМЫЕ Доходы бюджета Городского поселения «Город Балабаново» в 2025-2027 г. г.</a:t>
            </a:r>
            <a:endParaRPr lang="ru-RU" sz="2100" dirty="0">
              <a:solidFill>
                <a:srgbClr val="C00000"/>
              </a:solidFill>
            </a:endParaRPr>
          </a:p>
        </p:txBody>
      </p:sp>
      <p:graphicFrame>
        <p:nvGraphicFramePr>
          <p:cNvPr id="3481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202151"/>
              </p:ext>
            </p:extLst>
          </p:nvPr>
        </p:nvGraphicFramePr>
        <p:xfrm>
          <a:off x="436563" y="1052513"/>
          <a:ext cx="8321675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Лист" r:id="rId3" imgW="8848685" imgH="5391292" progId="Excel.Sheet.8">
                  <p:embed/>
                </p:oleObj>
              </mc:Choice>
              <mc:Fallback>
                <p:oleObj name="Лист" r:id="rId3" imgW="8848685" imgH="539129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1052513"/>
                        <a:ext cx="8321675" cy="507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88171C-AC49-435D-9EE9-F4EC6B8E4E1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17008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9" y="25399"/>
            <a:ext cx="5905276" cy="10271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ПЛАНИРУЕМЫХ НАЛОГОВЫХ ДОХОДОВ БЮДЖЕТА в 2025-2027 годах 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646618"/>
              </p:ext>
            </p:extLst>
          </p:nvPr>
        </p:nvGraphicFramePr>
        <p:xfrm>
          <a:off x="3131840" y="1104900"/>
          <a:ext cx="5427960" cy="520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B7480-A8B7-4DF2-B601-A6DBFB8853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>
              <a:cs typeface="Arial" charset="0"/>
            </a:endParaRPr>
          </a:p>
        </p:txBody>
      </p:sp>
      <p:pic>
        <p:nvPicPr>
          <p:cNvPr id="36870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0"/>
            <a:ext cx="21240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118602"/>
            <a:ext cx="26642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2025 год:</a:t>
            </a:r>
          </a:p>
          <a:p>
            <a:r>
              <a:rPr lang="ru-RU" sz="1600" dirty="0" smtClean="0"/>
              <a:t>НДФЛ – 137 425 тыс. руб.;</a:t>
            </a:r>
          </a:p>
          <a:p>
            <a:r>
              <a:rPr lang="ru-RU" sz="1600" dirty="0" smtClean="0"/>
              <a:t>Акцизы – 1 887 тыс. руб.;</a:t>
            </a:r>
          </a:p>
          <a:p>
            <a:r>
              <a:rPr lang="ru-RU" sz="1600" dirty="0" smtClean="0"/>
              <a:t>УСН – 96 600 тыс. руб.;</a:t>
            </a:r>
          </a:p>
          <a:p>
            <a:r>
              <a:rPr lang="ru-RU" sz="1600" dirty="0" smtClean="0"/>
              <a:t>Налоги на имущество – 59 600 тыс. руб.</a:t>
            </a:r>
          </a:p>
          <a:p>
            <a:r>
              <a:rPr lang="ru-RU" sz="1600" dirty="0" smtClean="0"/>
              <a:t>Итого: 295 512 тыс. руб.</a:t>
            </a:r>
          </a:p>
          <a:p>
            <a:r>
              <a:rPr lang="ru-RU" sz="1600" b="1" dirty="0" smtClean="0"/>
              <a:t>2026 год:</a:t>
            </a:r>
          </a:p>
          <a:p>
            <a:r>
              <a:rPr lang="ru-RU" sz="1600" dirty="0"/>
              <a:t>НДФЛ – </a:t>
            </a:r>
            <a:r>
              <a:rPr lang="ru-RU" sz="1600" dirty="0" smtClean="0"/>
              <a:t>151 425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Акцизы – 1 </a:t>
            </a:r>
            <a:r>
              <a:rPr lang="ru-RU" sz="1600" dirty="0" smtClean="0"/>
              <a:t>940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УСН – </a:t>
            </a:r>
            <a:r>
              <a:rPr lang="ru-RU" sz="1600" dirty="0" smtClean="0"/>
              <a:t>101 000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Налоги на имущество – </a:t>
            </a:r>
            <a:r>
              <a:rPr lang="ru-RU" sz="1600" dirty="0" smtClean="0"/>
              <a:t>61 250 </a:t>
            </a:r>
            <a:r>
              <a:rPr lang="ru-RU" sz="1600" dirty="0"/>
              <a:t>тыс. руб.</a:t>
            </a:r>
          </a:p>
          <a:p>
            <a:r>
              <a:rPr lang="ru-RU" sz="1600" dirty="0"/>
              <a:t>Итого: </a:t>
            </a:r>
            <a:r>
              <a:rPr lang="ru-RU" sz="1600" dirty="0" smtClean="0"/>
              <a:t>315 615 </a:t>
            </a:r>
            <a:r>
              <a:rPr lang="ru-RU" sz="1600" dirty="0"/>
              <a:t>тыс. руб.</a:t>
            </a:r>
          </a:p>
          <a:p>
            <a:r>
              <a:rPr lang="ru-RU" sz="1600" b="1" dirty="0" smtClean="0"/>
              <a:t>2027 </a:t>
            </a:r>
            <a:r>
              <a:rPr lang="ru-RU" sz="1600" b="1" dirty="0"/>
              <a:t>год:</a:t>
            </a:r>
          </a:p>
          <a:p>
            <a:r>
              <a:rPr lang="ru-RU" sz="1600" dirty="0"/>
              <a:t>НДФЛ – </a:t>
            </a:r>
            <a:r>
              <a:rPr lang="ru-RU" sz="1600" dirty="0" smtClean="0"/>
              <a:t>161 725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Акцизы – </a:t>
            </a:r>
            <a:r>
              <a:rPr lang="ru-RU" sz="1600" dirty="0" smtClean="0"/>
              <a:t>2 081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УСН – </a:t>
            </a:r>
            <a:r>
              <a:rPr lang="ru-RU" sz="1600" dirty="0" smtClean="0"/>
              <a:t>107 000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Налоги на имущество – </a:t>
            </a:r>
            <a:r>
              <a:rPr lang="ru-RU" sz="1600" dirty="0" smtClean="0"/>
              <a:t>63 000 </a:t>
            </a:r>
            <a:r>
              <a:rPr lang="ru-RU" sz="1600" dirty="0"/>
              <a:t>тыс. руб.</a:t>
            </a:r>
          </a:p>
          <a:p>
            <a:r>
              <a:rPr lang="ru-RU" sz="1600" dirty="0"/>
              <a:t>Итого: </a:t>
            </a:r>
            <a:r>
              <a:rPr lang="ru-RU" sz="1600" dirty="0" smtClean="0"/>
              <a:t>333 806 </a:t>
            </a:r>
            <a:r>
              <a:rPr lang="ru-RU" sz="1600" dirty="0"/>
              <a:t>тыс. руб.</a:t>
            </a:r>
          </a:p>
          <a:p>
            <a:endParaRPr lang="ru-RU" dirty="0"/>
          </a:p>
        </p:txBody>
      </p:sp>
      <p:pic>
        <p:nvPicPr>
          <p:cNvPr id="9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5399"/>
            <a:ext cx="6193307" cy="10271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ПЛАНИРУЕМЫХ НЕНАЛОГОВЫХ ДОХОДОВ БЮДЖЕТА в 2025-2027 годах 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295093"/>
              </p:ext>
            </p:extLst>
          </p:nvPr>
        </p:nvGraphicFramePr>
        <p:xfrm>
          <a:off x="4139952" y="1484784"/>
          <a:ext cx="45365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B7480-A8B7-4DF2-B601-A6DBFB8853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>
              <a:cs typeface="Arial" charset="0"/>
            </a:endParaRPr>
          </a:p>
        </p:txBody>
      </p:sp>
      <p:pic>
        <p:nvPicPr>
          <p:cNvPr id="36870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0"/>
            <a:ext cx="21240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8" y="1118602"/>
            <a:ext cx="4170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2025 год:</a:t>
            </a:r>
          </a:p>
          <a:p>
            <a:r>
              <a:rPr lang="ru-RU" sz="1400" dirty="0" smtClean="0"/>
              <a:t>Доходы   </a:t>
            </a:r>
            <a:r>
              <a:rPr lang="ru-RU" sz="1400" dirty="0"/>
              <a:t>от </a:t>
            </a:r>
            <a:r>
              <a:rPr lang="ru-RU" sz="1400" dirty="0" smtClean="0"/>
              <a:t>  использования  имущества  –     15 280 тыс. руб.;</a:t>
            </a:r>
          </a:p>
          <a:p>
            <a:r>
              <a:rPr lang="ru-RU" sz="1400" dirty="0"/>
              <a:t>Доходы от оказания платных услуг </a:t>
            </a:r>
            <a:r>
              <a:rPr lang="ru-RU" sz="1400" dirty="0" smtClean="0"/>
              <a:t>– 13 500 тыс. руб.;</a:t>
            </a:r>
          </a:p>
          <a:p>
            <a:r>
              <a:rPr lang="ru-RU" sz="1400" dirty="0"/>
              <a:t>Доходы от продажи </a:t>
            </a:r>
            <a:r>
              <a:rPr lang="ru-RU" sz="1400" dirty="0" smtClean="0"/>
              <a:t>активов – 400 тыс. руб.;</a:t>
            </a:r>
          </a:p>
          <a:p>
            <a:r>
              <a:rPr lang="ru-RU" sz="1400" dirty="0"/>
              <a:t>Доходы от </a:t>
            </a:r>
            <a:r>
              <a:rPr lang="ru-RU" sz="1400" dirty="0" smtClean="0"/>
              <a:t>штрафов – 400 тыс. руб.</a:t>
            </a:r>
          </a:p>
          <a:p>
            <a:r>
              <a:rPr lang="ru-RU" sz="1400" dirty="0" smtClean="0"/>
              <a:t>Итого: 28 580 тыс. руб.</a:t>
            </a:r>
          </a:p>
          <a:p>
            <a:r>
              <a:rPr lang="ru-RU" sz="1400" b="1" dirty="0" smtClean="0"/>
              <a:t>2026 год:</a:t>
            </a:r>
          </a:p>
          <a:p>
            <a:r>
              <a:rPr lang="ru-RU" sz="1400" dirty="0"/>
              <a:t>Доходы </a:t>
            </a:r>
            <a:r>
              <a:rPr lang="ru-RU" sz="1400" dirty="0" smtClean="0"/>
              <a:t>  от   использования  имущества  </a:t>
            </a:r>
            <a:r>
              <a:rPr lang="ru-RU" sz="1400" dirty="0"/>
              <a:t>– </a:t>
            </a:r>
            <a:r>
              <a:rPr lang="ru-RU" sz="1400" dirty="0" smtClean="0"/>
              <a:t>    15 730 </a:t>
            </a:r>
            <a:r>
              <a:rPr lang="ru-RU" sz="1400" dirty="0"/>
              <a:t>тыс. руб.;</a:t>
            </a:r>
          </a:p>
          <a:p>
            <a:r>
              <a:rPr lang="ru-RU" sz="1400" dirty="0" smtClean="0"/>
              <a:t>Доходы </a:t>
            </a:r>
            <a:r>
              <a:rPr lang="ru-RU" sz="1400" dirty="0"/>
              <a:t>от </a:t>
            </a:r>
            <a:r>
              <a:rPr lang="ru-RU" sz="1400" dirty="0" smtClean="0"/>
              <a:t>оказания платных </a:t>
            </a:r>
            <a:r>
              <a:rPr lang="ru-RU" sz="1400" dirty="0"/>
              <a:t>услуг – </a:t>
            </a:r>
            <a:r>
              <a:rPr lang="ru-RU" sz="1400" dirty="0" smtClean="0"/>
              <a:t>13 500 </a:t>
            </a:r>
            <a:r>
              <a:rPr lang="ru-RU" sz="1400" dirty="0"/>
              <a:t>тыс. руб.;</a:t>
            </a:r>
          </a:p>
          <a:p>
            <a:r>
              <a:rPr lang="ru-RU" sz="1400" dirty="0"/>
              <a:t>Доходы от продажи активов – </a:t>
            </a:r>
            <a:r>
              <a:rPr lang="ru-RU" sz="1400" dirty="0" smtClean="0"/>
              <a:t>400 </a:t>
            </a:r>
            <a:r>
              <a:rPr lang="ru-RU" sz="1400" dirty="0"/>
              <a:t>тыс. руб.;</a:t>
            </a:r>
          </a:p>
          <a:p>
            <a:r>
              <a:rPr lang="ru-RU" sz="1400" dirty="0"/>
              <a:t>Доходы от </a:t>
            </a:r>
            <a:r>
              <a:rPr lang="ru-RU" sz="1400" dirty="0" smtClean="0"/>
              <a:t>штрафов – </a:t>
            </a:r>
            <a:r>
              <a:rPr lang="ru-RU" sz="1400" dirty="0"/>
              <a:t>400 тыс. руб.</a:t>
            </a:r>
          </a:p>
          <a:p>
            <a:r>
              <a:rPr lang="ru-RU" sz="1400" dirty="0"/>
              <a:t>Итого: </a:t>
            </a:r>
            <a:r>
              <a:rPr lang="ru-RU" sz="1400" dirty="0" smtClean="0"/>
              <a:t>30 030 </a:t>
            </a:r>
            <a:r>
              <a:rPr lang="ru-RU" sz="1400" dirty="0"/>
              <a:t>тыс. руб.</a:t>
            </a:r>
          </a:p>
          <a:p>
            <a:r>
              <a:rPr lang="ru-RU" sz="1400" b="1" dirty="0" smtClean="0"/>
              <a:t>2027 </a:t>
            </a:r>
            <a:r>
              <a:rPr lang="ru-RU" sz="1400" b="1" dirty="0"/>
              <a:t>год:</a:t>
            </a:r>
          </a:p>
          <a:p>
            <a:r>
              <a:rPr lang="ru-RU" sz="1400" dirty="0"/>
              <a:t>Доходы </a:t>
            </a:r>
            <a:r>
              <a:rPr lang="ru-RU" sz="1400" dirty="0" smtClean="0"/>
              <a:t>  от   использования  </a:t>
            </a:r>
            <a:r>
              <a:rPr lang="ru-RU" sz="1400" dirty="0"/>
              <a:t>имущества </a:t>
            </a:r>
            <a:r>
              <a:rPr lang="ru-RU" sz="1400" dirty="0" smtClean="0"/>
              <a:t> –     16 280 </a:t>
            </a:r>
            <a:r>
              <a:rPr lang="ru-RU" sz="1400" dirty="0"/>
              <a:t>тыс. руб.;</a:t>
            </a:r>
          </a:p>
          <a:p>
            <a:r>
              <a:rPr lang="ru-RU" sz="1400" dirty="0"/>
              <a:t>Доходы от оказания платных услуг – </a:t>
            </a:r>
            <a:r>
              <a:rPr lang="ru-RU" sz="1400" dirty="0" smtClean="0"/>
              <a:t>13 500 </a:t>
            </a:r>
            <a:r>
              <a:rPr lang="ru-RU" sz="1400" dirty="0"/>
              <a:t>тыс. руб.;</a:t>
            </a:r>
          </a:p>
          <a:p>
            <a:r>
              <a:rPr lang="ru-RU" sz="1400" dirty="0"/>
              <a:t>Доходы от продажи активов – </a:t>
            </a:r>
            <a:r>
              <a:rPr lang="ru-RU" sz="1400" dirty="0" smtClean="0"/>
              <a:t>400 </a:t>
            </a:r>
            <a:r>
              <a:rPr lang="ru-RU" sz="1400" dirty="0"/>
              <a:t>тыс. руб.;</a:t>
            </a:r>
          </a:p>
          <a:p>
            <a:r>
              <a:rPr lang="ru-RU" sz="1400" dirty="0"/>
              <a:t>Доходы от </a:t>
            </a:r>
            <a:r>
              <a:rPr lang="ru-RU" sz="1400" dirty="0" smtClean="0"/>
              <a:t>штрафов – </a:t>
            </a:r>
            <a:r>
              <a:rPr lang="ru-RU" sz="1400" dirty="0"/>
              <a:t>400 тыс. руб.</a:t>
            </a:r>
          </a:p>
          <a:p>
            <a:r>
              <a:rPr lang="ru-RU" sz="1400" dirty="0"/>
              <a:t>Итого: </a:t>
            </a:r>
            <a:r>
              <a:rPr lang="ru-RU" sz="1400" dirty="0" smtClean="0"/>
              <a:t>30 580 </a:t>
            </a:r>
            <a:r>
              <a:rPr lang="ru-RU" sz="1400" dirty="0"/>
              <a:t>тыс.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9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79863" y="1412875"/>
            <a:ext cx="5224462" cy="1973263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</a:t>
            </a:r>
            <a:r>
              <a:rPr lang="ru-RU" sz="2400" dirty="0"/>
              <a:t>– 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3686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C58624-48CD-4F61-B26A-0D21A2475DC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dirty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213" y="3789363"/>
            <a:ext cx="52927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Межбюджетные отношения – </a:t>
            </a:r>
            <a:r>
              <a:rPr lang="ru-RU" sz="2400" dirty="0">
                <a:latin typeface="+mn-lt"/>
                <a:cs typeface="+mn-cs"/>
              </a:rPr>
              <a:t>взаимоотношения между публично 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pic>
        <p:nvPicPr>
          <p:cNvPr id="36870" name="Picture 2" descr="http://www.volna-realty.ru/upload/iblock/265/26508ed6d3a4631a333e0313fe06ba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1412875"/>
            <a:ext cx="3733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" descr="http://www.infovoronezh.ru/images/News/62528159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538" y="3886200"/>
            <a:ext cx="36052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704856" cy="8524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2025-2027 годах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348646"/>
              </p:ext>
            </p:extLst>
          </p:nvPr>
        </p:nvGraphicFramePr>
        <p:xfrm>
          <a:off x="179512" y="919172"/>
          <a:ext cx="8568952" cy="575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B3F6-69D5-40F7-BB15-47F12233C5E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91917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3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Расходы бюджета ГОРОДСКОГО ПОСЕЛЕНИЯ «ГОРОД БАЛАБАНОВО» за последние 5 лет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568055"/>
              </p:ext>
            </p:extLst>
          </p:nvPr>
        </p:nvGraphicFramePr>
        <p:xfrm>
          <a:off x="250825" y="1196975"/>
          <a:ext cx="864235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>
              <a:cs typeface="Arial" charset="0"/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876256" y="108715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591" y="170657"/>
            <a:ext cx="7726363" cy="83423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Структура ПРЕДВАРИТЕЛЬНЫХ ИТОГОВ ИСПОЛНЕНИЯ </a:t>
            </a:r>
            <a:r>
              <a:rPr lang="ru-RU" sz="2000" dirty="0" smtClean="0">
                <a:solidFill>
                  <a:srgbClr val="C00000"/>
                </a:solidFill>
              </a:rPr>
              <a:t>РАСХОДОВ бюджета </a:t>
            </a:r>
            <a:r>
              <a:rPr lang="ru-RU" sz="2000" dirty="0">
                <a:solidFill>
                  <a:srgbClr val="C00000"/>
                </a:solidFill>
              </a:rPr>
              <a:t>в </a:t>
            </a:r>
            <a:r>
              <a:rPr lang="ru-RU" sz="2000" dirty="0" smtClean="0">
                <a:solidFill>
                  <a:srgbClr val="C00000"/>
                </a:solidFill>
              </a:rPr>
              <a:t>2024 </a:t>
            </a:r>
            <a:r>
              <a:rPr lang="ru-RU" sz="2000" dirty="0">
                <a:solidFill>
                  <a:srgbClr val="C00000"/>
                </a:solidFill>
              </a:rPr>
              <a:t>году, %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015361"/>
              </p:ext>
            </p:extLst>
          </p:nvPr>
        </p:nvGraphicFramePr>
        <p:xfrm>
          <a:off x="185738" y="1124744"/>
          <a:ext cx="850106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63B0E1-C181-4C1E-955D-28D7404008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5104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424862" cy="4189412"/>
          </a:xfrm>
        </p:spPr>
        <p:txBody>
          <a:bodyPr>
            <a:normAutofit/>
          </a:bodyPr>
          <a:lstStyle/>
          <a:p>
            <a:pPr>
              <a:spcBef>
                <a:spcPts val="150"/>
              </a:spcBef>
            </a:pPr>
            <a:r>
              <a:rPr lang="ru-RU" sz="1500" dirty="0"/>
              <a:t>Расходы бюджета Городского поселения «Город Балабаново» за последние 5 лет </a:t>
            </a:r>
            <a:r>
              <a:rPr lang="ru-RU" sz="1500" dirty="0" smtClean="0"/>
              <a:t>...................…..….</a:t>
            </a:r>
            <a:r>
              <a:rPr lang="ru-RU" sz="1500" dirty="0"/>
              <a:t>28</a:t>
            </a:r>
          </a:p>
          <a:p>
            <a:pPr>
              <a:spcBef>
                <a:spcPts val="150"/>
              </a:spcBef>
            </a:pPr>
            <a:r>
              <a:rPr lang="ru-RU" sz="1500" dirty="0"/>
              <a:t>Структура предварительных итогов исполнения расходов бюджета в </a:t>
            </a:r>
            <a:r>
              <a:rPr lang="ru-RU" sz="1500" dirty="0" smtClean="0"/>
              <a:t>2023 </a:t>
            </a:r>
            <a:r>
              <a:rPr lang="ru-RU" sz="1500" dirty="0"/>
              <a:t>году </a:t>
            </a:r>
            <a:r>
              <a:rPr lang="ru-RU" sz="1500" dirty="0" smtClean="0"/>
              <a:t>………….……………...</a:t>
            </a:r>
            <a:r>
              <a:rPr lang="ru-RU" sz="1500" dirty="0"/>
              <a:t>29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Планируемые расходы </a:t>
            </a:r>
            <a:r>
              <a:rPr lang="ru-RU" sz="1500" dirty="0"/>
              <a:t>бюджета Городского поселения «Город Балабаново» в </a:t>
            </a:r>
            <a:r>
              <a:rPr lang="ru-RU" sz="1500" dirty="0" smtClean="0"/>
              <a:t>2024-2026 </a:t>
            </a:r>
            <a:r>
              <a:rPr lang="ru-RU" sz="1500" dirty="0"/>
              <a:t>г. г</a:t>
            </a:r>
            <a:r>
              <a:rPr lang="ru-RU" sz="1500" dirty="0" smtClean="0"/>
              <a:t>. …….30  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Муниципальные программы в 2024-2026 годах………………………………………….………………..………….....31</a:t>
            </a:r>
          </a:p>
          <a:p>
            <a:r>
              <a:rPr lang="ru-RU" sz="1500" dirty="0" smtClean="0"/>
              <a:t>Расходы социального характера …………………………….………………………………………………………….………..32</a:t>
            </a:r>
          </a:p>
          <a:p>
            <a:r>
              <a:rPr lang="ru-RU" sz="1500" dirty="0" smtClean="0"/>
              <a:t>Расходы на ЖКХ, водное и дорожное хозяйство ……………………………………………………………………….....37</a:t>
            </a:r>
          </a:p>
          <a:p>
            <a:r>
              <a:rPr lang="ru-RU" sz="1500" dirty="0" smtClean="0"/>
              <a:t>Расходы на исполнение прочих полномочий…………………………….………………………………………………….43</a:t>
            </a:r>
          </a:p>
          <a:p>
            <a:r>
              <a:rPr lang="ru-RU" sz="1500" dirty="0" smtClean="0"/>
              <a:t>Источники внутреннего финансирования дефицита бюджета……………………………………………………….45</a:t>
            </a:r>
          </a:p>
          <a:p>
            <a:r>
              <a:rPr lang="ru-RU" sz="1500" dirty="0" smtClean="0"/>
              <a:t>Контактная информация………………………………….………………………………………………………………………..…46</a:t>
            </a:r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83A577-302B-49E5-83F3-100F13A92A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бюджета ГОРОДСКОГО ПОСЕЛЕНИЯ «ГОРОД БАЛАБАНОВО»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87741"/>
              </p:ext>
            </p:extLst>
          </p:nvPr>
        </p:nvGraphicFramePr>
        <p:xfrm>
          <a:off x="250825" y="1196975"/>
          <a:ext cx="8353623" cy="453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dirty="0">
              <a:cs typeface="Arial" charset="0"/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732588" y="140811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090"/>
            <a:ext cx="8229600" cy="86382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C00000"/>
                </a:solidFill>
              </a:rPr>
              <a:t>Муниципальные </a:t>
            </a:r>
            <a:r>
              <a:rPr lang="ru-RU" sz="2000" u="sng" dirty="0" smtClean="0">
                <a:solidFill>
                  <a:srgbClr val="C00000"/>
                </a:solidFill>
              </a:rPr>
              <a:t>программы в 2025-2027 годах 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19 программ, что составляет в 2025 г.– 97,8 %, в 2026 г.– 96,8 %,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 2027 г.– 96,8 % расходов </a:t>
            </a:r>
            <a:r>
              <a:rPr lang="ru-RU" sz="2000" dirty="0">
                <a:solidFill>
                  <a:srgbClr val="C00000"/>
                </a:solidFill>
              </a:rPr>
              <a:t>бюджета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276103"/>
              </p:ext>
            </p:extLst>
          </p:nvPr>
        </p:nvGraphicFramePr>
        <p:xfrm>
          <a:off x="545306" y="1004888"/>
          <a:ext cx="8229600" cy="574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1E5829-ED81-4690-9DF6-A2EEF030FE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36513"/>
            <a:ext cx="8008938" cy="871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социального характера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816568"/>
              </p:ext>
            </p:extLst>
          </p:nvPr>
        </p:nvGraphicFramePr>
        <p:xfrm>
          <a:off x="185738" y="1052736"/>
          <a:ext cx="834670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444FBB-5EE1-4049-A76F-381A8309FF8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dirty="0">
              <a:cs typeface="Arial" charset="0"/>
            </a:endParaRP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7507288" y="119697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 руб.</a:t>
            </a:r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57163"/>
            <a:ext cx="8131621" cy="8477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МУ «Балабановский городской Дом культуры»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248562"/>
              </p:ext>
            </p:extLst>
          </p:nvPr>
        </p:nvGraphicFramePr>
        <p:xfrm>
          <a:off x="185738" y="1004888"/>
          <a:ext cx="8706742" cy="552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FEC034-29FF-42FA-9265-02C7E83E1F0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dirty="0">
              <a:cs typeface="Arial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5148064" y="1004888"/>
            <a:ext cx="1224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Социальная политика\oTkpIvfEqgQ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72200" y="1052736"/>
            <a:ext cx="2494912" cy="1446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МКУК «Балабановская городская библиотека» имени Н. П.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Глухарева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38802"/>
              </p:ext>
            </p:extLst>
          </p:nvPr>
        </p:nvGraphicFramePr>
        <p:xfrm>
          <a:off x="148339" y="1196752"/>
          <a:ext cx="872154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4C9EC-ADD5-47A0-A05F-2E6842C193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dirty="0">
              <a:cs typeface="Arial" charset="0"/>
            </a:endParaRPr>
          </a:p>
        </p:txBody>
      </p:sp>
      <p:pic>
        <p:nvPicPr>
          <p:cNvPr id="9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93675"/>
            <a:ext cx="8008938" cy="8112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МУ «Центр физической культуры и спорта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863265"/>
              </p:ext>
            </p:extLst>
          </p:nvPr>
        </p:nvGraphicFramePr>
        <p:xfrm>
          <a:off x="250825" y="1268413"/>
          <a:ext cx="8713788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B13C2-68D8-4F41-8FC4-1A3F494590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2" descr="https://downloader.disk.yandex.ru/preview/a2ee548d5b35d666b7690302ce1cb668d4e87cf36c1aed1d5138a6457ebb82e4/inf/2pXPANmYnV4a1odz1JYeaTFWXdWu6kjRbmN_d0sM4G3VGoel7qRyUlHWiaSLnfV8OGV8kYfovKoQmPm0UfiwPQ%3D%3D?uid=0&amp;filename=_DSC0361.JPG&amp;disposition=inline&amp;hash=&amp;limit=0&amp;content_type=image%2Fjpeg&amp;tknv=v2&amp;size=1280x92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79512" y="5013176"/>
            <a:ext cx="2736304" cy="16827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84138"/>
            <a:ext cx="5754688" cy="11128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другие социальные программы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124142"/>
              </p:ext>
            </p:extLst>
          </p:nvPr>
        </p:nvGraphicFramePr>
        <p:xfrm>
          <a:off x="185739" y="1268760"/>
          <a:ext cx="879119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3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B0101-BCF8-4B55-8727-B43CBB05C3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dirty="0">
              <a:cs typeface="Arial" charset="0"/>
            </a:endParaRPr>
          </a:p>
        </p:txBody>
      </p:sp>
      <p:pic>
        <p:nvPicPr>
          <p:cNvPr id="8" name="Picture 4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06069" y="159499"/>
            <a:ext cx="2170864" cy="14415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12" descr="https://pp.userapi.com/c639920/v639920382/5a62b/i1F678s7Lkw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06069" y="1700808"/>
            <a:ext cx="2136783" cy="14189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582107" y="1168153"/>
            <a:ext cx="1223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тыс. руб.</a:t>
            </a:r>
          </a:p>
        </p:txBody>
      </p:sp>
      <p:pic>
        <p:nvPicPr>
          <p:cNvPr id="12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61925"/>
            <a:ext cx="7793038" cy="842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ЖКХ, водное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дорожное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хозяйство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517898"/>
              </p:ext>
            </p:extLst>
          </p:nvPr>
        </p:nvGraphicFramePr>
        <p:xfrm>
          <a:off x="185738" y="1004888"/>
          <a:ext cx="8634734" cy="551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17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676DDB-1A4B-4ED9-96C1-565D5264F45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dirty="0">
              <a:cs typeface="Arial" charset="0"/>
            </a:endParaRP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940152" y="772989"/>
            <a:ext cx="1223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млн. руб.</a:t>
            </a:r>
          </a:p>
        </p:txBody>
      </p:sp>
      <p:pic>
        <p:nvPicPr>
          <p:cNvPr id="11" name="Picture 6" descr="https://pp.userapi.com/c621703/v621703788/5f9cf/7AXdR1e0qj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16" y="1080766"/>
            <a:ext cx="2340984" cy="155456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462"/>
            <a:ext cx="3056471" cy="2220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ownloads\герб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remontik.org/wp-content/uploads/2017/01/remont-domov-v-donecke-dn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5993">
            <a:off x="6203234" y="872406"/>
            <a:ext cx="2485655" cy="186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0"/>
            <a:ext cx="785971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жилищное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хозяйство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514143"/>
              </p:ext>
            </p:extLst>
          </p:nvPr>
        </p:nvGraphicFramePr>
        <p:xfrm>
          <a:off x="507993" y="1340768"/>
          <a:ext cx="76065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22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D0049-197C-4CE4-860D-E065065C83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dirty="0">
              <a:cs typeface="Arial" charset="0"/>
            </a:endParaRPr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6691461" cy="979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коммунальное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хозяйство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57477"/>
              </p:ext>
            </p:extLst>
          </p:nvPr>
        </p:nvGraphicFramePr>
        <p:xfrm>
          <a:off x="251519" y="1196752"/>
          <a:ext cx="867968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FE19E-AAEA-4C2C-858B-7CEB0C8559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dirty="0">
              <a:cs typeface="Arial" charset="0"/>
            </a:endParaRPr>
          </a:p>
        </p:txBody>
      </p:sp>
      <p:pic>
        <p:nvPicPr>
          <p:cNvPr id="53253" name="Picture 2" descr="http://akdgs.org/images/com_eventbooking/zhk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2320" y="24481"/>
            <a:ext cx="11844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8928100" cy="58515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Безвозмездные поступления - это финансовая помощь из бюджетов других уровней (межбюджетные трансферты), от физических и юридических лиц.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 – форма образования и расходования денежных средств, предназначенных для финансового обеспечения задач и функций государства и </a:t>
            </a:r>
            <a:r>
              <a:rPr lang="ru-RU" sz="1700" dirty="0" smtClean="0"/>
              <a:t>местного самоуправления.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Бюджетная классификация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Бюджетный период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Бюджетный </a:t>
            </a:r>
            <a:r>
              <a:rPr lang="ru-RU" sz="1700" dirty="0"/>
              <a:t>процесс - деятельность по составлению проекта бюджета, его рассмотрению, утверждению, исполнению, составлению отчета об исполнении и его утверждению.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Бюджетная </a:t>
            </a:r>
            <a:r>
              <a:rPr lang="ru-RU" sz="1700" dirty="0"/>
              <a:t>система </a:t>
            </a:r>
            <a:r>
              <a:rPr lang="ru-RU" sz="1700" dirty="0" smtClean="0"/>
              <a:t>РФ </a:t>
            </a:r>
            <a:r>
              <a:rPr lang="ru-RU" sz="1700" dirty="0"/>
              <a:t>- совокупность всех бюджетов в РФ: федерального, региональных, местных, государственных внебюджетных фондов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Государственный (муниципальный) долг - обязательства публично-правового образования по полученным кредитам, выпущенным ценным бумагам, предоставленным гарантиям перед третьими лицами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Дотации </a:t>
            </a:r>
            <a:r>
              <a:rPr lang="ru-RU" sz="1700" dirty="0"/>
              <a:t>- межбюджетные трансферты, предоставляемые на безвозмездной и безвозвратной основе </a:t>
            </a:r>
            <a:r>
              <a:rPr lang="ru-RU" sz="1700" dirty="0" smtClean="0"/>
              <a:t>без установления </a:t>
            </a:r>
            <a:r>
              <a:rPr lang="ru-RU" sz="1700" dirty="0"/>
              <a:t>направлений и (или) условий их использования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Источники финансирования дефицита бюджета 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Индекс потребительских цен 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</a:t>
            </a:r>
            <a:r>
              <a:rPr lang="ru-RU" sz="1700" dirty="0" smtClean="0"/>
              <a:t>.</a:t>
            </a:r>
            <a:endParaRPr lang="ru-RU" sz="1700" dirty="0"/>
          </a:p>
          <a:p>
            <a:pPr fontAlgn="auto">
              <a:buFont typeface="Arial" pitchFamily="34" charset="0"/>
              <a:buNone/>
              <a:defRPr/>
            </a:pPr>
            <a:endParaRPr lang="ru-RU" sz="1800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75FE1-E10A-4FC2-961C-F2541EE082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>
              <a:cs typeface="Arial" charset="0"/>
            </a:endParaRPr>
          </a:p>
        </p:txBody>
      </p:sp>
      <p:pic>
        <p:nvPicPr>
          <p:cNvPr id="17413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6328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благоустройство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292268"/>
              </p:ext>
            </p:extLst>
          </p:nvPr>
        </p:nvGraphicFramePr>
        <p:xfrm>
          <a:off x="467544" y="1196752"/>
          <a:ext cx="820891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29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F6FC7-EC74-47F1-BF49-C989203685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dirty="0">
              <a:cs typeface="Arial" charset="0"/>
            </a:endParaRPr>
          </a:p>
        </p:txBody>
      </p:sp>
      <p:pic>
        <p:nvPicPr>
          <p:cNvPr id="10" name="Picture 3" descr="C:\Users\User\Downloads\герб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sun9-83.userapi.com/impg/Jn67M13cZxoSiXaNANDZ9Ge-XGNeBTmOJK6fUw/CT2JPMi1L9k.jpg?size=600x400&amp;quality=96&amp;sign=adb3318e1d4e2daf4613ed77eac91fa7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744416" cy="2690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Data-server\обмен\Отчёт Главы Администрации С.П. Галкин\2022\ФОТО ОТЧЕТ 2023\Клумбы\IMG_779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3386"/>
            <a:ext cx="3672408" cy="2660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0"/>
            <a:ext cx="5423892" cy="1004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дорожное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хозяйство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789839"/>
              </p:ext>
            </p:extLst>
          </p:nvPr>
        </p:nvGraphicFramePr>
        <p:xfrm>
          <a:off x="323850" y="1125539"/>
          <a:ext cx="8569325" cy="482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046E2-679D-4C40-B189-93450CC9DC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dirty="0">
              <a:cs typeface="Arial" charset="0"/>
            </a:endParaRPr>
          </a:p>
        </p:txBody>
      </p:sp>
      <p:pic>
        <p:nvPicPr>
          <p:cNvPr id="6" name="Picture 2" descr="\\Data-server\обмен\Отчёт Главы  2018 год!!!!!!!\Фото ОСП и ИО\Пешеходные переходы\_DSC0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162324" cy="14361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82583"/>
            <a:ext cx="1692684" cy="122984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ownloads\герб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Data-server\обмен\Отчёт Главы Администрации С.П. Галкин\2022\ФОТО ОТЧЕТ 2023\ДОРОГА ул. Пионера-героя Вани Андрианова\photo_5334763842137341319_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0" y="5598603"/>
            <a:ext cx="2090493" cy="1221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un9-23.userapi.com/impf/c45tlUFfZhiu4Q0HWnIh0qlIDc5DmeOcWuNj0g/SmLVTkVIAFo.jpg?size=1280x838&amp;quality=96&amp;sign=cbf34b97ff862222e3ca50a1208eb3b1&amp;type=albu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91" y="5533509"/>
            <a:ext cx="2018308" cy="1321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32848" cy="7920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водное хозяйство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150981"/>
              </p:ext>
            </p:extLst>
          </p:nvPr>
        </p:nvGraphicFramePr>
        <p:xfrm>
          <a:off x="107504" y="1004888"/>
          <a:ext cx="8785671" cy="537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046E2-679D-4C40-B189-93450CC9DC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dirty="0">
              <a:cs typeface="Arial" charset="0"/>
            </a:endParaRPr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vperyod.ru/wp-content/uploads/2020/06/Stradalovka-s1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8829"/>
            <a:ext cx="3888432" cy="20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https://sun9-87.userapi.com/s/v1/if2/yXAM6K64peUOkeiNRooGaCcMswXuDCxlaKIKIua_gk42OfTNhv_pJHqzVr73QWXtlDiPcMQqqHrxNsiH_-SRNdtW.jpg?size=604x312&amp;quality=95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98829"/>
            <a:ext cx="3910436" cy="20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71E54-4B5F-4AE6-8847-6E885DEC6B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dirty="0"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4" y="152400"/>
            <a:ext cx="7843589" cy="852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исполнение прочих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полномочий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8758" y="1166394"/>
            <a:ext cx="8249686" cy="5191775"/>
            <a:chOff x="318758" y="1346903"/>
            <a:chExt cx="8249686" cy="2695613"/>
          </a:xfrm>
        </p:grpSpPr>
        <p:sp>
          <p:nvSpPr>
            <p:cNvPr id="6" name="Полилиния 5"/>
            <p:cNvSpPr/>
            <p:nvPr/>
          </p:nvSpPr>
          <p:spPr>
            <a:xfrm>
              <a:off x="320706" y="1346904"/>
              <a:ext cx="2739125" cy="913053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«Совершенствование системы муниципального управления ГП «Г.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2025 г. – 40 888 тыс. руб., 2026 г. – 43 567 тыс. руб.,  2027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45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184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203848" y="1346905"/>
              <a:ext cx="2664295" cy="913052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45721"/>
                <a:satOff val="-5396"/>
                <a:lumOff val="1373"/>
                <a:alphaOff val="0"/>
              </a:schemeClr>
            </a:fillRef>
            <a:effectRef idx="2">
              <a:schemeClr val="accent5">
                <a:hueOff val="245721"/>
                <a:satOff val="-5396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«Кадровая политика в 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2025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26 929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руб., 2026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28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469 тыс. руб., 2027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29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517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976156" y="1346903"/>
              <a:ext cx="2592288" cy="1300248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6A3B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491443"/>
                <a:satOff val="-10793"/>
                <a:lumOff val="2745"/>
                <a:alphaOff val="0"/>
              </a:schemeClr>
            </a:fillRef>
            <a:effectRef idx="2">
              <a:schemeClr val="accent5">
                <a:hueOff val="491443"/>
                <a:satOff val="-10793"/>
                <a:lumOff val="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«Безопасность жизнедеятельности в 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2025 г. – </a:t>
              </a:r>
              <a:r>
                <a:rPr lang="ru-RU" sz="1400" dirty="0">
                  <a:solidFill>
                    <a:schemeClr val="tx1"/>
                  </a:solidFill>
                </a:rPr>
                <a:t>4</a:t>
              </a:r>
              <a:r>
                <a:rPr lang="ru-RU" sz="1400" dirty="0" smtClean="0">
                  <a:solidFill>
                    <a:schemeClr val="tx1"/>
                  </a:solidFill>
                </a:rPr>
                <a:t> 180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руб., 2026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3 551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руб.,    2027 г. – 3 </a:t>
              </a:r>
              <a:r>
                <a:rPr lang="ru-RU" sz="1400" dirty="0" smtClean="0">
                  <a:solidFill>
                    <a:schemeClr val="tx1"/>
                  </a:solidFill>
                </a:rPr>
                <a:t>626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976156" y="2738094"/>
              <a:ext cx="2592288" cy="1304422"/>
            </a:xfrm>
            <a:custGeom>
              <a:avLst/>
              <a:gdLst>
                <a:gd name="connsiteX0" fmla="*/ 0 w 2133941"/>
                <a:gd name="connsiteY0" fmla="*/ 0 h 572606"/>
                <a:gd name="connsiteX1" fmla="*/ 2133941 w 2133941"/>
                <a:gd name="connsiteY1" fmla="*/ 0 h 572606"/>
                <a:gd name="connsiteX2" fmla="*/ 2133941 w 2133941"/>
                <a:gd name="connsiteY2" fmla="*/ 572606 h 572606"/>
                <a:gd name="connsiteX3" fmla="*/ 0 w 2133941"/>
                <a:gd name="connsiteY3" fmla="*/ 572606 h 572606"/>
                <a:gd name="connsiteX4" fmla="*/ 0 w 2133941"/>
                <a:gd name="connsiteY4" fmla="*/ 0 h 5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941" h="572606">
                  <a:moveTo>
                    <a:pt x="0" y="0"/>
                  </a:moveTo>
                  <a:lnTo>
                    <a:pt x="2133941" y="0"/>
                  </a:lnTo>
                  <a:lnTo>
                    <a:pt x="2133941" y="572606"/>
                  </a:lnTo>
                  <a:lnTo>
                    <a:pt x="0" y="57260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737164"/>
                <a:satOff val="-16189"/>
                <a:lumOff val="4118"/>
                <a:alphaOff val="0"/>
              </a:schemeClr>
            </a:fillRef>
            <a:effectRef idx="2">
              <a:schemeClr val="accent5">
                <a:hueOff val="737164"/>
                <a:satOff val="-16189"/>
                <a:lumOff val="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МП «Управление муниципальным имуществом МО ГП «Г. Балабаново»: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2025 г. –  8 437 тыс. руб., 2026 г. – 8 662 тыс. руб., 2027 г. – 8 820 тыс. руб.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18758" y="2932925"/>
              <a:ext cx="2741073" cy="1109590"/>
            </a:xfrm>
            <a:custGeom>
              <a:avLst/>
              <a:gdLst>
                <a:gd name="connsiteX0" fmla="*/ 0 w 2133941"/>
                <a:gd name="connsiteY0" fmla="*/ 0 h 572988"/>
                <a:gd name="connsiteX1" fmla="*/ 2133941 w 2133941"/>
                <a:gd name="connsiteY1" fmla="*/ 0 h 572988"/>
                <a:gd name="connsiteX2" fmla="*/ 2133941 w 2133941"/>
                <a:gd name="connsiteY2" fmla="*/ 572988 h 572988"/>
                <a:gd name="connsiteX3" fmla="*/ 0 w 2133941"/>
                <a:gd name="connsiteY3" fmla="*/ 572988 h 572988"/>
                <a:gd name="connsiteX4" fmla="*/ 0 w 2133941"/>
                <a:gd name="connsiteY4" fmla="*/ 0 h 57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941" h="572988">
                  <a:moveTo>
                    <a:pt x="0" y="0"/>
                  </a:moveTo>
                  <a:lnTo>
                    <a:pt x="2133941" y="0"/>
                  </a:lnTo>
                  <a:lnTo>
                    <a:pt x="2133941" y="572988"/>
                  </a:lnTo>
                  <a:lnTo>
                    <a:pt x="0" y="5729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982886"/>
                <a:satOff val="-21585"/>
                <a:lumOff val="5490"/>
                <a:alphaOff val="0"/>
              </a:schemeClr>
            </a:fillRef>
            <a:effectRef idx="2">
              <a:schemeClr val="accent5">
                <a:hueOff val="982886"/>
                <a:satOff val="-21585"/>
                <a:lumOff val="5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МП «Территориальное планирование, проектирование, строительство объектов кап. строительства и инженерно-транспортной инфраструктуры МО ГП «Г. Балабаново»:  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2025 – 2027 г. г. по 1 млн. руб. ежегодно.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3203847" y="3056891"/>
            <a:ext cx="2664295" cy="1308213"/>
          </a:xfrm>
          <a:custGeom>
            <a:avLst/>
            <a:gdLst>
              <a:gd name="connsiteX0" fmla="*/ 0 w 1556174"/>
              <a:gd name="connsiteY0" fmla="*/ 0 h 2409821"/>
              <a:gd name="connsiteX1" fmla="*/ 1556174 w 1556174"/>
              <a:gd name="connsiteY1" fmla="*/ 0 h 2409821"/>
              <a:gd name="connsiteX2" fmla="*/ 1556174 w 1556174"/>
              <a:gd name="connsiteY2" fmla="*/ 2409821 h 2409821"/>
              <a:gd name="connsiteX3" fmla="*/ 0 w 1556174"/>
              <a:gd name="connsiteY3" fmla="*/ 2409821 h 2409821"/>
              <a:gd name="connsiteX4" fmla="*/ 0 w 1556174"/>
              <a:gd name="connsiteY4" fmla="*/ 0 h 24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74" h="2409821">
                <a:moveTo>
                  <a:pt x="0" y="0"/>
                </a:moveTo>
                <a:lnTo>
                  <a:pt x="1556174" y="0"/>
                </a:lnTo>
                <a:lnTo>
                  <a:pt x="1556174" y="2409821"/>
                </a:lnTo>
                <a:lnTo>
                  <a:pt x="0" y="24098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474328"/>
              <a:satOff val="-32378"/>
              <a:lumOff val="8235"/>
              <a:alphaOff val="0"/>
            </a:schemeClr>
          </a:fillRef>
          <a:effectRef idx="2">
            <a:schemeClr val="accent5">
              <a:hueOff val="1474328"/>
              <a:satOff val="-32378"/>
              <a:lumOff val="8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i="0" kern="1200" dirty="0" smtClean="0">
                <a:solidFill>
                  <a:schemeClr val="tx1"/>
                </a:solidFill>
              </a:rPr>
              <a:t>МП «Информационная политика. Развитие СМИ в г. Балабаново»: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i="0" kern="1200" dirty="0" smtClean="0">
                <a:solidFill>
                  <a:schemeClr val="tx1"/>
                </a:solidFill>
              </a:rPr>
              <a:t>2025 – 2027 г. г. по 7 345 тыс. руб., ежегодно.</a:t>
            </a:r>
            <a:endParaRPr lang="ru-RU" sz="1300" b="0" i="0" kern="1200" dirty="0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203848" y="4509120"/>
            <a:ext cx="2664294" cy="1849050"/>
          </a:xfrm>
          <a:custGeom>
            <a:avLst/>
            <a:gdLst>
              <a:gd name="connsiteX0" fmla="*/ 0 w 1556174"/>
              <a:gd name="connsiteY0" fmla="*/ 0 h 2409821"/>
              <a:gd name="connsiteX1" fmla="*/ 1556174 w 1556174"/>
              <a:gd name="connsiteY1" fmla="*/ 0 h 2409821"/>
              <a:gd name="connsiteX2" fmla="*/ 1556174 w 1556174"/>
              <a:gd name="connsiteY2" fmla="*/ 2409821 h 2409821"/>
              <a:gd name="connsiteX3" fmla="*/ 0 w 1556174"/>
              <a:gd name="connsiteY3" fmla="*/ 2409821 h 2409821"/>
              <a:gd name="connsiteX4" fmla="*/ 0 w 1556174"/>
              <a:gd name="connsiteY4" fmla="*/ 0 h 24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74" h="2409821">
                <a:moveTo>
                  <a:pt x="0" y="0"/>
                </a:moveTo>
                <a:lnTo>
                  <a:pt x="1556174" y="0"/>
                </a:lnTo>
                <a:lnTo>
                  <a:pt x="1556174" y="2409821"/>
                </a:lnTo>
                <a:lnTo>
                  <a:pt x="0" y="240982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474328"/>
              <a:satOff val="-32378"/>
              <a:lumOff val="8235"/>
              <a:alphaOff val="0"/>
            </a:schemeClr>
          </a:fillRef>
          <a:effectRef idx="2">
            <a:schemeClr val="accent5">
              <a:hueOff val="1474328"/>
              <a:satOff val="-32378"/>
              <a:lumOff val="8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300" dirty="0">
                <a:solidFill>
                  <a:schemeClr val="tx1"/>
                </a:solidFill>
              </a:rPr>
              <a:t>МП «Реализация проектов развития общественной инфраструктуры МО </a:t>
            </a:r>
            <a:r>
              <a:rPr lang="ru-RU" sz="1300" dirty="0" smtClean="0">
                <a:solidFill>
                  <a:schemeClr val="tx1"/>
                </a:solidFill>
              </a:rPr>
              <a:t>«Город Балабаново», </a:t>
            </a:r>
            <a:r>
              <a:rPr lang="ru-RU" sz="1300" dirty="0">
                <a:solidFill>
                  <a:schemeClr val="tx1"/>
                </a:solidFill>
              </a:rPr>
              <a:t>основанных на местных инициативах»: </a:t>
            </a:r>
            <a:endParaRPr lang="ru-RU" sz="1300" b="0" i="0" kern="1200" dirty="0" smtClean="0">
              <a:solidFill>
                <a:schemeClr val="tx1"/>
              </a:solidFill>
            </a:endParaRPr>
          </a:p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schemeClr val="tx1"/>
                </a:solidFill>
              </a:rPr>
              <a:t>2025 </a:t>
            </a:r>
            <a:r>
              <a:rPr lang="ru-RU" sz="1300" dirty="0">
                <a:solidFill>
                  <a:schemeClr val="tx1"/>
                </a:solidFill>
              </a:rPr>
              <a:t>– </a:t>
            </a:r>
            <a:r>
              <a:rPr lang="ru-RU" sz="1300" dirty="0" smtClean="0">
                <a:solidFill>
                  <a:schemeClr val="tx1"/>
                </a:solidFill>
              </a:rPr>
              <a:t>2027 </a:t>
            </a:r>
            <a:r>
              <a:rPr lang="ru-RU" sz="1300" dirty="0">
                <a:solidFill>
                  <a:schemeClr val="tx1"/>
                </a:solidFill>
              </a:rPr>
              <a:t>г. г. по </a:t>
            </a:r>
            <a:r>
              <a:rPr lang="ru-RU" sz="1300" dirty="0" smtClean="0">
                <a:solidFill>
                  <a:schemeClr val="tx1"/>
                </a:solidFill>
              </a:rPr>
              <a:t>500 </a:t>
            </a:r>
            <a:r>
              <a:rPr lang="ru-RU" sz="1300" dirty="0">
                <a:solidFill>
                  <a:schemeClr val="tx1"/>
                </a:solidFill>
              </a:rPr>
              <a:t>тыс. рублей ежегодно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14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320706" y="3056891"/>
            <a:ext cx="2739125" cy="1008111"/>
          </a:xfrm>
          <a:custGeom>
            <a:avLst/>
            <a:gdLst>
              <a:gd name="connsiteX0" fmla="*/ 0 w 1556174"/>
              <a:gd name="connsiteY0" fmla="*/ 0 h 2409821"/>
              <a:gd name="connsiteX1" fmla="*/ 1556174 w 1556174"/>
              <a:gd name="connsiteY1" fmla="*/ 0 h 2409821"/>
              <a:gd name="connsiteX2" fmla="*/ 1556174 w 1556174"/>
              <a:gd name="connsiteY2" fmla="*/ 2409821 h 2409821"/>
              <a:gd name="connsiteX3" fmla="*/ 0 w 1556174"/>
              <a:gd name="connsiteY3" fmla="*/ 2409821 h 2409821"/>
              <a:gd name="connsiteX4" fmla="*/ 0 w 1556174"/>
              <a:gd name="connsiteY4" fmla="*/ 0 h 24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74" h="2409821">
                <a:moveTo>
                  <a:pt x="0" y="0"/>
                </a:moveTo>
                <a:lnTo>
                  <a:pt x="1556174" y="0"/>
                </a:lnTo>
                <a:lnTo>
                  <a:pt x="1556174" y="2409821"/>
                </a:lnTo>
                <a:lnTo>
                  <a:pt x="0" y="24098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474328"/>
              <a:satOff val="-32378"/>
              <a:lumOff val="8235"/>
              <a:alphaOff val="0"/>
            </a:schemeClr>
          </a:fillRef>
          <a:effectRef idx="2">
            <a:schemeClr val="accent5">
              <a:hueOff val="1474328"/>
              <a:satOff val="-32378"/>
              <a:lumOff val="8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i="0" kern="1200" dirty="0" smtClean="0">
                <a:solidFill>
                  <a:schemeClr val="tx1"/>
                </a:solidFill>
              </a:rPr>
              <a:t>МП «Выборы»: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i="0" kern="1200" dirty="0" smtClean="0">
                <a:solidFill>
                  <a:schemeClr val="tx1"/>
                </a:solidFill>
              </a:rPr>
              <a:t>2025 г. – 740 тыс. руб., 2026 г. – 743 тыс. руб.</a:t>
            </a:r>
            <a:endParaRPr lang="ru-RU" sz="1300" b="0" i="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71E54-4B5F-4AE6-8847-6E885DEC6BE3}" type="slidenum">
              <a:rPr lang="ru-RU">
                <a:solidFill>
                  <a:srgbClr val="D1282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dirty="0">
              <a:solidFill>
                <a:srgbClr val="D1282E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4" y="152400"/>
            <a:ext cx="7843589" cy="852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исполнение прочих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полномочий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0223" y="980728"/>
            <a:ext cx="8099647" cy="3960440"/>
            <a:chOff x="341746" y="4219931"/>
            <a:chExt cx="8099647" cy="2522180"/>
          </a:xfrm>
        </p:grpSpPr>
        <p:sp>
          <p:nvSpPr>
            <p:cNvPr id="13" name="Полилиния 12"/>
            <p:cNvSpPr/>
            <p:nvPr/>
          </p:nvSpPr>
          <p:spPr>
            <a:xfrm>
              <a:off x="3059832" y="4219931"/>
              <a:ext cx="3085791" cy="272593"/>
            </a:xfrm>
            <a:custGeom>
              <a:avLst/>
              <a:gdLst>
                <a:gd name="connsiteX0" fmla="*/ 0 w 3085791"/>
                <a:gd name="connsiteY0" fmla="*/ 0 h 137209"/>
                <a:gd name="connsiteX1" fmla="*/ 3085791 w 3085791"/>
                <a:gd name="connsiteY1" fmla="*/ 0 h 137209"/>
                <a:gd name="connsiteX2" fmla="*/ 3085791 w 3085791"/>
                <a:gd name="connsiteY2" fmla="*/ 137209 h 137209"/>
                <a:gd name="connsiteX3" fmla="*/ 0 w 3085791"/>
                <a:gd name="connsiteY3" fmla="*/ 137209 h 137209"/>
                <a:gd name="connsiteX4" fmla="*/ 0 w 3085791"/>
                <a:gd name="connsiteY4" fmla="*/ 0 h 13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5791" h="137209">
                  <a:moveTo>
                    <a:pt x="0" y="0"/>
                  </a:moveTo>
                  <a:lnTo>
                    <a:pt x="3085791" y="0"/>
                  </a:lnTo>
                  <a:lnTo>
                    <a:pt x="3085791" y="137209"/>
                  </a:lnTo>
                  <a:lnTo>
                    <a:pt x="0" y="137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1228607"/>
                <a:satOff val="-26981"/>
                <a:lumOff val="686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НЕПРОГРАММНЫЕ РАСХОДЫ: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1746" y="4570016"/>
              <a:ext cx="1868680" cy="1800486"/>
            </a:xfrm>
            <a:custGeom>
              <a:avLst/>
              <a:gdLst>
                <a:gd name="connsiteX0" fmla="*/ 0 w 1556174"/>
                <a:gd name="connsiteY0" fmla="*/ 0 h 2409821"/>
                <a:gd name="connsiteX1" fmla="*/ 1556174 w 1556174"/>
                <a:gd name="connsiteY1" fmla="*/ 0 h 2409821"/>
                <a:gd name="connsiteX2" fmla="*/ 1556174 w 1556174"/>
                <a:gd name="connsiteY2" fmla="*/ 2409821 h 2409821"/>
                <a:gd name="connsiteX3" fmla="*/ 0 w 1556174"/>
                <a:gd name="connsiteY3" fmla="*/ 2409821 h 2409821"/>
                <a:gd name="connsiteX4" fmla="*/ 0 w 1556174"/>
                <a:gd name="connsiteY4" fmla="*/ 0 h 24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174" h="2409821">
                  <a:moveTo>
                    <a:pt x="0" y="0"/>
                  </a:moveTo>
                  <a:lnTo>
                    <a:pt x="1556174" y="0"/>
                  </a:lnTo>
                  <a:lnTo>
                    <a:pt x="1556174" y="2409821"/>
                  </a:lnTo>
                  <a:lnTo>
                    <a:pt x="0" y="240982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474328"/>
                <a:satOff val="-32378"/>
                <a:lumOff val="8235"/>
                <a:alphaOff val="0"/>
              </a:schemeClr>
            </a:fillRef>
            <a:effectRef idx="2">
              <a:schemeClr val="accent5">
                <a:hueOff val="1474328"/>
                <a:satOff val="-32378"/>
                <a:lumOff val="8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военно-учетного стола: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2025 г. – 3 421 тыс. руб., 2026 г. – 3 735 тыс. руб., 2027 г.          – 3 867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624431" y="4560671"/>
              <a:ext cx="1802275" cy="1800487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720050"/>
                <a:satOff val="-37774"/>
                <a:lumOff val="9608"/>
                <a:alphaOff val="0"/>
              </a:schemeClr>
            </a:fillRef>
            <a:effectRef idx="2">
              <a:schemeClr val="accent5">
                <a:hueOff val="1720050"/>
                <a:satOff val="-37774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главы администрации: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2025 г. – 1 365 тыс. руб., 2026 г. – 1 489 тыс. руб., 2027 г.        – 1 548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483768" y="4560672"/>
              <a:ext cx="1903276" cy="1797793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965771"/>
                <a:satOff val="-43170"/>
                <a:lumOff val="10980"/>
                <a:alphaOff val="0"/>
              </a:schemeClr>
            </a:fillRef>
            <a:effectRef idx="2">
              <a:schemeClr val="accent5">
                <a:hueOff val="1965771"/>
                <a:satOff val="-43170"/>
                <a:lumOff val="109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Контрольно-счетного органа: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2025 г. – 2 347 тыс. руб., 2026 г. – </a:t>
              </a:r>
              <a:r>
                <a:rPr lang="ru-RU" sz="1300" dirty="0">
                  <a:solidFill>
                    <a:srgbClr val="000000"/>
                  </a:solidFill>
                </a:rPr>
                <a:t>2</a:t>
              </a:r>
              <a:r>
                <a:rPr lang="ru-RU" sz="1300" dirty="0" smtClean="0">
                  <a:solidFill>
                    <a:srgbClr val="000000"/>
                  </a:solidFill>
                </a:rPr>
                <a:t> 514 тыс. руб., 2027 г.          – 2 611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677197" y="4557978"/>
              <a:ext cx="1764196" cy="1800486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211493"/>
                <a:satOff val="-48567"/>
                <a:lumOff val="12353"/>
                <a:alphaOff val="0"/>
              </a:schemeClr>
            </a:fillRef>
            <a:effectRef idx="2">
              <a:schemeClr val="accent5">
                <a:hueOff val="2211493"/>
                <a:satOff val="-48567"/>
                <a:lumOff val="1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Городской Думы: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2025 – 2027 г. г. по    3 300 тыс. руб. ежегодно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99860" y="6461869"/>
              <a:ext cx="7657111" cy="280242"/>
            </a:xfrm>
            <a:custGeom>
              <a:avLst/>
              <a:gdLst>
                <a:gd name="connsiteX0" fmla="*/ 0 w 7657111"/>
                <a:gd name="connsiteY0" fmla="*/ 0 h 229574"/>
                <a:gd name="connsiteX1" fmla="*/ 7657111 w 7657111"/>
                <a:gd name="connsiteY1" fmla="*/ 0 h 229574"/>
                <a:gd name="connsiteX2" fmla="*/ 7657111 w 7657111"/>
                <a:gd name="connsiteY2" fmla="*/ 229574 h 229574"/>
                <a:gd name="connsiteX3" fmla="*/ 0 w 7657111"/>
                <a:gd name="connsiteY3" fmla="*/ 229574 h 229574"/>
                <a:gd name="connsiteX4" fmla="*/ 0 w 7657111"/>
                <a:gd name="connsiteY4" fmla="*/ 0 h 22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111" h="229574">
                  <a:moveTo>
                    <a:pt x="0" y="0"/>
                  </a:moveTo>
                  <a:lnTo>
                    <a:pt x="7657111" y="0"/>
                  </a:lnTo>
                  <a:lnTo>
                    <a:pt x="7657111" y="229574"/>
                  </a:lnTo>
                  <a:lnTo>
                    <a:pt x="0" y="229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457214"/>
                <a:satOff val="-53963"/>
                <a:lumOff val="13725"/>
                <a:alphaOff val="0"/>
              </a:schemeClr>
            </a:fillRef>
            <a:effectRef idx="2">
              <a:schemeClr val="accent5">
                <a:hueOff val="2457214"/>
                <a:satOff val="-53963"/>
                <a:lumOff val="1372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Условно утвержденные расходы: 2026 г. – 8 506 тыс. руб., 2027 г. – 17 474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s://sun9-85.userapi.com/impg/8bgRWjmfMYwHK7ehvH2C8-vLpCWGMlec7ofbxg/L8yRNouUPKQ.jpg?size=1280x960&amp;quality=96&amp;sign=cad6a692b4cdcff443ed16176b17330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1" y="5228114"/>
            <a:ext cx="2448291" cy="157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00" y="5197968"/>
            <a:ext cx="2330504" cy="160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96" y="5194411"/>
            <a:ext cx="2115415" cy="157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04789"/>
            <a:ext cx="8080375" cy="11359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489614"/>
              </p:ext>
            </p:extLst>
          </p:nvPr>
        </p:nvGraphicFramePr>
        <p:xfrm>
          <a:off x="323528" y="1279621"/>
          <a:ext cx="8352928" cy="4309620"/>
        </p:xfrm>
        <a:graphic>
          <a:graphicData uri="http://schemas.openxmlformats.org/drawingml/2006/table">
            <a:tbl>
              <a:tblPr firstRow="1" lastRow="1" bandRow="1">
                <a:tableStyleId>{616DA210-FB5B-4158-B5E0-FEB733F419BA}</a:tableStyleId>
              </a:tblPr>
              <a:tblGrid>
                <a:gridCol w="5150288"/>
                <a:gridCol w="1117200"/>
                <a:gridCol w="1117200"/>
                <a:gridCol w="968240"/>
              </a:tblGrid>
              <a:tr h="522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89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Привлечение городскими поселениями кредитов от кредитных организаций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7558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Привлечение кредитов из других бюджетов бюджетной системы Российской Федерации бюджетами городских поселений в валюте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</a:tr>
              <a:tr h="6089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городскими поселениями кредитов от кредитных организаций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7558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бюджетами городских поселений кредитов из других бюджетов бюджетной системы Российской Федерации в валюте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-13 350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-13 500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5223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Изменение остатков средств на счетах по учету средств бюджета 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353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источников финансирования дефицита бюджета (+ дефицит/ - профицит)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-13 350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-13 500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37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A5EE91-E212-4446-B3C2-93C614ECCB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dirty="0">
              <a:cs typeface="Arial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7380312" y="905934"/>
            <a:ext cx="1233264" cy="37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тыс. руб.</a:t>
            </a:r>
            <a:endParaRPr lang="ru-RU" sz="1800" dirty="0"/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04788"/>
            <a:ext cx="7705725" cy="8001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125538"/>
            <a:ext cx="8778875" cy="5327650"/>
          </a:xfrm>
        </p:spPr>
        <p:txBody>
          <a:bodyPr rtlCol="0">
            <a:normAutofit lnSpcReduction="10000"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(исполнительно-распорядительный орган) городского поселения «Город Балабаново»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249000, Калужская область, Боровский район, город Балабаново, ул. 1 Мая, д. 9а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+7(484) 386 13 01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gp_balabanovo@adm.kaluga.ru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http://balabanovo-r40.gosweb.gosuslugi.ru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понедельник – четверг с 8.00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17.15 часов,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пятница 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8.00 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часов,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перерыв с 13.00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часов.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F047C-1BE2-4176-9F7B-A9A78DD1F0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908721"/>
            <a:ext cx="8928100" cy="6312818"/>
          </a:xfrm>
        </p:spPr>
        <p:txBody>
          <a:bodyPr rtlCol="0">
            <a:normAutofit fontScale="85000"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Межбюджетные </a:t>
            </a:r>
            <a:r>
              <a:rPr lang="ru-RU" sz="1800" dirty="0"/>
              <a:t>трансферты - это средства одного бюджета бюджетной системы РФ, перечисляемые другому бюджету бюджетной системы РФ. Налогоплательщик - физическое лицо или юридическое лицо, на которое законом возложена обязанность уплачивать налоги.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Налоговые </a:t>
            </a:r>
            <a:r>
              <a:rPr lang="ru-RU" sz="1800" dirty="0"/>
              <a:t>доходы – поступления в бюджет от уплаты налогов, установленных </a:t>
            </a:r>
            <a:r>
              <a:rPr lang="ru-RU" sz="1800" dirty="0" smtClean="0"/>
              <a:t>Налоговым </a:t>
            </a:r>
            <a:r>
              <a:rPr lang="ru-RU" sz="1800" dirty="0"/>
              <a:t>кодексом </a:t>
            </a:r>
            <a:r>
              <a:rPr lang="ru-RU" sz="1800" dirty="0" smtClean="0"/>
              <a:t>РФ.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Неналоговые доходы – поступления от уплаты пошлин и сборов, установленных законодательством РФ и штрафов за нарушение законодательства.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Прогноз </a:t>
            </a:r>
            <a:r>
              <a:rPr lang="ru-RU" sz="1800" dirty="0"/>
              <a:t>социально-экономического развития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Прожиточный </a:t>
            </a:r>
            <a:r>
              <a:rPr lang="ru-RU" sz="1800" dirty="0"/>
              <a:t>минимум - 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Публичные слушания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8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Субсидия </a:t>
            </a:r>
            <a:r>
              <a:rPr lang="ru-RU" sz="1800" dirty="0"/>
              <a:t>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05D63-8E4D-4D7A-9165-3A0D466F28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>
              <a:cs typeface="Arial" charset="0"/>
            </a:endParaRPr>
          </a:p>
        </p:txBody>
      </p:sp>
      <p:pic>
        <p:nvPicPr>
          <p:cNvPr id="18437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6988"/>
            <a:ext cx="772001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Город Балабаново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BD73DE-9537-44CA-B733-AA64169643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>
              <a:cs typeface="Arial" charset="0"/>
            </a:endParaRPr>
          </a:p>
        </p:txBody>
      </p:sp>
      <p:grpSp>
        <p:nvGrpSpPr>
          <p:cNvPr id="19460" name="Группа 4"/>
          <p:cNvGrpSpPr>
            <a:grpSpLocks/>
          </p:cNvGrpSpPr>
          <p:nvPr/>
        </p:nvGrpSpPr>
        <p:grpSpPr bwMode="auto">
          <a:xfrm>
            <a:off x="2725738" y="1593850"/>
            <a:ext cx="5950718" cy="4749800"/>
            <a:chOff x="2857488" y="2000241"/>
            <a:chExt cx="5643602" cy="4857760"/>
          </a:xfrm>
        </p:grpSpPr>
        <p:pic>
          <p:nvPicPr>
            <p:cNvPr id="1947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488" y="2000241"/>
              <a:ext cx="5643602" cy="485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7358008" y="2071679"/>
              <a:ext cx="700504" cy="214312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bg1"/>
                  </a:solidFill>
                  <a:latin typeface="Century Gothic" pitchFamily="34" charset="0"/>
                  <a:cs typeface="+mn-cs"/>
                </a:rPr>
                <a:t>Боровск</a:t>
              </a:r>
            </a:p>
          </p:txBody>
        </p:sp>
        <p:sp>
          <p:nvSpPr>
            <p:cNvPr id="19475" name="Подзаголовок 2"/>
            <p:cNvSpPr txBox="1">
              <a:spLocks/>
            </p:cNvSpPr>
            <p:nvPr/>
          </p:nvSpPr>
          <p:spPr bwMode="auto">
            <a:xfrm>
              <a:off x="7510482" y="2285992"/>
              <a:ext cx="77629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ru-RU" sz="700" dirty="0">
                  <a:solidFill>
                    <a:schemeClr val="bg1"/>
                  </a:solidFill>
                  <a:latin typeface="Century Gothic" pitchFamily="34" charset="0"/>
                </a:rPr>
                <a:t>Балабаново</a:t>
              </a:r>
            </a:p>
          </p:txBody>
        </p:sp>
      </p:grpSp>
      <p:sp>
        <p:nvSpPr>
          <p:cNvPr id="19461" name="Содержимое 4"/>
          <p:cNvSpPr txBox="1">
            <a:spLocks/>
          </p:cNvSpPr>
          <p:nvPr/>
        </p:nvSpPr>
        <p:spPr bwMode="auto">
          <a:xfrm>
            <a:off x="457200" y="1273175"/>
            <a:ext cx="28622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Общая площадь города </a:t>
            </a:r>
            <a:r>
              <a:rPr lang="ru-RU" sz="1600" b="1" dirty="0">
                <a:solidFill>
                  <a:srgbClr val="7030A0"/>
                </a:solidFill>
                <a:latin typeface="Century Gothic" pitchFamily="34" charset="0"/>
              </a:rPr>
              <a:t>1 </a:t>
            </a:r>
            <a:r>
              <a:rPr lang="ru-RU" sz="1600" b="1" dirty="0" smtClean="0">
                <a:solidFill>
                  <a:srgbClr val="7030A0"/>
                </a:solidFill>
                <a:latin typeface="Century Gothic" pitchFamily="34" charset="0"/>
              </a:rPr>
              <a:t>662,7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га </a:t>
            </a: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57200" y="1987550"/>
            <a:ext cx="2602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Земли 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лесного 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фонда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132,2 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га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9463" name="Содержимое 4"/>
          <p:cNvSpPr txBox="1">
            <a:spLocks/>
          </p:cNvSpPr>
          <p:nvPr/>
        </p:nvSpPr>
        <p:spPr bwMode="auto">
          <a:xfrm>
            <a:off x="457199" y="2636733"/>
            <a:ext cx="2244725" cy="8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Население на 01.01.2024 г.</a:t>
            </a:r>
            <a:r>
              <a:rPr lang="en-US" sz="16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en-US" sz="16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Century Gothic" pitchFamily="34" charset="0"/>
              </a:rPr>
              <a:t>30 642 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человека</a:t>
            </a:r>
            <a:endParaRPr lang="ru-RU" sz="16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339850"/>
            <a:ext cx="0" cy="50038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8437" y="1880547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024" y="2623322"/>
            <a:ext cx="184943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024" y="351702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Содержимое 4"/>
          <p:cNvSpPr txBox="1">
            <a:spLocks/>
          </p:cNvSpPr>
          <p:nvPr/>
        </p:nvSpPr>
        <p:spPr bwMode="auto">
          <a:xfrm>
            <a:off x="529124" y="3555917"/>
            <a:ext cx="2602716" cy="5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Уровень 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безработицы на 01.01.2024 г. 0,17</a:t>
            </a:r>
            <a:r>
              <a:rPr lang="ru-RU" sz="1600" b="1" dirty="0" smtClean="0">
                <a:solidFill>
                  <a:srgbClr val="7030A0"/>
                </a:solidFill>
                <a:latin typeface="Century Gothic" pitchFamily="34" charset="0"/>
              </a:rPr>
              <a:t> %</a:t>
            </a:r>
            <a:endParaRPr lang="ru-RU" sz="16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50024" y="4165642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Содержимое 4"/>
          <p:cNvSpPr txBox="1">
            <a:spLocks/>
          </p:cNvSpPr>
          <p:nvPr/>
        </p:nvSpPr>
        <p:spPr bwMode="auto">
          <a:xfrm>
            <a:off x="457198" y="5373216"/>
            <a:ext cx="3754762" cy="97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Средняя заработная 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плата 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по оценке 2024 года - </a:t>
            </a:r>
            <a:r>
              <a:rPr lang="ru-RU" sz="1600" b="1" dirty="0" smtClean="0">
                <a:solidFill>
                  <a:srgbClr val="7030A0"/>
                </a:solidFill>
                <a:latin typeface="Century Gothic" pitchFamily="34" charset="0"/>
              </a:rPr>
              <a:t>53 921 </a:t>
            </a:r>
            <a:r>
              <a:rPr lang="ru-RU" sz="1600" b="1" dirty="0">
                <a:solidFill>
                  <a:srgbClr val="7030A0"/>
                </a:solidFill>
                <a:latin typeface="Century Gothic" pitchFamily="34" charset="0"/>
              </a:rPr>
              <a:t>руб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9471" name="Содержимое 4"/>
          <p:cNvSpPr txBox="1">
            <a:spLocks/>
          </p:cNvSpPr>
          <p:nvPr/>
        </p:nvSpPr>
        <p:spPr bwMode="auto">
          <a:xfrm>
            <a:off x="499953" y="4221088"/>
            <a:ext cx="22447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Численность 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работающих в экономике 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в 2024 г. </a:t>
            </a:r>
            <a:r>
              <a:rPr lang="ru-RU" sz="1600" b="1" dirty="0" smtClean="0">
                <a:solidFill>
                  <a:srgbClr val="7030A0"/>
                </a:solidFill>
                <a:latin typeface="Century Gothic" pitchFamily="34" charset="0"/>
              </a:rPr>
              <a:t>13 221 чел.</a:t>
            </a:r>
            <a:endParaRPr lang="ru-RU" sz="16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65312" y="531114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6050"/>
            <a:ext cx="8148638" cy="908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Возможности влияния гражданина на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состав бюджета</a:t>
            </a:r>
          </a:p>
        </p:txBody>
      </p:sp>
      <p:sp>
        <p:nvSpPr>
          <p:cNvPr id="2048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1E1E4-76E9-4336-9297-6B3D04BF6C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>
              <a:cs typeface="Arial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95736" y="1628800"/>
          <a:ext cx="6845721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6" name="Picture 6" descr="http://dvsut.sledcom.ru/upload/site38/document_news/obrascheniya_grazhdan_2-800x6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786" y="3861048"/>
            <a:ext cx="20304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2br6.ru/wp-content/uploads/2015/11/public-hearing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63" y="1700807"/>
            <a:ext cx="2030412" cy="18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герб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36525"/>
            <a:ext cx="7720013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412875"/>
            <a:ext cx="8707437" cy="2260600"/>
          </a:xfrm>
        </p:spPr>
        <p:txBody>
          <a:bodyPr rtlCol="0">
            <a:normAutofit/>
          </a:bodyPr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ru-RU" sz="1600" dirty="0" smtClean="0"/>
              <a:t>	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Публичные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слушания </a:t>
            </a:r>
            <a:r>
              <a:rPr lang="ru-RU" sz="1800" b="0" dirty="0"/>
              <a:t>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период. </a:t>
            </a:r>
            <a:endParaRPr lang="ru-RU" sz="1800" b="0" dirty="0" smtClean="0"/>
          </a:p>
          <a:p>
            <a:pPr algn="just" fontAlgn="auto">
              <a:buFont typeface="Arial" pitchFamily="34" charset="0"/>
              <a:buNone/>
              <a:defRPr/>
            </a:pPr>
            <a:r>
              <a:rPr lang="ru-RU" sz="1800" b="0" dirty="0"/>
              <a:t>	</a:t>
            </a:r>
            <a:r>
              <a:rPr lang="ru-RU" sz="1800" b="0" dirty="0" smtClean="0"/>
              <a:t>Каждый </a:t>
            </a:r>
            <a:r>
              <a:rPr lang="ru-RU" sz="1800" b="0" dirty="0"/>
              <a:t>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</a:t>
            </a:r>
            <a:r>
              <a:rPr lang="ru-RU" sz="1900" b="0" dirty="0"/>
              <a:t>протокол</a:t>
            </a:r>
            <a:r>
              <a:rPr lang="ru-RU" sz="1800" b="0" dirty="0"/>
              <a:t> публичных слушаний. </a:t>
            </a:r>
          </a:p>
        </p:txBody>
      </p:sp>
      <p:sp>
        <p:nvSpPr>
          <p:cNvPr id="2150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FDC5E3-1CFE-4D52-A3EF-83ED846B41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>
              <a:cs typeface="Arial" charset="0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040188" y="3695700"/>
            <a:ext cx="4968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Результат публичных слушаний - заключение, в котором отражаются выраженные позиции жителей города Балабаново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8" y="3695700"/>
            <a:ext cx="3787568" cy="252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charybary.ru/wp-content/uploads/mini-zagovoryi-na-koshele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852488"/>
            <a:ext cx="4768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-9525"/>
            <a:ext cx="8250238" cy="839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1F0316-9061-44B4-92B3-8901A55A4E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>
              <a:cs typeface="Arial" charset="0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07950" y="1117600"/>
            <a:ext cx="2946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Доходы </a:t>
            </a:r>
          </a:p>
          <a:p>
            <a:r>
              <a:rPr lang="ru-RU" sz="1600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107950" y="3424238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 - это форма 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 rot="21285635">
            <a:off x="347663" y="5376863"/>
            <a:ext cx="3840162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2663825" y="5499100"/>
            <a:ext cx="1512888" cy="1268413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851150" y="6034088"/>
            <a:ext cx="1066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107950" y="4151313"/>
            <a:ext cx="1511300" cy="126841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7656" y="4517232"/>
            <a:ext cx="11318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2268538" y="4116388"/>
            <a:ext cx="2698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Дефицит бюджета- </a:t>
            </a:r>
            <a:r>
              <a:rPr lang="ru-RU" sz="1600" dirty="0"/>
              <a:t>превышение расходов бюджета над его доходами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185738" y="5722938"/>
            <a:ext cx="27003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Профицит бюджета- </a:t>
            </a:r>
            <a:r>
              <a:rPr lang="ru-RU" sz="1600" dirty="0"/>
              <a:t>превышение доходов бюджета над его расходами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6156325" y="1103313"/>
            <a:ext cx="2808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Расходы </a:t>
            </a:r>
          </a:p>
          <a:p>
            <a:r>
              <a:rPr lang="ru-RU" sz="1600" dirty="0"/>
              <a:t>Это выплачиваемые из бюджета денежные средства (социальные выплаты населению, содержание муниципальных учреждений образования, культуры и другие.</a:t>
            </a:r>
          </a:p>
        </p:txBody>
      </p:sp>
      <p:pic>
        <p:nvPicPr>
          <p:cNvPr id="22543" name="Picture 2" descr="http://www.spinsaba.com/wp-content/uploads/2016/05/00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788" y="3998913"/>
            <a:ext cx="28463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Box 15"/>
          <p:cNvSpPr txBox="1">
            <a:spLocks noChangeArrowheads="1"/>
          </p:cNvSpPr>
          <p:nvPr/>
        </p:nvSpPr>
        <p:spPr bwMode="auto">
          <a:xfrm>
            <a:off x="4643438" y="4151313"/>
            <a:ext cx="26654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Сбалансированность </a:t>
            </a:r>
            <a:r>
              <a:rPr lang="ru-RU" sz="1600" dirty="0"/>
              <a:t>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pic>
        <p:nvPicPr>
          <p:cNvPr id="19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8413</TotalTime>
  <Words>5116</Words>
  <Application>Microsoft Office PowerPoint</Application>
  <PresentationFormat>Экран (4:3)</PresentationFormat>
  <Paragraphs>576</Paragraphs>
  <Slides>46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Углы</vt:lpstr>
      <vt:lpstr>Лист</vt:lpstr>
      <vt:lpstr>к решения Городской Думы городского поселения «Город Балабаново» от 19.12.2024 № 67-д  «О бюджете городского поселения «Город Балабаново» на 2025 год и на плановый период 2026 и 2027 годов»</vt:lpstr>
      <vt:lpstr>Содержание</vt:lpstr>
      <vt:lpstr>Содержание</vt:lpstr>
      <vt:lpstr>Понятия и термины </vt:lpstr>
      <vt:lpstr>Понятия и термины </vt:lpstr>
      <vt:lpstr>Город Балабаново</vt:lpstr>
      <vt:lpstr>Возможности влияния гражданина на состав бюджета</vt:lpstr>
      <vt:lpstr>Публичные слушания</vt:lpstr>
      <vt:lpstr>Что такое бюджет?</vt:lpstr>
      <vt:lpstr>Презентация PowerPoint</vt:lpstr>
      <vt:lpstr>Бюджетный процесс</vt:lpstr>
      <vt:lpstr>Гражданин, его участие в бюджетном процессе</vt:lpstr>
      <vt:lpstr>Основы составления проекта бюджета</vt:lpstr>
      <vt:lpstr>Нормативно-правовые акты, в соответствии с которыми разработан проект бюджета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ОСНОВНЫЕ ЗАДАЧИ И НАПРАВЛЕНИЯ БЮДЖЕТНОЙ И НАЛОГОВОЙ ПОЛИТИКИ</vt:lpstr>
      <vt:lpstr>ОСНОВНЫЕ ЗАДАЧИ И НАПРАВЛЕНИЯ БЮДЖЕТНОЙ И НАЛОГОВОЙ ПОЛИТИКИ</vt:lpstr>
      <vt:lpstr>Динамика поступлений доходов в бюджет Городского поселения «Город Балабаново»</vt:lpstr>
      <vt:lpstr>Структура ПРЕДВАРИТЕЛЬНЫХ ИТОГОВ ИСПОЛНЕНИЯ доходов бюджета в 2024 году, %</vt:lpstr>
      <vt:lpstr>ПЛАНИРУЕМЫЕ Доходы бюджета Городского поселения «Город Балабаново» в 2025-2027 г. г.</vt:lpstr>
      <vt:lpstr>СТРУКТУРА ПЛАНИРУЕМЫХ НАЛОГОВЫХ ДОХОДОВ БЮДЖЕТА в 2025-2027 годах </vt:lpstr>
      <vt:lpstr>СТРУКТУРА ПЛАНИРУЕМЫХ НЕНАЛОГОВЫХ ДОХОДОВ БЮДЖЕТА в 2025-2027 годах </vt:lpstr>
      <vt:lpstr>Межбюджетные трансферты</vt:lpstr>
      <vt:lpstr>Безвозмездные поступления в 2025-2027 годах</vt:lpstr>
      <vt:lpstr>Расходы бюджета ГОРОДСКОГО ПОСЕЛЕНИЯ «ГОРОД БАЛАБАНОВО» за последние 5 лет</vt:lpstr>
      <vt:lpstr>Структура ПРЕДВАРИТЕЛЬНЫХ ИТОГОВ ИСПОЛНЕНИЯ РАСХОДОВ бюджета в 2024 году, %</vt:lpstr>
      <vt:lpstr>Планируемые Расходы бюджета ГОРОДСКОГО ПОСЕЛЕНИЯ «ГОРОД БАЛАБАНОВО» в 2025-2027 г. г.</vt:lpstr>
      <vt:lpstr>Муниципальные программы в 2025-2027 годах  19 программ, что составляет в 2025 г.– 97,8 %, в 2026 г.– 96,8 %,  в 2027 г.– 96,8 % расходов бюджета</vt:lpstr>
      <vt:lpstr>Расходы социального характера</vt:lpstr>
      <vt:lpstr>Расходы на МУ «Балабановский городской Дом культуры» в 2025-2027  г. г.</vt:lpstr>
      <vt:lpstr>Расходы на МКУК «Балабановская городская библиотека» имени Н. П. Глухарева в 2025-2027 г. г.</vt:lpstr>
      <vt:lpstr>Расходы на МУ «Центр физической культуры и спорта» в 2025-2027 г. г.</vt:lpstr>
      <vt:lpstr>Расходы на другие социальные программы в 2025-2027 г. г.</vt:lpstr>
      <vt:lpstr>Расходы на ЖКХ, водное и дорожное хозяйство в 2025-2027  г. г.</vt:lpstr>
      <vt:lpstr>Расходы на жилищное хозяйство в 2025-2027  г. г.</vt:lpstr>
      <vt:lpstr>Расходы на коммунальное хозяйство в 2025-2027  г. г.</vt:lpstr>
      <vt:lpstr>Расходы на благоустройство в 2025-2027  г. г.</vt:lpstr>
      <vt:lpstr>Расходы на дорожное хозяйство в 2025-2027  г. г.</vt:lpstr>
      <vt:lpstr>Расходы на водное хозяйство в 2025-2027 г. г.</vt:lpstr>
      <vt:lpstr>Расходы на исполнение прочих полномочий в 2025-2027  г. г.</vt:lpstr>
      <vt:lpstr>Расходы на исполнение прочих полномочий в 2025-2027 г. г.</vt:lpstr>
      <vt:lpstr>Источники внутреннего финансирования дефицита бюджета в 2025-2027 г. г.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Пользователь</cp:lastModifiedBy>
  <cp:revision>435</cp:revision>
  <cp:lastPrinted>2024-05-13T15:09:56Z</cp:lastPrinted>
  <dcterms:created xsi:type="dcterms:W3CDTF">2018-07-11T11:08:22Z</dcterms:created>
  <dcterms:modified xsi:type="dcterms:W3CDTF">2025-04-07T13:55:00Z</dcterms:modified>
</cp:coreProperties>
</file>