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drawings/drawing4.xml" ContentType="application/vnd.openxmlformats-officedocument.drawingml.chartshapes+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drawings/drawing6.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57" r:id="rId3"/>
    <p:sldId id="292" r:id="rId4"/>
    <p:sldId id="294" r:id="rId5"/>
    <p:sldId id="293" r:id="rId6"/>
    <p:sldId id="262" r:id="rId7"/>
    <p:sldId id="289" r:id="rId8"/>
    <p:sldId id="288" r:id="rId9"/>
    <p:sldId id="258" r:id="rId10"/>
    <p:sldId id="263" r:id="rId11"/>
    <p:sldId id="260" r:id="rId12"/>
    <p:sldId id="261" r:id="rId13"/>
    <p:sldId id="259" r:id="rId14"/>
    <p:sldId id="297" r:id="rId15"/>
    <p:sldId id="299" r:id="rId16"/>
    <p:sldId id="298" r:id="rId17"/>
    <p:sldId id="300" r:id="rId18"/>
    <p:sldId id="301" r:id="rId19"/>
    <p:sldId id="302" r:id="rId20"/>
    <p:sldId id="265" r:id="rId21"/>
    <p:sldId id="267" r:id="rId22"/>
    <p:sldId id="264" r:id="rId23"/>
    <p:sldId id="290" r:id="rId24"/>
    <p:sldId id="268" r:id="rId25"/>
    <p:sldId id="269" r:id="rId26"/>
    <p:sldId id="271" r:id="rId27"/>
    <p:sldId id="304" r:id="rId28"/>
    <p:sldId id="270" r:id="rId29"/>
    <p:sldId id="272" r:id="rId30"/>
    <p:sldId id="273" r:id="rId31"/>
    <p:sldId id="274" r:id="rId32"/>
    <p:sldId id="275" r:id="rId33"/>
    <p:sldId id="276" r:id="rId34"/>
    <p:sldId id="277" r:id="rId35"/>
    <p:sldId id="279" r:id="rId36"/>
    <p:sldId id="281" r:id="rId37"/>
    <p:sldId id="282" r:id="rId38"/>
    <p:sldId id="283" r:id="rId39"/>
    <p:sldId id="284" r:id="rId40"/>
    <p:sldId id="285" r:id="rId41"/>
    <p:sldId id="295" r:id="rId42"/>
    <p:sldId id="296" r:id="rId43"/>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6"/>
    <a:srgbClr val="ADDB7B"/>
    <a:srgbClr val="FF6600"/>
    <a:srgbClr val="990000"/>
    <a:srgbClr val="00759E"/>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7767" autoAdjust="0"/>
  </p:normalViewPr>
  <p:slideViewPr>
    <p:cSldViewPr>
      <p:cViewPr varScale="1">
        <p:scale>
          <a:sx n="114" d="100"/>
          <a:sy n="114" d="100"/>
        </p:scale>
        <p:origin x="-157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60"/>
      <c:rAngAx val="0"/>
      <c:perspective val="0"/>
    </c:view3D>
    <c:floor>
      <c:thickness val="0"/>
    </c:floor>
    <c:sideWall>
      <c:thickness val="0"/>
    </c:sideWall>
    <c:backWall>
      <c:thickness val="0"/>
    </c:backWall>
    <c:plotArea>
      <c:layout>
        <c:manualLayout>
          <c:layoutTarget val="inner"/>
          <c:xMode val="edge"/>
          <c:yMode val="edge"/>
          <c:x val="8.4196185153498151E-3"/>
          <c:y val="2.3051431785357186E-2"/>
          <c:w val="0.99003522946602451"/>
          <c:h val="0.60270890039995562"/>
        </c:manualLayout>
      </c:layout>
      <c:pie3DChart>
        <c:varyColors val="1"/>
        <c:ser>
          <c:idx val="0"/>
          <c:order val="0"/>
          <c:tx>
            <c:strRef>
              <c:f>Лист1!$B$1</c:f>
              <c:strCache>
                <c:ptCount val="1"/>
                <c:pt idx="0">
                  <c:v>Проценты</c:v>
                </c:pt>
              </c:strCache>
            </c:strRef>
          </c:tx>
          <c:explosion val="4"/>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Lbls>
            <c:dLbl>
              <c:idx val="1"/>
              <c:layout>
                <c:manualLayout>
                  <c:x val="1.544998068752414E-3"/>
                  <c:y val="-1.8089315997738835E-3"/>
                </c:manualLayout>
              </c:layout>
              <c:spPr/>
              <c:txPr>
                <a:bodyPr/>
                <a:lstStyle/>
                <a:p>
                  <a:pPr>
                    <a:defRPr/>
                  </a:pPr>
                  <a:endParaRPr lang="ru-RU"/>
                </a:p>
              </c:txPr>
              <c:dLblPos val="bestFit"/>
              <c:showLegendKey val="0"/>
              <c:showVal val="1"/>
              <c:showCatName val="0"/>
              <c:showSerName val="0"/>
              <c:showPercent val="0"/>
              <c:showBubbleSize val="0"/>
            </c:dLbl>
            <c:dLbl>
              <c:idx val="3"/>
              <c:layout>
                <c:manualLayout>
                  <c:x val="2.4725930116209403E-2"/>
                  <c:y val="-3.9683080881141974E-2"/>
                </c:manualLayout>
              </c:layout>
              <c:spPr/>
              <c:txPr>
                <a:bodyPr/>
                <a:lstStyle/>
                <a:p>
                  <a:pPr>
                    <a:defRPr/>
                  </a:pPr>
                  <a:endParaRPr lang="ru-RU"/>
                </a:p>
              </c:txPr>
              <c:dLblPos val="bestFit"/>
              <c:showLegendKey val="0"/>
              <c:showVal val="1"/>
              <c:showCatName val="0"/>
              <c:showSerName val="0"/>
              <c:showPercent val="0"/>
              <c:showBubbleSize val="0"/>
            </c:dLbl>
            <c:dLbl>
              <c:idx val="5"/>
              <c:layout>
                <c:manualLayout>
                  <c:x val="-7.7253553039357912E-3"/>
                  <c:y val="-7.3514552908125221E-4"/>
                </c:manualLayout>
              </c:layout>
              <c:spPr/>
              <c:txPr>
                <a:bodyPr/>
                <a:lstStyle/>
                <a:p>
                  <a:pPr>
                    <a:defRPr/>
                  </a:pPr>
                  <a:endParaRPr lang="ru-RU"/>
                </a:p>
              </c:txPr>
              <c:dLblPos val="bestFit"/>
              <c:showLegendKey val="0"/>
              <c:showVal val="1"/>
              <c:showCatName val="0"/>
              <c:showSerName val="0"/>
              <c:showPercent val="0"/>
              <c:showBubbleSize val="0"/>
            </c:dLbl>
            <c:dLbl>
              <c:idx val="6"/>
              <c:layout>
                <c:manualLayout>
                  <c:x val="-6.1806080745021238E-3"/>
                  <c:y val="-4.4092323075214093E-3"/>
                </c:manualLayout>
              </c:layout>
              <c:spPr/>
              <c:txPr>
                <a:bodyPr/>
                <a:lstStyle/>
                <a:p>
                  <a:pPr>
                    <a:defRPr/>
                  </a:pPr>
                  <a:endParaRPr lang="ru-RU"/>
                </a:p>
              </c:txPr>
              <c:dLblPos val="bestFit"/>
              <c:showLegendKey val="0"/>
              <c:showVal val="1"/>
              <c:showCatName val="0"/>
              <c:showSerName val="0"/>
              <c:showPercent val="0"/>
              <c:showBubbleSize val="0"/>
            </c:dLbl>
            <c:dLbl>
              <c:idx val="7"/>
              <c:layout>
                <c:manualLayout>
                  <c:x val="1.5448764153611738E-3"/>
                  <c:y val="4.8049745618993743E-2"/>
                </c:manualLayout>
              </c:layout>
              <c:spPr/>
              <c:txPr>
                <a:bodyPr/>
                <a:lstStyle/>
                <a:p>
                  <a:pPr>
                    <a:defRPr/>
                  </a:pPr>
                  <a:endParaRPr lang="ru-RU"/>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Лист1!$A$2:$A$10</c:f>
              <c:strCache>
                <c:ptCount val="9"/>
                <c:pt idx="0">
                  <c:v>НДФЛ - 78 138 тыс.руб.</c:v>
                </c:pt>
                <c:pt idx="1">
                  <c:v>Акцизы - 1 137 тыс.руб.</c:v>
                </c:pt>
                <c:pt idx="2">
                  <c:v>Налоги на совокупный доход - 34 900 тыс.руб.</c:v>
                </c:pt>
                <c:pt idx="3">
                  <c:v>Налоги на имущество - 55 556 тыс.руб.</c:v>
                </c:pt>
                <c:pt idx="4">
                  <c:v>Доходы от использования имущества - 24 400 тыс.руб.</c:v>
                </c:pt>
                <c:pt idx="5">
                  <c:v>Доходы от оказания платных услуг и компенсации - 1 534 тыс.руб.</c:v>
                </c:pt>
                <c:pt idx="6">
                  <c:v>Доходы от продажи мат.и немат. активов - 21 295 тыс.руб.</c:v>
                </c:pt>
                <c:pt idx="7">
                  <c:v>Штрафы и прочие неналоговые доходы - 1 196 тыс.руб.</c:v>
                </c:pt>
                <c:pt idx="8">
                  <c:v>Безвозмездные поступления - 212 225 тыс. руб.</c:v>
                </c:pt>
              </c:strCache>
            </c:strRef>
          </c:cat>
          <c:val>
            <c:numRef>
              <c:f>Лист1!$B$2:$B$10</c:f>
              <c:numCache>
                <c:formatCode>0.0</c:formatCode>
                <c:ptCount val="9"/>
                <c:pt idx="0">
                  <c:v>18.155544292227514</c:v>
                </c:pt>
                <c:pt idx="1">
                  <c:v>0.26416099579889274</c:v>
                </c:pt>
                <c:pt idx="2">
                  <c:v>8.1090850148485849</c:v>
                </c:pt>
                <c:pt idx="3">
                  <c:v>12.908594524410629</c:v>
                </c:pt>
                <c:pt idx="4">
                  <c:v>5.669388950209326</c:v>
                </c:pt>
                <c:pt idx="5">
                  <c:v>0.35652091824595045</c:v>
                </c:pt>
                <c:pt idx="6" formatCode="0">
                  <c:v>4.947926444662321</c:v>
                </c:pt>
                <c:pt idx="7">
                  <c:v>0.2778180379584933</c:v>
                </c:pt>
                <c:pt idx="8">
                  <c:v>49.310960821638282</c:v>
                </c:pt>
              </c:numCache>
            </c:numRef>
          </c:val>
        </c:ser>
        <c:dLbls>
          <c:showLegendKey val="0"/>
          <c:showVal val="1"/>
          <c:showCatName val="0"/>
          <c:showSerName val="0"/>
          <c:showPercent val="0"/>
          <c:showBubbleSize val="0"/>
          <c:showLeaderLines val="0"/>
        </c:dLbls>
      </c:pie3DChart>
      <c:spPr>
        <a:noFill/>
        <a:ln w="25398">
          <a:noFill/>
        </a:ln>
      </c:spPr>
    </c:plotArea>
    <c:legend>
      <c:legendPos val="b"/>
      <c:layout>
        <c:manualLayout>
          <c:xMode val="edge"/>
          <c:yMode val="edge"/>
          <c:x val="1.891392048216195E-2"/>
          <c:y val="0.64994368076871745"/>
          <c:w val="0.95290305725673186"/>
          <c:h val="0.35005631923128255"/>
        </c:manualLayout>
      </c:layout>
      <c:overlay val="0"/>
      <c:txPr>
        <a:bodyPr/>
        <a:lstStyle/>
        <a:p>
          <a:pPr>
            <a:defRPr sz="1400"/>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1741873912927"/>
          <c:y val="3.8140356677700764E-2"/>
          <c:w val="0.68948613392935421"/>
          <c:h val="0.69128732687249606"/>
        </c:manualLayout>
      </c:layout>
      <c:barChart>
        <c:barDir val="col"/>
        <c:grouping val="clustered"/>
        <c:varyColors val="0"/>
        <c:ser>
          <c:idx val="0"/>
          <c:order val="0"/>
          <c:tx>
            <c:strRef>
              <c:f>Лист1!$B$1</c:f>
              <c:strCache>
                <c:ptCount val="1"/>
                <c:pt idx="0">
                  <c:v>На содержание учреждения</c:v>
                </c:pt>
              </c:strCache>
            </c:strRef>
          </c:tx>
          <c:spPr>
            <a:solidFill>
              <a:srgbClr val="00759E"/>
            </a:solidFill>
            <a:scene3d>
              <a:camera prst="orthographicFront"/>
              <a:lightRig rig="threePt" dir="t"/>
            </a:scene3d>
            <a:sp3d prstMaterial="dkEdge">
              <a:bevelT prst="angle"/>
            </a:sp3d>
          </c:spPr>
          <c:invertIfNegative val="0"/>
          <c:dPt>
            <c:idx val="0"/>
            <c:invertIfNegative val="0"/>
            <c:bubble3D val="0"/>
            <c:spPr>
              <a:solidFill>
                <a:srgbClr val="00759E"/>
              </a:solidFill>
              <a:ln>
                <a:noFill/>
              </a:ln>
              <a:effectLst>
                <a:outerShdw blurRad="40000" dist="23000" dir="5400000" rotWithShape="0">
                  <a:srgbClr val="000000">
                    <a:alpha val="35000"/>
                  </a:srgbClr>
                </a:outerShdw>
              </a:effectLst>
              <a:scene3d>
                <a:camera prst="orthographicFront"/>
                <a:lightRig rig="threePt" dir="t"/>
              </a:scene3d>
              <a:sp3d prstMaterial="dkEdge">
                <a:bevelT prst="angle"/>
              </a:sp3d>
            </c:spPr>
          </c:dPt>
          <c:dPt>
            <c:idx val="1"/>
            <c:invertIfNegative val="0"/>
            <c:bubble3D val="0"/>
            <c:spPr>
              <a:solidFill>
                <a:srgbClr val="00759E"/>
              </a:solidFill>
              <a:ln>
                <a:noFill/>
              </a:ln>
              <a:effectLst>
                <a:outerShdw blurRad="40000" dist="23000" dir="5400000" rotWithShape="0">
                  <a:srgbClr val="000000">
                    <a:alpha val="35000"/>
                  </a:srgbClr>
                </a:outerShdw>
              </a:effectLst>
              <a:scene3d>
                <a:camera prst="orthographicFront"/>
                <a:lightRig rig="threePt" dir="t"/>
              </a:scene3d>
              <a:sp3d prstMaterial="dkEdge">
                <a:bevelT prst="angle"/>
              </a:sp3d>
            </c:spPr>
          </c:dPt>
          <c:dPt>
            <c:idx val="2"/>
            <c:invertIfNegative val="0"/>
            <c:bubble3D val="0"/>
            <c:spPr>
              <a:solidFill>
                <a:srgbClr val="00759E"/>
              </a:solidFill>
              <a:ln>
                <a:noFill/>
              </a:ln>
              <a:effectLst>
                <a:outerShdw blurRad="40000" dist="23000" dir="5400000" rotWithShape="0">
                  <a:srgbClr val="000000">
                    <a:alpha val="35000"/>
                  </a:srgbClr>
                </a:outerShdw>
              </a:effectLst>
              <a:scene3d>
                <a:camera prst="orthographicFront"/>
                <a:lightRig rig="threePt" dir="t"/>
              </a:scene3d>
              <a:sp3d prstMaterial="dkEdge">
                <a:bevelT prst="angle"/>
              </a:sp3d>
            </c:spPr>
          </c:dPt>
          <c:dPt>
            <c:idx val="3"/>
            <c:invertIfNegative val="0"/>
            <c:bubble3D val="0"/>
            <c:spPr>
              <a:solidFill>
                <a:srgbClr val="00759E"/>
              </a:solidFill>
              <a:ln>
                <a:noFill/>
              </a:ln>
              <a:effectLst>
                <a:outerShdw blurRad="40000" dist="23000" dir="5400000" rotWithShape="0">
                  <a:srgbClr val="000000">
                    <a:alpha val="35000"/>
                  </a:srgbClr>
                </a:outerShdw>
              </a:effectLst>
              <a:scene3d>
                <a:camera prst="orthographicFront"/>
                <a:lightRig rig="threePt" dir="t"/>
              </a:scene3d>
              <a:sp3d prstMaterial="dkEdge">
                <a:bevelT prst="angle"/>
              </a:sp3d>
            </c:spPr>
          </c:dPt>
          <c:dLbls>
            <c:dLbl>
              <c:idx val="0"/>
              <c:layout>
                <c:manualLayout>
                  <c:x val="-1.8945491903176896E-2"/>
                  <c:y val="-1.5818962451848172E-2"/>
                </c:manualLayout>
              </c:layout>
              <c:showLegendKey val="0"/>
              <c:showVal val="1"/>
              <c:showCatName val="0"/>
              <c:showSerName val="0"/>
              <c:showPercent val="0"/>
              <c:showBubbleSize val="0"/>
            </c:dLbl>
            <c:dLbl>
              <c:idx val="1"/>
              <c:layout>
                <c:manualLayout>
                  <c:x val="4.3728399176110322E-3"/>
                  <c:y val="2.3879591018376553E-3"/>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Лист1!$B$2:$B$4</c:f>
              <c:numCache>
                <c:formatCode>#,##0</c:formatCode>
                <c:ptCount val="3"/>
                <c:pt idx="0">
                  <c:v>17282</c:v>
                </c:pt>
                <c:pt idx="1">
                  <c:v>18230</c:v>
                </c:pt>
                <c:pt idx="2">
                  <c:v>19304</c:v>
                </c:pt>
              </c:numCache>
            </c:numRef>
          </c:val>
        </c:ser>
        <c:ser>
          <c:idx val="1"/>
          <c:order val="1"/>
          <c:tx>
            <c:strRef>
              <c:f>Лист1!$C$1</c:f>
              <c:strCache>
                <c:ptCount val="1"/>
                <c:pt idx="0">
                  <c:v>На укрепление МТБ и ремонтные работы </c:v>
                </c:pt>
              </c:strCache>
            </c:strRef>
          </c:tx>
          <c:spPr>
            <a:solidFill>
              <a:srgbClr val="7030A0"/>
            </a:solidFill>
            <a:scene3d>
              <a:camera prst="orthographicFront"/>
              <a:lightRig rig="threePt" dir="t"/>
            </a:scene3d>
            <a:sp3d>
              <a:bevelT prst="angle"/>
            </a:sp3d>
          </c:spPr>
          <c:invertIfNegative val="0"/>
          <c:dLbls>
            <c:dLbl>
              <c:idx val="0"/>
              <c:layout>
                <c:manualLayout>
                  <c:x val="1.3117142624998451E-2"/>
                  <c:y val="4.7661607093097942E-3"/>
                </c:manualLayout>
              </c:layout>
              <c:showLegendKey val="0"/>
              <c:showVal val="1"/>
              <c:showCatName val="0"/>
              <c:showSerName val="0"/>
              <c:showPercent val="0"/>
              <c:showBubbleSize val="0"/>
            </c:dLbl>
            <c:dLbl>
              <c:idx val="1"/>
              <c:layout>
                <c:manualLayout>
                  <c:x val="2.9149205833329892E-3"/>
                  <c:y val="-9.5323214186195885E-3"/>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Лист1!$C$2:$C$4</c:f>
              <c:numCache>
                <c:formatCode>General</c:formatCode>
                <c:ptCount val="3"/>
                <c:pt idx="0">
                  <c:v>10302</c:v>
                </c:pt>
                <c:pt idx="1">
                  <c:v>250</c:v>
                </c:pt>
                <c:pt idx="2">
                  <c:v>500</c:v>
                </c:pt>
              </c:numCache>
            </c:numRef>
          </c:val>
        </c:ser>
        <c:ser>
          <c:idx val="2"/>
          <c:order val="2"/>
          <c:tx>
            <c:strRef>
              <c:f>Лист1!$D$1</c:f>
              <c:strCache>
                <c:ptCount val="1"/>
                <c:pt idx="0">
                  <c:v>На проведение спортивных мероприятий</c:v>
                </c:pt>
              </c:strCache>
            </c:strRef>
          </c:tx>
          <c:spPr>
            <a:solidFill>
              <a:srgbClr val="009A46"/>
            </a:solidFill>
            <a:scene3d>
              <a:camera prst="orthographicFront"/>
              <a:lightRig rig="threePt" dir="t"/>
            </a:scene3d>
            <a:sp3d>
              <a:bevelT prst="angle"/>
            </a:sp3d>
          </c:spPr>
          <c:invertIfNegative val="0"/>
          <c:dLbls>
            <c:txPr>
              <a:bodyPr/>
              <a:lstStyle/>
              <a:p>
                <a:pPr>
                  <a:defRPr sz="1400"/>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Лист1!$D$2:$D$4</c:f>
              <c:numCache>
                <c:formatCode>General</c:formatCode>
                <c:ptCount val="3"/>
                <c:pt idx="0">
                  <c:v>1500</c:v>
                </c:pt>
                <c:pt idx="1">
                  <c:v>1500</c:v>
                </c:pt>
                <c:pt idx="2">
                  <c:v>1500</c:v>
                </c:pt>
              </c:numCache>
            </c:numRef>
          </c:val>
        </c:ser>
        <c:ser>
          <c:idx val="3"/>
          <c:order val="3"/>
          <c:tx>
            <c:strRef>
              <c:f>Лист1!$E$1</c:f>
              <c:strCache>
                <c:ptCount val="1"/>
                <c:pt idx="0">
                  <c:v>На развитие учреждения культуры</c:v>
                </c:pt>
              </c:strCache>
            </c:strRef>
          </c:tx>
          <c:spPr>
            <a:solidFill>
              <a:srgbClr val="990000"/>
            </a:solidFill>
            <a:scene3d>
              <a:camera prst="orthographicFront"/>
              <a:lightRig rig="threePt" dir="t"/>
            </a:scene3d>
            <a:sp3d>
              <a:bevelT prst="angle"/>
            </a:sp3d>
          </c:spPr>
          <c:invertIfNegative val="0"/>
          <c:dLbls>
            <c:txPr>
              <a:bodyPr/>
              <a:lstStyle/>
              <a:p>
                <a:pPr>
                  <a:defRPr sz="1400"/>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Лист1!$E$2:$E$4</c:f>
              <c:numCache>
                <c:formatCode>General</c:formatCode>
                <c:ptCount val="3"/>
                <c:pt idx="0">
                  <c:v>450</c:v>
                </c:pt>
                <c:pt idx="1">
                  <c:v>450</c:v>
                </c:pt>
                <c:pt idx="2">
                  <c:v>450</c:v>
                </c:pt>
              </c:numCache>
            </c:numRef>
          </c:val>
        </c:ser>
        <c:dLbls>
          <c:showLegendKey val="0"/>
          <c:showVal val="0"/>
          <c:showCatName val="0"/>
          <c:showSerName val="0"/>
          <c:showPercent val="0"/>
          <c:showBubbleSize val="0"/>
        </c:dLbls>
        <c:gapWidth val="100"/>
        <c:axId val="126059264"/>
        <c:axId val="126053376"/>
      </c:barChart>
      <c:valAx>
        <c:axId val="126053376"/>
        <c:scaling>
          <c:orientation val="minMax"/>
        </c:scaling>
        <c:delete val="1"/>
        <c:axPos val="l"/>
        <c:majorGridlines/>
        <c:numFmt formatCode="#,##0" sourceLinked="1"/>
        <c:majorTickMark val="out"/>
        <c:minorTickMark val="none"/>
        <c:tickLblPos val="nextTo"/>
        <c:crossAx val="126059264"/>
        <c:crosses val="autoZero"/>
        <c:crossBetween val="between"/>
      </c:valAx>
      <c:catAx>
        <c:axId val="126059264"/>
        <c:scaling>
          <c:orientation val="minMax"/>
        </c:scaling>
        <c:delete val="0"/>
        <c:axPos val="b"/>
        <c:numFmt formatCode="General" sourceLinked="1"/>
        <c:majorTickMark val="out"/>
        <c:minorTickMark val="none"/>
        <c:tickLblPos val="nextTo"/>
        <c:txPr>
          <a:bodyPr/>
          <a:lstStyle/>
          <a:p>
            <a:pPr>
              <a:defRPr b="1"/>
            </a:pPr>
            <a:endParaRPr lang="ru-RU"/>
          </a:p>
        </c:txPr>
        <c:crossAx val="126053376"/>
        <c:crosses val="autoZero"/>
        <c:auto val="1"/>
        <c:lblAlgn val="ctr"/>
        <c:lblOffset val="100"/>
        <c:noMultiLvlLbl val="0"/>
      </c:catAx>
      <c:spPr>
        <a:noFill/>
        <a:ln w="25395">
          <a:noFill/>
        </a:ln>
      </c:spPr>
    </c:plotArea>
    <c:legend>
      <c:legendPos val="b"/>
      <c:layout/>
      <c:overlay val="0"/>
      <c:txPr>
        <a:bodyPr/>
        <a:lstStyle/>
        <a:p>
          <a:pPr>
            <a:defRPr sz="1400"/>
          </a:pPr>
          <a:endParaRPr lang="ru-RU"/>
        </a:p>
      </c:txPr>
    </c:legend>
    <c:plotVisOnly val="1"/>
    <c:dispBlanksAs val="zero"/>
    <c:showDLblsOverMax val="0"/>
  </c:chart>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84752600369404E-2"/>
          <c:y val="6.7089277748494089E-2"/>
          <c:w val="0.64269696480987926"/>
          <c:h val="0.49908317748160741"/>
        </c:manualLayout>
      </c:layout>
      <c:barChart>
        <c:barDir val="col"/>
        <c:grouping val="clustered"/>
        <c:varyColors val="0"/>
        <c:ser>
          <c:idx val="0"/>
          <c:order val="0"/>
          <c:tx>
            <c:strRef>
              <c:f>Лист1!$B$1</c:f>
              <c:strCache>
                <c:ptCount val="1"/>
                <c:pt idx="0">
                  <c:v>2020</c:v>
                </c:pt>
              </c:strCache>
            </c:strRef>
          </c:tx>
          <c:spPr>
            <a:solidFill>
              <a:schemeClr val="accent5">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invertIfNegative val="0"/>
          <c:dPt>
            <c:idx val="0"/>
            <c:invertIfNegative val="0"/>
            <c:bubble3D val="0"/>
          </c:dPt>
          <c:dPt>
            <c:idx val="1"/>
            <c:invertIfNegative val="0"/>
            <c:bubble3D val="0"/>
          </c:dPt>
          <c:dPt>
            <c:idx val="2"/>
            <c:invertIfNegative val="0"/>
            <c:bubble3D val="0"/>
          </c:dPt>
          <c:dPt>
            <c:idx val="3"/>
            <c:invertIfNegative val="0"/>
            <c:bubble3D val="0"/>
          </c:dPt>
          <c:dLbls>
            <c:dLbl>
              <c:idx val="1"/>
              <c:layout>
                <c:manualLayout>
                  <c:x val="-2.4563767496778782E-2"/>
                  <c:y val="9.9016775913787353E-3"/>
                </c:manualLayout>
              </c:layout>
              <c:showLegendKey val="0"/>
              <c:showVal val="1"/>
              <c:showCatName val="0"/>
              <c:showSerName val="0"/>
              <c:showPercent val="0"/>
              <c:showBubbleSize val="0"/>
            </c:dLbl>
            <c:dLbl>
              <c:idx val="4"/>
              <c:layout>
                <c:manualLayout>
                  <c:x val="-2.8933092224231519E-2"/>
                  <c:y val="-2.9399434373401983E-3"/>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МП "Выборы"</c:v>
                </c:pt>
                <c:pt idx="1">
                  <c:v>МП "Развитие системы соц.обслуживания"</c:v>
                </c:pt>
                <c:pt idx="2">
                  <c:v>МП "Молодежная политика"</c:v>
                </c:pt>
                <c:pt idx="3">
                  <c:v>МП "Проведение праздничных мероприятий"</c:v>
                </c:pt>
              </c:strCache>
            </c:strRef>
          </c:cat>
          <c:val>
            <c:numRef>
              <c:f>Лист1!$B$2:$B$5</c:f>
              <c:numCache>
                <c:formatCode>General</c:formatCode>
                <c:ptCount val="4"/>
                <c:pt idx="0">
                  <c:v>283</c:v>
                </c:pt>
                <c:pt idx="1">
                  <c:v>1084</c:v>
                </c:pt>
                <c:pt idx="2">
                  <c:v>1351</c:v>
                </c:pt>
                <c:pt idx="3">
                  <c:v>2624</c:v>
                </c:pt>
              </c:numCache>
            </c:numRef>
          </c:val>
        </c:ser>
        <c:ser>
          <c:idx val="1"/>
          <c:order val="1"/>
          <c:tx>
            <c:strRef>
              <c:f>Лист1!$C$1</c:f>
              <c:strCache>
                <c:ptCount val="1"/>
                <c:pt idx="0">
                  <c:v>2021</c:v>
                </c:pt>
              </c:strCache>
            </c:strRef>
          </c:tx>
          <c:spPr>
            <a:solidFill>
              <a:schemeClr val="accent2">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invertIfNegative val="0"/>
          <c:dLbls>
            <c:dLbl>
              <c:idx val="0"/>
              <c:layout>
                <c:manualLayout>
                  <c:x val="4.3399638336347199E-3"/>
                  <c:y val="-5.3898340379676247E-17"/>
                </c:manualLayout>
              </c:layout>
              <c:showLegendKey val="0"/>
              <c:showVal val="1"/>
              <c:showCatName val="0"/>
              <c:showSerName val="0"/>
              <c:showPercent val="0"/>
              <c:showBubbleSize val="0"/>
            </c:dLbl>
            <c:dLbl>
              <c:idx val="1"/>
              <c:layout>
                <c:manualLayout>
                  <c:x val="0"/>
                  <c:y val="-1.8565188663247984E-2"/>
                </c:manualLayout>
              </c:layout>
              <c:showLegendKey val="0"/>
              <c:showVal val="1"/>
              <c:showCatName val="0"/>
              <c:showSerName val="0"/>
              <c:showPercent val="0"/>
              <c:showBubbleSize val="0"/>
            </c:dLbl>
            <c:dLbl>
              <c:idx val="2"/>
              <c:layout>
                <c:manualLayout>
                  <c:x val="1.4466546112115732E-3"/>
                  <c:y val="-4.0912667191188044E-2"/>
                </c:manualLayout>
              </c:layout>
              <c:showLegendKey val="0"/>
              <c:showVal val="1"/>
              <c:showCatName val="0"/>
              <c:showSerName val="0"/>
              <c:showPercent val="0"/>
              <c:showBubbleSize val="0"/>
            </c:dLbl>
            <c:dLbl>
              <c:idx val="3"/>
              <c:layout>
                <c:manualLayout>
                  <c:x val="0"/>
                  <c:y val="-3.7765538945712038E-2"/>
                </c:manualLayout>
              </c:layout>
              <c:showLegendKey val="0"/>
              <c:showVal val="1"/>
              <c:showCatName val="0"/>
              <c:showSerName val="0"/>
              <c:showPercent val="0"/>
              <c:showBubbleSize val="0"/>
            </c:dLbl>
            <c:dLbl>
              <c:idx val="4"/>
              <c:layout>
                <c:manualLayout>
                  <c:x val="-4.3399638336347199E-3"/>
                  <c:y val="-2.3519547498721587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МП "Выборы"</c:v>
                </c:pt>
                <c:pt idx="1">
                  <c:v>МП "Развитие системы соц.обслуживания"</c:v>
                </c:pt>
                <c:pt idx="2">
                  <c:v>МП "Молодежная политика"</c:v>
                </c:pt>
                <c:pt idx="3">
                  <c:v>МП "Проведение праздничных мероприятий"</c:v>
                </c:pt>
              </c:strCache>
            </c:strRef>
          </c:cat>
          <c:val>
            <c:numRef>
              <c:f>Лист1!$C$2:$C$5</c:f>
              <c:numCache>
                <c:formatCode>General</c:formatCode>
                <c:ptCount val="4"/>
                <c:pt idx="0">
                  <c:v>0</c:v>
                </c:pt>
                <c:pt idx="1">
                  <c:v>1084</c:v>
                </c:pt>
                <c:pt idx="2">
                  <c:v>1351</c:v>
                </c:pt>
                <c:pt idx="3">
                  <c:v>2624</c:v>
                </c:pt>
              </c:numCache>
            </c:numRef>
          </c:val>
        </c:ser>
        <c:ser>
          <c:idx val="2"/>
          <c:order val="2"/>
          <c:tx>
            <c:strRef>
              <c:f>Лист1!$D$1</c:f>
              <c:strCache>
                <c:ptCount val="1"/>
                <c:pt idx="0">
                  <c:v>2022</c:v>
                </c:pt>
              </c:strCache>
            </c:strRef>
          </c:tx>
          <c:spPr>
            <a:solidFill>
              <a:schemeClr val="accent3">
                <a:satMod val="11000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c:spPr>
          <c:invertIfNegative val="0"/>
          <c:dLbls>
            <c:dLbl>
              <c:idx val="1"/>
              <c:layout>
                <c:manualLayout>
                  <c:x val="2.0212385257338195E-2"/>
                  <c:y val="4.3721384758418653E-3"/>
                </c:manualLayout>
              </c:layout>
              <c:showLegendKey val="0"/>
              <c:showVal val="1"/>
              <c:showCatName val="0"/>
              <c:showSerName val="0"/>
              <c:showPercent val="0"/>
              <c:showBubbleSize val="0"/>
            </c:dLbl>
            <c:dLbl>
              <c:idx val="2"/>
              <c:layout>
                <c:manualLayout>
                  <c:x val="0"/>
                  <c:y val="9.4413847364280094E-3"/>
                </c:manualLayout>
              </c:layout>
              <c:showLegendKey val="0"/>
              <c:showVal val="1"/>
              <c:showCatName val="0"/>
              <c:showSerName val="0"/>
              <c:showPercent val="0"/>
              <c:showBubbleSize val="0"/>
            </c:dLbl>
            <c:dLbl>
              <c:idx val="3"/>
              <c:layout>
                <c:manualLayout>
                  <c:x val="1.0126582278481065E-2"/>
                  <c:y val="5.8798868746803967E-3"/>
                </c:manualLayout>
              </c:layout>
              <c:showLegendKey val="0"/>
              <c:showVal val="1"/>
              <c:showCatName val="0"/>
              <c:showSerName val="0"/>
              <c:showPercent val="0"/>
              <c:showBubbleSize val="0"/>
            </c:dLbl>
            <c:dLbl>
              <c:idx val="4"/>
              <c:layout>
                <c:manualLayout>
                  <c:x val="2.0253164556962026E-2"/>
                  <c:y val="-2.9399434373401983E-3"/>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МП "Выборы"</c:v>
                </c:pt>
                <c:pt idx="1">
                  <c:v>МП "Развитие системы соц.обслуживания"</c:v>
                </c:pt>
                <c:pt idx="2">
                  <c:v>МП "Молодежная политика"</c:v>
                </c:pt>
                <c:pt idx="3">
                  <c:v>МП "Проведение праздничных мероприятий"</c:v>
                </c:pt>
              </c:strCache>
            </c:strRef>
          </c:cat>
          <c:val>
            <c:numRef>
              <c:f>Лист1!$D$2:$D$5</c:f>
              <c:numCache>
                <c:formatCode>General</c:formatCode>
                <c:ptCount val="4"/>
                <c:pt idx="0">
                  <c:v>0</c:v>
                </c:pt>
                <c:pt idx="1">
                  <c:v>1084</c:v>
                </c:pt>
                <c:pt idx="2">
                  <c:v>1351</c:v>
                </c:pt>
                <c:pt idx="3">
                  <c:v>2624</c:v>
                </c:pt>
              </c:numCache>
            </c:numRef>
          </c:val>
        </c:ser>
        <c:dLbls>
          <c:showLegendKey val="0"/>
          <c:showVal val="0"/>
          <c:showCatName val="0"/>
          <c:showSerName val="0"/>
          <c:showPercent val="0"/>
          <c:showBubbleSize val="0"/>
        </c:dLbls>
        <c:gapWidth val="100"/>
        <c:axId val="126112512"/>
        <c:axId val="126114048"/>
      </c:barChart>
      <c:catAx>
        <c:axId val="126112512"/>
        <c:scaling>
          <c:orientation val="minMax"/>
        </c:scaling>
        <c:delete val="0"/>
        <c:axPos val="b"/>
        <c:majorTickMark val="out"/>
        <c:minorTickMark val="none"/>
        <c:tickLblPos val="low"/>
        <c:txPr>
          <a:bodyPr rot="1740000" vert="horz"/>
          <a:lstStyle/>
          <a:p>
            <a:pPr>
              <a:defRPr sz="1400" spc="0" baseline="0"/>
            </a:pPr>
            <a:endParaRPr lang="ru-RU"/>
          </a:p>
        </c:txPr>
        <c:crossAx val="126114048"/>
        <c:crosses val="autoZero"/>
        <c:auto val="1"/>
        <c:lblAlgn val="ctr"/>
        <c:lblOffset val="100"/>
        <c:tickLblSkip val="1"/>
        <c:noMultiLvlLbl val="0"/>
      </c:catAx>
      <c:valAx>
        <c:axId val="126114048"/>
        <c:scaling>
          <c:orientation val="minMax"/>
        </c:scaling>
        <c:delete val="1"/>
        <c:axPos val="l"/>
        <c:majorGridlines/>
        <c:numFmt formatCode="General" sourceLinked="1"/>
        <c:majorTickMark val="out"/>
        <c:minorTickMark val="none"/>
        <c:tickLblPos val="nextTo"/>
        <c:crossAx val="126112512"/>
        <c:crosses val="autoZero"/>
        <c:crossBetween val="between"/>
      </c:valAx>
      <c:spPr>
        <a:noFill/>
        <a:ln w="25394">
          <a:noFill/>
        </a:ln>
      </c:spPr>
    </c:plotArea>
    <c:legend>
      <c:legendPos val="b"/>
      <c:layout>
        <c:manualLayout>
          <c:xMode val="edge"/>
          <c:yMode val="edge"/>
          <c:x val="1.5428393458272013E-2"/>
          <c:y val="2.3060303241160107E-3"/>
          <c:w val="0.26857983761448151"/>
          <c:h val="5.4990600459598055E-2"/>
        </c:manualLayout>
      </c:layout>
      <c:overlay val="0"/>
      <c:txPr>
        <a:bodyPr/>
        <a:lstStyle/>
        <a:p>
          <a:pPr>
            <a:defRPr sz="1600" b="1" baseline="0"/>
          </a:pPr>
          <a:endParaRPr lang="ru-RU"/>
        </a:p>
      </c:txPr>
    </c:legend>
    <c:plotVisOnly val="1"/>
    <c:dispBlanksAs val="zero"/>
    <c:showDLblsOverMax val="0"/>
  </c:chart>
  <c:txPr>
    <a:bodyPr/>
    <a:lstStyle/>
    <a:p>
      <a:pPr>
        <a:defRPr sz="1800"/>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3907237906807551"/>
          <c:y val="2.949669522297892E-2"/>
          <c:w val="0.67115906523582547"/>
          <c:h val="0.50972084358367076"/>
        </c:manualLayout>
      </c:layout>
      <c:bar3DChart>
        <c:barDir val="col"/>
        <c:grouping val="clustered"/>
        <c:varyColors val="0"/>
        <c:ser>
          <c:idx val="0"/>
          <c:order val="0"/>
          <c:tx>
            <c:strRef>
              <c:f>Лист1!$B$1</c:f>
              <c:strCache>
                <c:ptCount val="1"/>
                <c:pt idx="0">
                  <c:v>2020 год</c:v>
                </c:pt>
              </c:strCache>
            </c:strRef>
          </c:tx>
          <c:spPr>
            <a:solidFill>
              <a:srgbClr val="0070C0"/>
            </a:solidFill>
            <a:ln w="9521"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prstMaterial="dkEdge">
              <a:contourClr>
                <a:srgbClr val="000000"/>
              </a:contourClr>
            </a:sp3d>
          </c:spPr>
          <c:invertIfNegative val="0"/>
          <c:dLbls>
            <c:dLbl>
              <c:idx val="0"/>
              <c:layout>
                <c:manualLayout>
                  <c:x val="6.1727179935841389E-3"/>
                  <c:y val="-1.9875776397515543E-2"/>
                </c:manualLayout>
              </c:layout>
              <c:numFmt formatCode="#,##0.0" sourceLinked="0"/>
              <c:spPr/>
              <c:txPr>
                <a:bodyPr/>
                <a:lstStyle/>
                <a:p>
                  <a:pPr>
                    <a:defRPr sz="1400"/>
                  </a:pPr>
                  <a:endParaRPr lang="ru-RU"/>
                </a:p>
              </c:txPr>
              <c:showLegendKey val="0"/>
              <c:showVal val="1"/>
              <c:showCatName val="0"/>
              <c:showSerName val="0"/>
              <c:showPercent val="0"/>
              <c:showBubbleSize val="0"/>
            </c:dLbl>
            <c:dLbl>
              <c:idx val="1"/>
              <c:layout>
                <c:manualLayout>
                  <c:x val="7.9560065197144467E-3"/>
                  <c:y val="-1.1656533635569956E-2"/>
                </c:manualLayout>
              </c:layout>
              <c:numFmt formatCode="#,##0.0" sourceLinked="0"/>
              <c:spPr/>
              <c:txPr>
                <a:bodyPr/>
                <a:lstStyle/>
                <a:p>
                  <a:pPr>
                    <a:defRPr sz="1400"/>
                  </a:pPr>
                  <a:endParaRPr lang="ru-RU"/>
                </a:p>
              </c:txPr>
              <c:showLegendKey val="0"/>
              <c:showVal val="1"/>
              <c:showCatName val="0"/>
              <c:showSerName val="0"/>
              <c:showPercent val="0"/>
              <c:showBubbleSize val="0"/>
            </c:dLbl>
            <c:dLbl>
              <c:idx val="2"/>
              <c:layout>
                <c:manualLayout>
                  <c:x val="-7.7160493827160542E-3"/>
                  <c:y val="-1.9875776397515543E-2"/>
                </c:manualLayout>
              </c:layout>
              <c:numFmt formatCode="#,##0.0" sourceLinked="0"/>
              <c:spPr/>
              <c:txPr>
                <a:bodyPr/>
                <a:lstStyle/>
                <a:p>
                  <a:pPr>
                    <a:defRPr sz="1400"/>
                  </a:pPr>
                  <a:endParaRPr lang="ru-RU"/>
                </a:p>
              </c:txPr>
              <c:showLegendKey val="0"/>
              <c:showVal val="1"/>
              <c:showCatName val="0"/>
              <c:showSerName val="0"/>
              <c:showPercent val="0"/>
              <c:showBubbleSize val="0"/>
            </c:dLbl>
            <c:dLbl>
              <c:idx val="3"/>
              <c:numFmt formatCode="#,##0.0" sourceLinked="0"/>
              <c:spPr/>
              <c:txPr>
                <a:bodyPr/>
                <a:lstStyle/>
                <a:p>
                  <a:pPr>
                    <a:defRPr sz="1400"/>
                  </a:pPr>
                  <a:endParaRPr lang="ru-RU"/>
                </a:p>
              </c:txPr>
              <c:showLegendKey val="0"/>
              <c:showVal val="1"/>
              <c:showCatName val="0"/>
              <c:showSerName val="0"/>
              <c:showPercent val="0"/>
              <c:showBubbleSize val="0"/>
            </c:dLbl>
            <c:numFmt formatCode="#,##0" sourceLinked="0"/>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На жилищное хозяйство</c:v>
                </c:pt>
                <c:pt idx="1">
                  <c:v>На коммунальное хозяйство</c:v>
                </c:pt>
                <c:pt idx="2">
                  <c:v>На благоустройство</c:v>
                </c:pt>
                <c:pt idx="3">
                  <c:v>На дорожное хозяйство</c:v>
                </c:pt>
              </c:strCache>
            </c:strRef>
          </c:cat>
          <c:val>
            <c:numRef>
              <c:f>Лист1!$B$2:$B$5</c:f>
              <c:numCache>
                <c:formatCode>#,##0.0</c:formatCode>
                <c:ptCount val="4"/>
                <c:pt idx="0">
                  <c:v>14.1</c:v>
                </c:pt>
                <c:pt idx="1">
                  <c:v>44.8</c:v>
                </c:pt>
                <c:pt idx="2">
                  <c:v>28.4</c:v>
                </c:pt>
                <c:pt idx="3">
                  <c:v>24.9</c:v>
                </c:pt>
              </c:numCache>
            </c:numRef>
          </c:val>
        </c:ser>
        <c:ser>
          <c:idx val="1"/>
          <c:order val="1"/>
          <c:tx>
            <c:strRef>
              <c:f>Лист1!$C$1</c:f>
              <c:strCache>
                <c:ptCount val="1"/>
                <c:pt idx="0">
                  <c:v>2021 год</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1"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prstMaterial="dkEdge">
              <a:contourClr>
                <a:srgbClr val="000000"/>
              </a:contourClr>
            </a:sp3d>
          </c:spPr>
          <c:invertIfNegative val="0"/>
          <c:dLbls>
            <c:dLbl>
              <c:idx val="0"/>
              <c:layout>
                <c:manualLayout>
                  <c:x val="1.2056074917883979E-2"/>
                  <c:y val="-3.9774358814559464E-2"/>
                </c:manualLayout>
              </c:layout>
              <c:showLegendKey val="0"/>
              <c:showVal val="1"/>
              <c:showCatName val="0"/>
              <c:showSerName val="0"/>
              <c:showPercent val="0"/>
              <c:showBubbleSize val="0"/>
            </c:dLbl>
            <c:dLbl>
              <c:idx val="1"/>
              <c:layout>
                <c:manualLayout>
                  <c:x val="1.5432098765432098E-2"/>
                  <c:y val="-3.7680041254289059E-2"/>
                </c:manualLayout>
              </c:layout>
              <c:showLegendKey val="0"/>
              <c:showVal val="1"/>
              <c:showCatName val="0"/>
              <c:showSerName val="0"/>
              <c:showPercent val="0"/>
              <c:showBubbleSize val="0"/>
            </c:dLbl>
            <c:dLbl>
              <c:idx val="2"/>
              <c:layout>
                <c:manualLayout>
                  <c:x val="1.2273105344067238E-2"/>
                  <c:y val="-5.3338229701886161E-2"/>
                </c:manualLayout>
              </c:layout>
              <c:showLegendKey val="0"/>
              <c:showVal val="1"/>
              <c:showCatName val="0"/>
              <c:showSerName val="0"/>
              <c:showPercent val="0"/>
              <c:showBubbleSize val="0"/>
            </c:dLbl>
            <c:dLbl>
              <c:idx val="3"/>
              <c:layout>
                <c:manualLayout>
                  <c:x val="2.3148148148148147E-2"/>
                  <c:y val="-5.2380451813800355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На жилищное хозяйство</c:v>
                </c:pt>
                <c:pt idx="1">
                  <c:v>На коммунальное хозяйство</c:v>
                </c:pt>
                <c:pt idx="2">
                  <c:v>На благоустройство</c:v>
                </c:pt>
                <c:pt idx="3">
                  <c:v>На дорожное хозяйство</c:v>
                </c:pt>
              </c:strCache>
            </c:strRef>
          </c:cat>
          <c:val>
            <c:numRef>
              <c:f>Лист1!$C$2:$C$5</c:f>
              <c:numCache>
                <c:formatCode>#,##0.0</c:formatCode>
                <c:ptCount val="4"/>
                <c:pt idx="0">
                  <c:v>2</c:v>
                </c:pt>
                <c:pt idx="1">
                  <c:v>37.4</c:v>
                </c:pt>
                <c:pt idx="2">
                  <c:v>28.5</c:v>
                </c:pt>
                <c:pt idx="3">
                  <c:v>24.2</c:v>
                </c:pt>
              </c:numCache>
            </c:numRef>
          </c:val>
        </c:ser>
        <c:ser>
          <c:idx val="2"/>
          <c:order val="2"/>
          <c:tx>
            <c:strRef>
              <c:f>Лист1!$D$1</c:f>
              <c:strCache>
                <c:ptCount val="1"/>
                <c:pt idx="0">
                  <c:v>2022 год</c:v>
                </c:pt>
              </c:strCache>
            </c:strRef>
          </c:tx>
          <c:spPr>
            <a:solidFill>
              <a:srgbClr val="FFC000"/>
            </a:solidFill>
            <a:scene3d>
              <a:camera prst="orthographicFront"/>
              <a:lightRig rig="threePt" dir="t"/>
            </a:scene3d>
            <a:sp3d prstMaterial="dkEdge"/>
          </c:spPr>
          <c:invertIfNegative val="0"/>
          <c:dLbls>
            <c:dLbl>
              <c:idx val="0"/>
              <c:layout>
                <c:manualLayout>
                  <c:x val="1.5432098765432098E-2"/>
                  <c:y val="-4.0302267002518939E-2"/>
                </c:manualLayout>
              </c:layout>
              <c:showLegendKey val="0"/>
              <c:showVal val="1"/>
              <c:showCatName val="0"/>
              <c:showSerName val="0"/>
              <c:showPercent val="0"/>
              <c:showBubbleSize val="0"/>
            </c:dLbl>
            <c:dLbl>
              <c:idx val="1"/>
              <c:layout>
                <c:manualLayout>
                  <c:x val="2.6234446388645864E-2"/>
                  <c:y val="-2.5224221027787142E-2"/>
                </c:manualLayout>
              </c:layout>
              <c:showLegendKey val="0"/>
              <c:showVal val="1"/>
              <c:showCatName val="0"/>
              <c:showSerName val="0"/>
              <c:showPercent val="0"/>
              <c:showBubbleSize val="0"/>
            </c:dLbl>
            <c:dLbl>
              <c:idx val="2"/>
              <c:layout>
                <c:manualLayout>
                  <c:x val="1.2345679012345678E-2"/>
                  <c:y val="-1.490588865308713E-2"/>
                </c:manualLayout>
              </c:layout>
              <c:showLegendKey val="0"/>
              <c:showVal val="1"/>
              <c:showCatName val="0"/>
              <c:showSerName val="0"/>
              <c:showPercent val="0"/>
              <c:showBubbleSize val="0"/>
            </c:dLbl>
            <c:dLbl>
              <c:idx val="3"/>
              <c:layout>
                <c:manualLayout>
                  <c:x val="1.5432098765432098E-2"/>
                  <c:y val="-7.5566750629723154E-3"/>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На жилищное хозяйство</c:v>
                </c:pt>
                <c:pt idx="1">
                  <c:v>На коммунальное хозяйство</c:v>
                </c:pt>
                <c:pt idx="2">
                  <c:v>На благоустройство</c:v>
                </c:pt>
                <c:pt idx="3">
                  <c:v>На дорожное хозяйство</c:v>
                </c:pt>
              </c:strCache>
            </c:strRef>
          </c:cat>
          <c:val>
            <c:numRef>
              <c:f>Лист1!$D$2:$D$5</c:f>
              <c:numCache>
                <c:formatCode>#,##0.0</c:formatCode>
                <c:ptCount val="4"/>
                <c:pt idx="0">
                  <c:v>2</c:v>
                </c:pt>
                <c:pt idx="1">
                  <c:v>37.4</c:v>
                </c:pt>
                <c:pt idx="2">
                  <c:v>28.7</c:v>
                </c:pt>
                <c:pt idx="3">
                  <c:v>24.3</c:v>
                </c:pt>
              </c:numCache>
            </c:numRef>
          </c:val>
        </c:ser>
        <c:dLbls>
          <c:showLegendKey val="0"/>
          <c:showVal val="0"/>
          <c:showCatName val="0"/>
          <c:showSerName val="0"/>
          <c:showPercent val="0"/>
          <c:showBubbleSize val="0"/>
        </c:dLbls>
        <c:gapWidth val="150"/>
        <c:shape val="box"/>
        <c:axId val="131486080"/>
        <c:axId val="131487616"/>
        <c:axId val="0"/>
      </c:bar3DChart>
      <c:catAx>
        <c:axId val="131486080"/>
        <c:scaling>
          <c:orientation val="minMax"/>
        </c:scaling>
        <c:delete val="0"/>
        <c:axPos val="b"/>
        <c:numFmt formatCode="General" sourceLinked="1"/>
        <c:majorTickMark val="out"/>
        <c:minorTickMark val="none"/>
        <c:tickLblPos val="nextTo"/>
        <c:crossAx val="131487616"/>
        <c:crosses val="autoZero"/>
        <c:auto val="1"/>
        <c:lblAlgn val="ctr"/>
        <c:lblOffset val="100"/>
        <c:noMultiLvlLbl val="0"/>
      </c:catAx>
      <c:valAx>
        <c:axId val="131487616"/>
        <c:scaling>
          <c:orientation val="minMax"/>
        </c:scaling>
        <c:delete val="1"/>
        <c:axPos val="l"/>
        <c:majorGridlines/>
        <c:numFmt formatCode="#,##0.0" sourceLinked="1"/>
        <c:majorTickMark val="out"/>
        <c:minorTickMark val="none"/>
        <c:tickLblPos val="nextTo"/>
        <c:crossAx val="131486080"/>
        <c:crosses val="autoZero"/>
        <c:crossBetween val="between"/>
      </c:valAx>
      <c:spPr>
        <a:noFill/>
        <a:ln w="25390">
          <a:noFill/>
        </a:ln>
      </c:spPr>
    </c:plotArea>
    <c:legend>
      <c:legendPos val="r"/>
      <c:layout>
        <c:manualLayout>
          <c:xMode val="edge"/>
          <c:yMode val="edge"/>
          <c:x val="0.84182894342778836"/>
          <c:y val="0.24497308476835034"/>
          <c:w val="0.1449338219335998"/>
          <c:h val="0.178733515745406"/>
        </c:manualLayout>
      </c:layout>
      <c:overlay val="0"/>
      <c:txPr>
        <a:bodyPr/>
        <a:lstStyle/>
        <a:p>
          <a:pPr>
            <a:defRPr b="1"/>
          </a:pPr>
          <a:endParaRPr lang="ru-RU"/>
        </a:p>
      </c:txPr>
    </c:legend>
    <c:plotVisOnly val="1"/>
    <c:dispBlanksAs val="gap"/>
    <c:showDLblsOverMax val="0"/>
  </c:chart>
  <c:txPr>
    <a:bodyPr/>
    <a:lstStyle/>
    <a:p>
      <a:pPr>
        <a:defRPr sz="1799"/>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1.6861875544262141E-2"/>
          <c:y val="3.6373233694486001E-2"/>
          <c:w val="0.62035420367342919"/>
          <c:h val="0.78710451502344492"/>
        </c:manualLayout>
      </c:layout>
      <c:bar3DChart>
        <c:barDir val="col"/>
        <c:grouping val="clustered"/>
        <c:varyColors val="0"/>
        <c:ser>
          <c:idx val="0"/>
          <c:order val="0"/>
          <c:tx>
            <c:strRef>
              <c:f>Лист1!$B$1</c:f>
              <c:strCache>
                <c:ptCount val="1"/>
                <c:pt idx="0">
                  <c:v>Дотации бюджетам поселений на выравнивание уровня бюджетной обеспеченности</c:v>
                </c:pt>
              </c:strCache>
            </c:strRef>
          </c:tx>
          <c:spPr>
            <a:solidFill>
              <a:schemeClr val="accent3">
                <a:lumMod val="75000"/>
              </a:schemeClr>
            </a:solidFill>
          </c:spPr>
          <c:invertIfNegative val="0"/>
          <c:dLbls>
            <c:numFmt formatCode="#,##0" sourceLinked="0"/>
            <c:txPr>
              <a:bodyPr/>
              <a:lstStyle/>
              <a:p>
                <a:pPr>
                  <a:defRPr sz="1400"/>
                </a:pPr>
                <a:endParaRPr lang="ru-RU"/>
              </a:p>
            </c:txPr>
            <c:showLegendKey val="0"/>
            <c:showVal val="1"/>
            <c:showCatName val="0"/>
            <c:showSerName val="0"/>
            <c:showPercent val="0"/>
            <c:showBubbleSize val="0"/>
            <c:showLeaderLines val="0"/>
          </c:dLbls>
          <c:cat>
            <c:strRef>
              <c:f>Лист1!$A$2:$A$4</c:f>
              <c:strCache>
                <c:ptCount val="3"/>
                <c:pt idx="0">
                  <c:v>2020 г.</c:v>
                </c:pt>
                <c:pt idx="1">
                  <c:v>2021 г.</c:v>
                </c:pt>
                <c:pt idx="2">
                  <c:v>2022 г.</c:v>
                </c:pt>
              </c:strCache>
            </c:strRef>
          </c:cat>
          <c:val>
            <c:numRef>
              <c:f>Лист1!$B$2:$B$4</c:f>
              <c:numCache>
                <c:formatCode>#,##0.00</c:formatCode>
                <c:ptCount val="3"/>
                <c:pt idx="0">
                  <c:v>5610</c:v>
                </c:pt>
                <c:pt idx="1">
                  <c:v>5619</c:v>
                </c:pt>
                <c:pt idx="2">
                  <c:v>5627</c:v>
                </c:pt>
              </c:numCache>
            </c:numRef>
          </c:val>
        </c:ser>
        <c:ser>
          <c:idx val="1"/>
          <c:order val="1"/>
          <c:tx>
            <c:strRef>
              <c:f>Лист1!$C$1</c:f>
              <c:strCache>
                <c:ptCount val="1"/>
                <c:pt idx="0">
                  <c:v>Прочие субсидии бюджетам  городских поселений на поддержку гос. программ субъектов РФ и муниципальных программ формирования современной городской среды</c:v>
                </c:pt>
              </c:strCache>
            </c:strRef>
          </c:tx>
          <c:invertIfNegative val="0"/>
          <c:dLbls>
            <c:dLbl>
              <c:idx val="0"/>
              <c:layout>
                <c:manualLayout>
                  <c:x val="3.5007354071132465E-2"/>
                  <c:y val="-7.2480531082543343E-3"/>
                </c:manualLayout>
              </c:layout>
              <c:showLegendKey val="0"/>
              <c:showVal val="1"/>
              <c:showCatName val="0"/>
              <c:showSerName val="0"/>
              <c:showPercent val="0"/>
              <c:showBubbleSize val="0"/>
            </c:dLbl>
            <c:dLbl>
              <c:idx val="1"/>
              <c:layout>
                <c:manualLayout>
                  <c:x val="3.2090074565204754E-2"/>
                  <c:y val="-7.2480531082543343E-3"/>
                </c:manualLayout>
              </c:layout>
              <c:showLegendKey val="0"/>
              <c:showVal val="1"/>
              <c:showCatName val="0"/>
              <c:showSerName val="0"/>
              <c:showPercent val="0"/>
              <c:showBubbleSize val="0"/>
            </c:dLbl>
            <c:dLbl>
              <c:idx val="2"/>
              <c:layout>
                <c:manualLayout>
                  <c:x val="3.6465993824096314E-2"/>
                  <c:y val="-7.2480531082543343E-3"/>
                </c:manualLayout>
              </c:layout>
              <c:showLegendKey val="0"/>
              <c:showVal val="1"/>
              <c:showCatName val="0"/>
              <c:showSerName val="0"/>
              <c:showPercent val="0"/>
              <c:showBubbleSize val="0"/>
            </c:dLbl>
            <c:numFmt formatCode="#,##0" sourceLinked="0"/>
            <c:txPr>
              <a:bodyPr/>
              <a:lstStyle/>
              <a:p>
                <a:pPr>
                  <a:defRPr sz="1400"/>
                </a:pPr>
                <a:endParaRPr lang="ru-RU"/>
              </a:p>
            </c:txPr>
            <c:showLegendKey val="0"/>
            <c:showVal val="1"/>
            <c:showCatName val="0"/>
            <c:showSerName val="0"/>
            <c:showPercent val="0"/>
            <c:showBubbleSize val="0"/>
            <c:showLeaderLines val="0"/>
          </c:dLbls>
          <c:cat>
            <c:strRef>
              <c:f>Лист1!$A$2:$A$4</c:f>
              <c:strCache>
                <c:ptCount val="3"/>
                <c:pt idx="0">
                  <c:v>2020 г.</c:v>
                </c:pt>
                <c:pt idx="1">
                  <c:v>2021 г.</c:v>
                </c:pt>
                <c:pt idx="2">
                  <c:v>2022 г.</c:v>
                </c:pt>
              </c:strCache>
            </c:strRef>
          </c:cat>
          <c:val>
            <c:numRef>
              <c:f>Лист1!$C$2:$C$4</c:f>
              <c:numCache>
                <c:formatCode>#,##0.00</c:formatCode>
                <c:ptCount val="3"/>
                <c:pt idx="0">
                  <c:v>3014</c:v>
                </c:pt>
                <c:pt idx="1">
                  <c:v>3014</c:v>
                </c:pt>
                <c:pt idx="2">
                  <c:v>3014</c:v>
                </c:pt>
              </c:numCache>
            </c:numRef>
          </c:val>
        </c:ser>
        <c:ser>
          <c:idx val="2"/>
          <c:order val="2"/>
          <c:tx>
            <c:strRef>
              <c:f>Лист1!$D$1</c:f>
              <c:strCache>
                <c:ptCount val="1"/>
                <c:pt idx="0">
                  <c:v>Субвенции бюджетам городских поселений на осуществление первичного воинского учета на территориях, где отсутствуют военные комиссариаты</c:v>
                </c:pt>
              </c:strCache>
            </c:strRef>
          </c:tx>
          <c:spPr>
            <a:solidFill>
              <a:schemeClr val="tx2">
                <a:lumMod val="75000"/>
              </a:schemeClr>
            </a:solidFill>
          </c:spPr>
          <c:invertIfNegative val="0"/>
          <c:dLbls>
            <c:dLbl>
              <c:idx val="0"/>
              <c:layout>
                <c:manualLayout>
                  <c:x val="1.8962316788530109E-2"/>
                  <c:y val="-7.2480531082544227E-3"/>
                </c:manualLayout>
              </c:layout>
              <c:showLegendKey val="0"/>
              <c:showVal val="1"/>
              <c:showCatName val="0"/>
              <c:showSerName val="0"/>
              <c:showPercent val="0"/>
              <c:showBubbleSize val="0"/>
            </c:dLbl>
            <c:dLbl>
              <c:idx val="1"/>
              <c:layout>
                <c:manualLayout>
                  <c:x val="1.4586397529638473E-2"/>
                  <c:y val="-9.6640708110058669E-3"/>
                </c:manualLayout>
              </c:layout>
              <c:showLegendKey val="0"/>
              <c:showVal val="1"/>
              <c:showCatName val="0"/>
              <c:showSerName val="0"/>
              <c:showPercent val="0"/>
              <c:showBubbleSize val="0"/>
            </c:dLbl>
            <c:dLbl>
              <c:idx val="2"/>
              <c:layout>
                <c:manualLayout>
                  <c:x val="2.0420956541493937E-2"/>
                  <c:y val="-4.8320354055028008E-3"/>
                </c:manualLayout>
              </c:layout>
              <c:showLegendKey val="0"/>
              <c:showVal val="1"/>
              <c:showCatName val="0"/>
              <c:showSerName val="0"/>
              <c:showPercent val="0"/>
              <c:showBubbleSize val="0"/>
            </c:dLbl>
            <c:numFmt formatCode="#,##0" sourceLinked="0"/>
            <c:txPr>
              <a:bodyPr/>
              <a:lstStyle/>
              <a:p>
                <a:pPr>
                  <a:defRPr sz="1400"/>
                </a:pPr>
                <a:endParaRPr lang="ru-RU"/>
              </a:p>
            </c:txPr>
            <c:showLegendKey val="0"/>
            <c:showVal val="1"/>
            <c:showCatName val="0"/>
            <c:showSerName val="0"/>
            <c:showPercent val="0"/>
            <c:showBubbleSize val="0"/>
            <c:showLeaderLines val="0"/>
          </c:dLbls>
          <c:cat>
            <c:strRef>
              <c:f>Лист1!$A$2:$A$4</c:f>
              <c:strCache>
                <c:ptCount val="3"/>
                <c:pt idx="0">
                  <c:v>2020 г.</c:v>
                </c:pt>
                <c:pt idx="1">
                  <c:v>2021 г.</c:v>
                </c:pt>
                <c:pt idx="2">
                  <c:v>2022 г.</c:v>
                </c:pt>
              </c:strCache>
            </c:strRef>
          </c:cat>
          <c:val>
            <c:numRef>
              <c:f>Лист1!$D$2:$D$4</c:f>
              <c:numCache>
                <c:formatCode>#,##0.00</c:formatCode>
                <c:ptCount val="3"/>
                <c:pt idx="0">
                  <c:v>1716</c:v>
                </c:pt>
                <c:pt idx="1">
                  <c:v>1721</c:v>
                </c:pt>
                <c:pt idx="2">
                  <c:v>1759</c:v>
                </c:pt>
              </c:numCache>
            </c:numRef>
          </c:val>
        </c:ser>
        <c:ser>
          <c:idx val="3"/>
          <c:order val="3"/>
          <c:tx>
            <c:strRef>
              <c:f>Лист1!$E$1</c:f>
              <c:strCache>
                <c:ptCount val="1"/>
                <c:pt idx="0">
                  <c:v>Прочие субсидии бюджетам  городских поселений на выполнение кадастровых работ по внесению изменений в документы территориального планирования и градостроительного зонирования</c:v>
                </c:pt>
              </c:strCache>
            </c:strRef>
          </c:tx>
          <c:spPr>
            <a:solidFill>
              <a:srgbClr val="00B050"/>
            </a:solidFill>
          </c:spPr>
          <c:invertIfNegative val="0"/>
          <c:dLbls>
            <c:dLbl>
              <c:idx val="0"/>
              <c:layout>
                <c:manualLayout>
                  <c:x val="4.3758044053677295E-3"/>
                  <c:y val="-4.5418262862310654E-3"/>
                </c:manualLayout>
              </c:layout>
              <c:showLegendKey val="0"/>
              <c:showVal val="1"/>
              <c:showCatName val="0"/>
              <c:showSerName val="0"/>
              <c:showPercent val="0"/>
              <c:showBubbleSize val="0"/>
            </c:dLbl>
            <c:dLbl>
              <c:idx val="1"/>
              <c:layout>
                <c:manualLayout>
                  <c:x val="5.8345590118553566E-3"/>
                  <c:y val="-4.5418262862310654E-3"/>
                </c:manualLayout>
              </c:layout>
              <c:showLegendKey val="0"/>
              <c:showVal val="1"/>
              <c:showCatName val="0"/>
              <c:showSerName val="0"/>
              <c:showPercent val="0"/>
              <c:showBubbleSize val="0"/>
            </c:dLbl>
            <c:dLbl>
              <c:idx val="2"/>
              <c:layout>
                <c:manualLayout>
                  <c:x val="1.7503677035566125E-2"/>
                  <c:y val="0"/>
                </c:manualLayout>
              </c:layout>
              <c:showLegendKey val="0"/>
              <c:showVal val="1"/>
              <c:showCatName val="0"/>
              <c:showSerName val="0"/>
              <c:showPercent val="0"/>
              <c:showBubbleSize val="0"/>
            </c:dLbl>
            <c:numFmt formatCode="#,##0" sourceLinked="0"/>
            <c:txPr>
              <a:bodyPr/>
              <a:lstStyle/>
              <a:p>
                <a:pPr>
                  <a:defRPr sz="1400"/>
                </a:pPr>
                <a:endParaRPr lang="ru-RU"/>
              </a:p>
            </c:txPr>
            <c:showLegendKey val="0"/>
            <c:showVal val="1"/>
            <c:showCatName val="0"/>
            <c:showSerName val="0"/>
            <c:showPercent val="0"/>
            <c:showBubbleSize val="0"/>
            <c:showLeaderLines val="0"/>
          </c:dLbls>
          <c:cat>
            <c:strRef>
              <c:f>Лист1!$A$2:$A$4</c:f>
              <c:strCache>
                <c:ptCount val="3"/>
                <c:pt idx="0">
                  <c:v>2020 г.</c:v>
                </c:pt>
                <c:pt idx="1">
                  <c:v>2021 г.</c:v>
                </c:pt>
                <c:pt idx="2">
                  <c:v>2022 г.</c:v>
                </c:pt>
              </c:strCache>
            </c:strRef>
          </c:cat>
          <c:val>
            <c:numRef>
              <c:f>Лист1!$E$2:$E$4</c:f>
              <c:numCache>
                <c:formatCode>#,##0.00</c:formatCode>
                <c:ptCount val="3"/>
                <c:pt idx="0">
                  <c:v>0</c:v>
                </c:pt>
                <c:pt idx="1">
                  <c:v>0</c:v>
                </c:pt>
                <c:pt idx="2">
                  <c:v>995</c:v>
                </c:pt>
              </c:numCache>
            </c:numRef>
          </c:val>
        </c:ser>
        <c:ser>
          <c:idx val="4"/>
          <c:order val="4"/>
          <c:tx>
            <c:strRef>
              <c:f>Лист1!$F$1</c:f>
              <c:strCache>
                <c:ptCount val="1"/>
                <c:pt idx="0">
                  <c:v>Прочие субсидии бюджетам городских поселений на реализацию мероприятий  в области земельных отношений</c:v>
                </c:pt>
              </c:strCache>
            </c:strRef>
          </c:tx>
          <c:invertIfNegative val="0"/>
          <c:dLbls>
            <c:dLbl>
              <c:idx val="0"/>
              <c:layout>
                <c:manualLayout>
                  <c:x val="4.3759192588915582E-3"/>
                  <c:y val="-2.7250957717385397E-2"/>
                </c:manualLayout>
              </c:layout>
              <c:showLegendKey val="0"/>
              <c:showVal val="1"/>
              <c:showCatName val="0"/>
              <c:showSerName val="0"/>
              <c:showPercent val="0"/>
              <c:showBubbleSize val="0"/>
            </c:dLbl>
            <c:dLbl>
              <c:idx val="1"/>
              <c:layout>
                <c:manualLayout>
                  <c:x val="0"/>
                  <c:y val="-2.7250957717385397E-2"/>
                </c:manualLayout>
              </c:layout>
              <c:showLegendKey val="0"/>
              <c:showVal val="1"/>
              <c:showCatName val="0"/>
              <c:showSerName val="0"/>
              <c:showPercent val="0"/>
              <c:showBubbleSize val="0"/>
            </c:dLbl>
            <c:dLbl>
              <c:idx val="2"/>
              <c:layout>
                <c:manualLayout>
                  <c:x val="0"/>
                  <c:y val="-2.7250957717385397E-2"/>
                </c:manualLayout>
              </c:layout>
              <c:showLegendKey val="0"/>
              <c:showVal val="1"/>
              <c:showCatName val="0"/>
              <c:showSerName val="0"/>
              <c:showPercent val="0"/>
              <c:showBubbleSize val="0"/>
            </c:dLbl>
            <c:numFmt formatCode="#,##0" sourceLinked="0"/>
            <c:txPr>
              <a:bodyPr/>
              <a:lstStyle/>
              <a:p>
                <a:pPr>
                  <a:defRPr sz="1400"/>
                </a:pPr>
                <a:endParaRPr lang="ru-RU"/>
              </a:p>
            </c:txPr>
            <c:showLegendKey val="0"/>
            <c:showVal val="1"/>
            <c:showCatName val="0"/>
            <c:showSerName val="0"/>
            <c:showPercent val="0"/>
            <c:showBubbleSize val="0"/>
            <c:showLeaderLines val="0"/>
          </c:dLbls>
          <c:cat>
            <c:strRef>
              <c:f>Лист1!$A$2:$A$4</c:f>
              <c:strCache>
                <c:ptCount val="3"/>
                <c:pt idx="0">
                  <c:v>2020 г.</c:v>
                </c:pt>
                <c:pt idx="1">
                  <c:v>2021 г.</c:v>
                </c:pt>
                <c:pt idx="2">
                  <c:v>2022 г.</c:v>
                </c:pt>
              </c:strCache>
            </c:strRef>
          </c:cat>
          <c:val>
            <c:numRef>
              <c:f>Лист1!$F$2:$F$4</c:f>
              <c:numCache>
                <c:formatCode>#,##0.00</c:formatCode>
                <c:ptCount val="3"/>
                <c:pt idx="0">
                  <c:v>150</c:v>
                </c:pt>
                <c:pt idx="1">
                  <c:v>150</c:v>
                </c:pt>
                <c:pt idx="2">
                  <c:v>150</c:v>
                </c:pt>
              </c:numCache>
            </c:numRef>
          </c:val>
        </c:ser>
        <c:ser>
          <c:idx val="5"/>
          <c:order val="5"/>
          <c:tx>
            <c:strRef>
              <c:f>Лист1!$G$1</c:f>
              <c:strCache>
                <c:ptCount val="1"/>
                <c:pt idx="0">
                  <c:v>Прочие субсидии бюджетам городских поселений на мероприятия, направленные на энергосбережение и повышение энергоэффективности в Калужской области</c:v>
                </c:pt>
              </c:strCache>
            </c:strRef>
          </c:tx>
          <c:invertIfNegative val="0"/>
          <c:dLbls>
            <c:dLbl>
              <c:idx val="0"/>
              <c:layout>
                <c:manualLayout>
                  <c:x val="1.0210478270746969E-2"/>
                  <c:y val="-4.5418262862308989E-3"/>
                </c:manualLayout>
              </c:layout>
              <c:showLegendKey val="0"/>
              <c:showVal val="1"/>
              <c:showCatName val="0"/>
              <c:showSerName val="0"/>
              <c:showPercent val="0"/>
              <c:showBubbleSize val="0"/>
            </c:dLbl>
            <c:numFmt formatCode="#,##0" sourceLinked="0"/>
            <c:txPr>
              <a:bodyPr/>
              <a:lstStyle/>
              <a:p>
                <a:pPr>
                  <a:defRPr sz="1400"/>
                </a:pPr>
                <a:endParaRPr lang="ru-RU"/>
              </a:p>
            </c:txPr>
            <c:showLegendKey val="0"/>
            <c:showVal val="1"/>
            <c:showCatName val="0"/>
            <c:showSerName val="0"/>
            <c:showPercent val="0"/>
            <c:showBubbleSize val="0"/>
            <c:showLeaderLines val="0"/>
          </c:dLbls>
          <c:cat>
            <c:strRef>
              <c:f>Лист1!$A$2:$A$4</c:f>
              <c:strCache>
                <c:ptCount val="3"/>
                <c:pt idx="0">
                  <c:v>2020 г.</c:v>
                </c:pt>
                <c:pt idx="1">
                  <c:v>2021 г.</c:v>
                </c:pt>
                <c:pt idx="2">
                  <c:v>2022 г.</c:v>
                </c:pt>
              </c:strCache>
            </c:strRef>
          </c:cat>
          <c:val>
            <c:numRef>
              <c:f>Лист1!$G$2:$G$4</c:f>
              <c:numCache>
                <c:formatCode>#,##0.00</c:formatCode>
                <c:ptCount val="3"/>
                <c:pt idx="0">
                  <c:v>119</c:v>
                </c:pt>
                <c:pt idx="1">
                  <c:v>119</c:v>
                </c:pt>
                <c:pt idx="2">
                  <c:v>119</c:v>
                </c:pt>
              </c:numCache>
            </c:numRef>
          </c:val>
        </c:ser>
        <c:dLbls>
          <c:showLegendKey val="0"/>
          <c:showVal val="0"/>
          <c:showCatName val="0"/>
          <c:showSerName val="0"/>
          <c:showPercent val="0"/>
          <c:showBubbleSize val="0"/>
        </c:dLbls>
        <c:gapWidth val="150"/>
        <c:shape val="cylinder"/>
        <c:axId val="39750272"/>
        <c:axId val="39649664"/>
        <c:axId val="0"/>
      </c:bar3DChart>
      <c:catAx>
        <c:axId val="39750272"/>
        <c:scaling>
          <c:orientation val="minMax"/>
        </c:scaling>
        <c:delete val="0"/>
        <c:axPos val="b"/>
        <c:majorTickMark val="out"/>
        <c:minorTickMark val="none"/>
        <c:tickLblPos val="nextTo"/>
        <c:crossAx val="39649664"/>
        <c:crosses val="autoZero"/>
        <c:auto val="1"/>
        <c:lblAlgn val="ctr"/>
        <c:lblOffset val="100"/>
        <c:noMultiLvlLbl val="0"/>
      </c:catAx>
      <c:valAx>
        <c:axId val="39649664"/>
        <c:scaling>
          <c:orientation val="minMax"/>
          <c:max val="7000"/>
          <c:min val="1"/>
        </c:scaling>
        <c:delete val="1"/>
        <c:axPos val="l"/>
        <c:majorGridlines/>
        <c:numFmt formatCode="General" sourceLinked="0"/>
        <c:majorTickMark val="out"/>
        <c:minorTickMark val="none"/>
        <c:tickLblPos val="nextTo"/>
        <c:crossAx val="39750272"/>
        <c:crosses val="autoZero"/>
        <c:crossBetween val="between"/>
        <c:majorUnit val="1000"/>
        <c:minorUnit val="100"/>
      </c:valAx>
    </c:plotArea>
    <c:legend>
      <c:legendPos val="r"/>
      <c:layout>
        <c:manualLayout>
          <c:xMode val="edge"/>
          <c:yMode val="edge"/>
          <c:x val="0.6345766303859699"/>
          <c:y val="2.0438218288039049E-2"/>
          <c:w val="0.356671531096247"/>
          <c:h val="0.95519542012250758"/>
        </c:manualLayout>
      </c:layout>
      <c:overlay val="0"/>
      <c:txPr>
        <a:bodyPr anchor="t"/>
        <a:lstStyle/>
        <a:p>
          <a:pPr algn="just">
            <a:defRPr sz="1100" b="0" i="0" spc="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pPr>
        <a:ln w="0"/>
        <a:effectLst/>
        <a:scene3d>
          <a:camera prst="orthographicFront"/>
          <a:lightRig rig="threePt" dir="t"/>
        </a:scene3d>
        <a:sp3d prstMaterial="metal"/>
      </c:spPr>
    </c:sideWall>
    <c:backWall>
      <c:thickness val="0"/>
      <c:spPr>
        <a:ln w="0"/>
        <a:effectLst/>
        <a:scene3d>
          <a:camera prst="orthographicFront"/>
          <a:lightRig rig="threePt" dir="t"/>
        </a:scene3d>
        <a:sp3d prstMaterial="metal"/>
      </c:spPr>
    </c:backWall>
    <c:plotArea>
      <c:layout>
        <c:manualLayout>
          <c:layoutTarget val="inner"/>
          <c:xMode val="edge"/>
          <c:yMode val="edge"/>
          <c:x val="7.6401094609683709E-2"/>
          <c:y val="3.8460013584563912E-2"/>
          <c:w val="0.65635342239090066"/>
          <c:h val="0.81146537194032853"/>
        </c:manualLayout>
      </c:layout>
      <c:bar3DChart>
        <c:barDir val="col"/>
        <c:grouping val="clustered"/>
        <c:varyColors val="0"/>
        <c:ser>
          <c:idx val="0"/>
          <c:order val="0"/>
          <c:tx>
            <c:strRef>
              <c:f>Лист1!$B$1</c:f>
              <c:strCache>
                <c:ptCount val="1"/>
                <c:pt idx="0">
                  <c:v>Расходы социального характера</c:v>
                </c:pt>
              </c:strCache>
            </c:strRef>
          </c:tx>
          <c:spPr>
            <a:solidFill>
              <a:srgbClr val="00B050"/>
            </a:solidFill>
          </c:spPr>
          <c:invertIfNegative val="0"/>
          <c:cat>
            <c:strRef>
              <c:f>Лист1!$A$2:$A$6</c:f>
              <c:strCache>
                <c:ptCount val="5"/>
                <c:pt idx="0">
                  <c:v>2015 год</c:v>
                </c:pt>
                <c:pt idx="1">
                  <c:v>2016 год</c:v>
                </c:pt>
                <c:pt idx="2">
                  <c:v>2017 год</c:v>
                </c:pt>
                <c:pt idx="3">
                  <c:v>2018 год</c:v>
                </c:pt>
                <c:pt idx="4">
                  <c:v>2019 год</c:v>
                </c:pt>
              </c:strCache>
            </c:strRef>
          </c:cat>
          <c:val>
            <c:numRef>
              <c:f>Лист1!$B$2:$B$6</c:f>
              <c:numCache>
                <c:formatCode>General</c:formatCode>
                <c:ptCount val="5"/>
                <c:pt idx="0">
                  <c:v>38</c:v>
                </c:pt>
                <c:pt idx="1">
                  <c:v>39</c:v>
                </c:pt>
                <c:pt idx="2">
                  <c:v>49</c:v>
                </c:pt>
                <c:pt idx="3">
                  <c:v>60</c:v>
                </c:pt>
                <c:pt idx="4">
                  <c:v>81</c:v>
                </c:pt>
              </c:numCache>
            </c:numRef>
          </c:val>
        </c:ser>
        <c:ser>
          <c:idx val="1"/>
          <c:order val="1"/>
          <c:tx>
            <c:strRef>
              <c:f>Лист1!$C$1</c:f>
              <c:strCache>
                <c:ptCount val="1"/>
                <c:pt idx="0">
                  <c:v>ЖКХ и дорожное хозяйство</c:v>
                </c:pt>
              </c:strCache>
            </c:strRef>
          </c:tx>
          <c:invertIfNegative val="0"/>
          <c:cat>
            <c:strRef>
              <c:f>Лист1!$A$2:$A$6</c:f>
              <c:strCache>
                <c:ptCount val="5"/>
                <c:pt idx="0">
                  <c:v>2015 год</c:v>
                </c:pt>
                <c:pt idx="1">
                  <c:v>2016 год</c:v>
                </c:pt>
                <c:pt idx="2">
                  <c:v>2017 год</c:v>
                </c:pt>
                <c:pt idx="3">
                  <c:v>2018 год</c:v>
                </c:pt>
                <c:pt idx="4">
                  <c:v>2019 год</c:v>
                </c:pt>
              </c:strCache>
            </c:strRef>
          </c:cat>
          <c:val>
            <c:numRef>
              <c:f>Лист1!$C$2:$C$6</c:f>
              <c:numCache>
                <c:formatCode>General</c:formatCode>
                <c:ptCount val="5"/>
                <c:pt idx="0">
                  <c:v>124</c:v>
                </c:pt>
                <c:pt idx="1">
                  <c:v>144</c:v>
                </c:pt>
                <c:pt idx="2">
                  <c:v>147</c:v>
                </c:pt>
                <c:pt idx="3">
                  <c:v>134</c:v>
                </c:pt>
                <c:pt idx="4">
                  <c:v>219</c:v>
                </c:pt>
              </c:numCache>
            </c:numRef>
          </c:val>
        </c:ser>
        <c:ser>
          <c:idx val="2"/>
          <c:order val="2"/>
          <c:tx>
            <c:strRef>
              <c:f>Лист1!$D$1</c:f>
              <c:strCache>
                <c:ptCount val="1"/>
                <c:pt idx="0">
                  <c:v>Прочие расходы</c:v>
                </c:pt>
              </c:strCache>
            </c:strRef>
          </c:tx>
          <c:invertIfNegative val="0"/>
          <c:cat>
            <c:strRef>
              <c:f>Лист1!$A$2:$A$6</c:f>
              <c:strCache>
                <c:ptCount val="5"/>
                <c:pt idx="0">
                  <c:v>2015 год</c:v>
                </c:pt>
                <c:pt idx="1">
                  <c:v>2016 год</c:v>
                </c:pt>
                <c:pt idx="2">
                  <c:v>2017 год</c:v>
                </c:pt>
                <c:pt idx="3">
                  <c:v>2018 год</c:v>
                </c:pt>
                <c:pt idx="4">
                  <c:v>2019 год</c:v>
                </c:pt>
              </c:strCache>
            </c:strRef>
          </c:cat>
          <c:val>
            <c:numRef>
              <c:f>Лист1!$D$2:$D$6</c:f>
              <c:numCache>
                <c:formatCode>General</c:formatCode>
                <c:ptCount val="5"/>
                <c:pt idx="0">
                  <c:v>45</c:v>
                </c:pt>
                <c:pt idx="1">
                  <c:v>50</c:v>
                </c:pt>
                <c:pt idx="2">
                  <c:v>58</c:v>
                </c:pt>
                <c:pt idx="3">
                  <c:v>73</c:v>
                </c:pt>
                <c:pt idx="4">
                  <c:v>74</c:v>
                </c:pt>
              </c:numCache>
            </c:numRef>
          </c:val>
        </c:ser>
        <c:ser>
          <c:idx val="3"/>
          <c:order val="3"/>
          <c:tx>
            <c:strRef>
              <c:f>Лист1!$E$1</c:f>
              <c:strCache>
                <c:ptCount val="1"/>
                <c:pt idx="0">
                  <c:v>Всего</c:v>
                </c:pt>
              </c:strCache>
            </c:strRef>
          </c:tx>
          <c:spPr>
            <a:solidFill>
              <a:srgbClr val="00B0F0"/>
            </a:solidFill>
          </c:spPr>
          <c:invertIfNegative val="0"/>
          <c:cat>
            <c:strRef>
              <c:f>Лист1!$A$2:$A$6</c:f>
              <c:strCache>
                <c:ptCount val="5"/>
                <c:pt idx="0">
                  <c:v>2015 год</c:v>
                </c:pt>
                <c:pt idx="1">
                  <c:v>2016 год</c:v>
                </c:pt>
                <c:pt idx="2">
                  <c:v>2017 год</c:v>
                </c:pt>
                <c:pt idx="3">
                  <c:v>2018 год</c:v>
                </c:pt>
                <c:pt idx="4">
                  <c:v>2019 год</c:v>
                </c:pt>
              </c:strCache>
            </c:strRef>
          </c:cat>
          <c:val>
            <c:numRef>
              <c:f>Лист1!$E$2:$E$6</c:f>
              <c:numCache>
                <c:formatCode>General</c:formatCode>
                <c:ptCount val="5"/>
                <c:pt idx="0">
                  <c:v>207</c:v>
                </c:pt>
                <c:pt idx="1">
                  <c:v>233</c:v>
                </c:pt>
                <c:pt idx="2">
                  <c:v>254</c:v>
                </c:pt>
                <c:pt idx="3">
                  <c:v>267</c:v>
                </c:pt>
                <c:pt idx="4">
                  <c:v>374</c:v>
                </c:pt>
              </c:numCache>
            </c:numRef>
          </c:val>
        </c:ser>
        <c:dLbls>
          <c:showLegendKey val="0"/>
          <c:showVal val="1"/>
          <c:showCatName val="0"/>
          <c:showSerName val="0"/>
          <c:showPercent val="0"/>
          <c:showBubbleSize val="0"/>
        </c:dLbls>
        <c:gapWidth val="150"/>
        <c:shape val="cylinder"/>
        <c:axId val="39708544"/>
        <c:axId val="39710080"/>
        <c:axId val="0"/>
      </c:bar3DChart>
      <c:catAx>
        <c:axId val="39708544"/>
        <c:scaling>
          <c:orientation val="minMax"/>
        </c:scaling>
        <c:delete val="0"/>
        <c:axPos val="b"/>
        <c:numFmt formatCode="General" sourceLinked="1"/>
        <c:majorTickMark val="out"/>
        <c:minorTickMark val="none"/>
        <c:tickLblPos val="nextTo"/>
        <c:crossAx val="39710080"/>
        <c:crosses val="autoZero"/>
        <c:auto val="1"/>
        <c:lblAlgn val="ctr"/>
        <c:lblOffset val="100"/>
        <c:noMultiLvlLbl val="0"/>
      </c:catAx>
      <c:valAx>
        <c:axId val="39710080"/>
        <c:scaling>
          <c:orientation val="minMax"/>
        </c:scaling>
        <c:delete val="0"/>
        <c:axPos val="l"/>
        <c:majorGridlines/>
        <c:numFmt formatCode="General" sourceLinked="1"/>
        <c:majorTickMark val="out"/>
        <c:minorTickMark val="none"/>
        <c:tickLblPos val="nextTo"/>
        <c:crossAx val="39708544"/>
        <c:crosses val="autoZero"/>
        <c:crossBetween val="between"/>
      </c:valAx>
      <c:spPr>
        <a:noFill/>
        <a:ln w="25391">
          <a:noFill/>
        </a:ln>
      </c:spPr>
    </c:plotArea>
    <c:legend>
      <c:legendPos val="r"/>
      <c:layout>
        <c:manualLayout>
          <c:xMode val="edge"/>
          <c:yMode val="edge"/>
          <c:x val="0.74010205557516184"/>
          <c:y val="0.1458118789464416"/>
          <c:w val="0.25108089813534507"/>
          <c:h val="0.81061246257955788"/>
        </c:manualLayout>
      </c:layout>
      <c:overlay val="0"/>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4484816132384401"/>
          <c:y val="6.4820648582905996E-2"/>
          <c:w val="0.54853054826480019"/>
          <c:h val="0.90748908016068386"/>
        </c:manualLayout>
      </c:layout>
      <c:pie3DChart>
        <c:varyColors val="1"/>
        <c:ser>
          <c:idx val="0"/>
          <c:order val="0"/>
          <c:tx>
            <c:strRef>
              <c:f>Лист1!$B$1</c:f>
              <c:strCache>
                <c:ptCount val="1"/>
                <c:pt idx="0">
                  <c:v>Расходы:</c:v>
                </c:pt>
              </c:strCache>
            </c:strRef>
          </c:tx>
          <c:dPt>
            <c:idx val="0"/>
            <c:bubble3D val="0"/>
          </c:dPt>
          <c:dPt>
            <c:idx val="1"/>
            <c:bubble3D val="0"/>
          </c:dPt>
          <c:dPt>
            <c:idx val="2"/>
            <c:bubble3D val="0"/>
          </c:dPt>
          <c:dPt>
            <c:idx val="3"/>
            <c:bubble3D val="0"/>
            <c:spPr>
              <a:solidFill>
                <a:srgbClr val="92D050"/>
              </a:solidFill>
            </c:spPr>
          </c:dPt>
          <c:dLbls>
            <c:dLbl>
              <c:idx val="1"/>
              <c:layout>
                <c:manualLayout>
                  <c:x val="-2.240896490344383E-2"/>
                  <c:y val="-2.7966799985186832E-2"/>
                </c:manualLayout>
              </c:layout>
              <c:dLblPos val="bestFit"/>
              <c:showLegendKey val="0"/>
              <c:showVal val="1"/>
              <c:showCatName val="0"/>
              <c:showSerName val="0"/>
              <c:showPercent val="0"/>
              <c:showBubbleSize val="0"/>
            </c:dLbl>
            <c:dLbl>
              <c:idx val="2"/>
              <c:layout>
                <c:manualLayout>
                  <c:x val="-4.4817929806888757E-3"/>
                  <c:y val="7.0809439976754719E-3"/>
                </c:manualLayout>
              </c:layout>
              <c:dLblPos val="bestFit"/>
              <c:showLegendKey val="0"/>
              <c:showVal val="1"/>
              <c:showCatName val="0"/>
              <c:showSerName val="0"/>
              <c:showPercent val="0"/>
              <c:showBubbleSize val="0"/>
            </c:dLbl>
            <c:dLbl>
              <c:idx val="3"/>
              <c:layout>
                <c:manualLayout>
                  <c:x val="-7.7655003574846381E-3"/>
                  <c:y val="4.7608670261708812E-4"/>
                </c:manualLayout>
              </c:layout>
              <c:dLblPos val="bestFit"/>
              <c:showLegendKey val="0"/>
              <c:showVal val="1"/>
              <c:showCatName val="0"/>
              <c:showSerName val="0"/>
              <c:showPercent val="0"/>
              <c:showBubbleSize val="0"/>
            </c:dLbl>
            <c:dLbl>
              <c:idx val="4"/>
              <c:layout>
                <c:manualLayout>
                  <c:x val="2.9320987654320986E-2"/>
                  <c:y val="-8.5089465079124848E-17"/>
                </c:manualLayout>
              </c:layout>
              <c:dLblPos val="bestFit"/>
              <c:showLegendKey val="0"/>
              <c:showVal val="1"/>
              <c:showCatName val="0"/>
              <c:showSerName val="0"/>
              <c:showPercent val="0"/>
              <c:showBubbleSize val="0"/>
            </c:dLbl>
            <c:dLbl>
              <c:idx val="5"/>
              <c:layout>
                <c:manualLayout>
                  <c:x val="1.234563399255293E-2"/>
                  <c:y val="-4.3437125219704933E-3"/>
                </c:manualLayout>
              </c:layout>
              <c:dLblPos val="bestFit"/>
              <c:showLegendKey val="0"/>
              <c:showVal val="1"/>
              <c:showCatName val="0"/>
              <c:showSerName val="0"/>
              <c:showPercent val="0"/>
              <c:showBubbleSize val="0"/>
            </c:dLbl>
            <c:dLbl>
              <c:idx val="6"/>
              <c:layout>
                <c:manualLayout>
                  <c:x val="1.3790277026564501E-2"/>
                  <c:y val="-1.4280998692452933E-2"/>
                </c:manualLayout>
              </c:layout>
              <c:dLblPos val="bestFit"/>
              <c:showLegendKey val="0"/>
              <c:showVal val="1"/>
              <c:showCatName val="0"/>
              <c:showSerName val="0"/>
              <c:showPercent val="0"/>
              <c:showBubbleSize val="0"/>
            </c:dLbl>
            <c:dLbl>
              <c:idx val="7"/>
              <c:layout>
                <c:manualLayout>
                  <c:x val="1.364253078027187E-2"/>
                  <c:y val="-1.6244455744233548E-2"/>
                </c:manualLayout>
              </c:layout>
              <c:dLblPos val="bestFit"/>
              <c:showLegendKey val="0"/>
              <c:showVal val="1"/>
              <c:showCatName val="0"/>
              <c:showSerName val="0"/>
              <c:showPercent val="0"/>
              <c:showBubbleSize val="0"/>
            </c:dLbl>
            <c:dLbl>
              <c:idx val="8"/>
              <c:layout>
                <c:manualLayout>
                  <c:x val="1.6778139013690289E-2"/>
                  <c:y val="-7.2595210218807599E-3"/>
                </c:manualLayout>
              </c:layout>
              <c:dLblPos val="bestFit"/>
              <c:showLegendKey val="0"/>
              <c:showVal val="1"/>
              <c:showCatName val="0"/>
              <c:showSerName val="0"/>
              <c:showPercent val="0"/>
              <c:showBubbleSize val="0"/>
            </c:dLbl>
            <c:dLbl>
              <c:idx val="9"/>
              <c:layout>
                <c:manualLayout>
                  <c:x val="-1.060549846595637E-2"/>
                  <c:y val="-3.5697600551505673E-4"/>
                </c:manualLayout>
              </c:layout>
              <c:dLblPos val="bestFit"/>
              <c:showLegendKey val="0"/>
              <c:showVal val="1"/>
              <c:showCatName val="0"/>
              <c:showSerName val="0"/>
              <c:showPercent val="0"/>
              <c:showBubbleSize val="0"/>
            </c:dLbl>
            <c:dLbl>
              <c:idx val="10"/>
              <c:layout>
                <c:manualLayout>
                  <c:x val="3.0420552161600514E-2"/>
                  <c:y val="-1.1841276895159797E-2"/>
                </c:manualLayout>
              </c:layout>
              <c:dLblPos val="bestFit"/>
              <c:showLegendKey val="0"/>
              <c:showVal val="1"/>
              <c:showCatName val="0"/>
              <c:showSerName val="0"/>
              <c:showPercent val="0"/>
              <c:showBubbleSize val="0"/>
            </c:dLbl>
            <c:dLbl>
              <c:idx val="11"/>
              <c:layout>
                <c:manualLayout>
                  <c:x val="4.8544993554922901E-2"/>
                  <c:y val="-9.4610214249698753E-3"/>
                </c:manualLayout>
              </c:layout>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Лист1!$A$2:$A$13</c:f>
              <c:strCache>
                <c:ptCount val="12"/>
                <c:pt idx="0">
                  <c:v>Общегосударственные вопросы - 62 902 тыс.  руб.</c:v>
                </c:pt>
                <c:pt idx="1">
                  <c:v>Национальная оборона - 1 716 тыс. руб.</c:v>
                </c:pt>
                <c:pt idx="2">
                  <c:v>Национальная безопасность и правоохранительная деятельность - 1 464 тыс. руб.</c:v>
                </c:pt>
                <c:pt idx="3">
                  <c:v>Национальная экономика - 49 058 тыс. руб.</c:v>
                </c:pt>
                <c:pt idx="4">
                  <c:v>Жилищно-коммунальное хозяйство - 171 012 тыс. руб.</c:v>
                </c:pt>
                <c:pt idx="5">
                  <c:v>Образование - 542 тыс. руб.</c:v>
                </c:pt>
                <c:pt idx="6">
                  <c:v>Культура - 32 597 тыс. руб.</c:v>
                </c:pt>
                <c:pt idx="7">
                  <c:v>Социальная политика - 1 055 тыс. руб.</c:v>
                </c:pt>
                <c:pt idx="8">
                  <c:v>Здравоохранение, физическая культура и спорт - 36 912 тыс. руб.</c:v>
                </c:pt>
                <c:pt idx="9">
                  <c:v>Средства массовой информации - 7 685 тыс. руб.</c:v>
                </c:pt>
                <c:pt idx="10">
                  <c:v>Обслуживание государственного и муниципального долга - 533 тыс. руб.</c:v>
                </c:pt>
                <c:pt idx="11">
                  <c:v>Межбюджетные трансферты общего характера бюджетам бюджетной системы РФ - 9 027 тыс. руб.</c:v>
                </c:pt>
              </c:strCache>
            </c:strRef>
          </c:cat>
          <c:val>
            <c:numRef>
              <c:f>Лист1!$B$2:$B$13</c:f>
              <c:numCache>
                <c:formatCode>0.0</c:formatCode>
                <c:ptCount val="12"/>
                <c:pt idx="0">
                  <c:v>16.796127133828033</c:v>
                </c:pt>
                <c:pt idx="1">
                  <c:v>0.45820727737828532</c:v>
                </c:pt>
                <c:pt idx="2">
                  <c:v>0.39091809678427136</c:v>
                </c:pt>
                <c:pt idx="3">
                  <c:v>13.099494530083872</c:v>
                </c:pt>
                <c:pt idx="4">
                  <c:v>45.663719649775835</c:v>
                </c:pt>
                <c:pt idx="5">
                  <c:v>0.14472514238871251</c:v>
                </c:pt>
                <c:pt idx="6">
                  <c:v>8.7040691262820324</c:v>
                </c:pt>
                <c:pt idx="7">
                  <c:v>0.28170668859795517</c:v>
                </c:pt>
                <c:pt idx="8">
                  <c:v>9.8562628336755651</c:v>
                </c:pt>
                <c:pt idx="9">
                  <c:v>2.0520529875595122</c:v>
                </c:pt>
                <c:pt idx="10">
                  <c:v>0.14232195736749773</c:v>
                </c:pt>
                <c:pt idx="11">
                  <c:v>2.4103945762784278</c:v>
                </c:pt>
              </c:numCache>
            </c:numRef>
          </c:val>
        </c:ser>
        <c:dLbls>
          <c:showLegendKey val="0"/>
          <c:showVal val="0"/>
          <c:showCatName val="0"/>
          <c:showSerName val="0"/>
          <c:showPercent val="0"/>
          <c:showBubbleSize val="0"/>
          <c:showLeaderLines val="0"/>
        </c:dLbls>
      </c:pie3DChart>
      <c:spPr>
        <a:noFill/>
        <a:ln w="25402">
          <a:noFill/>
        </a:ln>
      </c:spPr>
    </c:plotArea>
    <c:legend>
      <c:legendPos val="l"/>
      <c:layout>
        <c:manualLayout>
          <c:xMode val="edge"/>
          <c:yMode val="edge"/>
          <c:x val="9.2592592592592587E-3"/>
          <c:y val="4.3123863430379088E-4"/>
          <c:w val="0.42056098402764264"/>
          <c:h val="0.98600191146852634"/>
        </c:manualLayout>
      </c:layout>
      <c:overlay val="0"/>
      <c:txPr>
        <a:bodyPr/>
        <a:lstStyle/>
        <a:p>
          <a:pPr>
            <a:defRPr sz="1200"/>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pPr>
        <a:ln w="0"/>
        <a:effectLst/>
        <a:scene3d>
          <a:camera prst="orthographicFront"/>
          <a:lightRig rig="threePt" dir="t"/>
        </a:scene3d>
        <a:sp3d prstMaterial="metal"/>
      </c:spPr>
    </c:sideWall>
    <c:backWall>
      <c:thickness val="0"/>
      <c:spPr>
        <a:ln w="0"/>
        <a:effectLst/>
        <a:scene3d>
          <a:camera prst="orthographicFront"/>
          <a:lightRig rig="threePt" dir="t"/>
        </a:scene3d>
        <a:sp3d prstMaterial="metal"/>
      </c:spPr>
    </c:backWall>
    <c:plotArea>
      <c:layout>
        <c:manualLayout>
          <c:layoutTarget val="inner"/>
          <c:xMode val="edge"/>
          <c:yMode val="edge"/>
          <c:x val="7.6401094609683709E-2"/>
          <c:y val="3.8460013584563912E-2"/>
          <c:w val="0.65635342239090066"/>
          <c:h val="0.81146537194032853"/>
        </c:manualLayout>
      </c:layout>
      <c:bar3DChart>
        <c:barDir val="col"/>
        <c:grouping val="clustered"/>
        <c:varyColors val="0"/>
        <c:ser>
          <c:idx val="0"/>
          <c:order val="0"/>
          <c:tx>
            <c:strRef>
              <c:f>Лист1!$B$1</c:f>
              <c:strCache>
                <c:ptCount val="1"/>
                <c:pt idx="0">
                  <c:v>Расходы социального характера</c:v>
                </c:pt>
              </c:strCache>
            </c:strRef>
          </c:tx>
          <c:spPr>
            <a:solidFill>
              <a:schemeClr val="tx2">
                <a:lumMod val="75000"/>
              </a:schemeClr>
            </a:solidFill>
          </c:spPr>
          <c:invertIfNegative val="0"/>
          <c:cat>
            <c:strRef>
              <c:f>Лист1!$A$2:$A$4</c:f>
              <c:strCache>
                <c:ptCount val="3"/>
                <c:pt idx="0">
                  <c:v>2020 год</c:v>
                </c:pt>
                <c:pt idx="1">
                  <c:v>2021 год</c:v>
                </c:pt>
                <c:pt idx="2">
                  <c:v>2022 год</c:v>
                </c:pt>
              </c:strCache>
            </c:strRef>
          </c:cat>
          <c:val>
            <c:numRef>
              <c:f>Лист1!$B$2:$B$4</c:f>
              <c:numCache>
                <c:formatCode>General</c:formatCode>
                <c:ptCount val="3"/>
                <c:pt idx="0">
                  <c:v>72</c:v>
                </c:pt>
                <c:pt idx="1">
                  <c:v>63</c:v>
                </c:pt>
                <c:pt idx="2">
                  <c:v>67</c:v>
                </c:pt>
              </c:numCache>
            </c:numRef>
          </c:val>
        </c:ser>
        <c:ser>
          <c:idx val="1"/>
          <c:order val="1"/>
          <c:tx>
            <c:strRef>
              <c:f>Лист1!$C$1</c:f>
              <c:strCache>
                <c:ptCount val="1"/>
                <c:pt idx="0">
                  <c:v>ЖКХ и дорожное хозяйство</c:v>
                </c:pt>
              </c:strCache>
            </c:strRef>
          </c:tx>
          <c:spPr>
            <a:solidFill>
              <a:srgbClr val="0070C0"/>
            </a:solidFill>
          </c:spPr>
          <c:invertIfNegative val="0"/>
          <c:cat>
            <c:strRef>
              <c:f>Лист1!$A$2:$A$4</c:f>
              <c:strCache>
                <c:ptCount val="3"/>
                <c:pt idx="0">
                  <c:v>2020 год</c:v>
                </c:pt>
                <c:pt idx="1">
                  <c:v>2021 год</c:v>
                </c:pt>
                <c:pt idx="2">
                  <c:v>2022 год</c:v>
                </c:pt>
              </c:strCache>
            </c:strRef>
          </c:cat>
          <c:val>
            <c:numRef>
              <c:f>Лист1!$C$2:$C$4</c:f>
              <c:numCache>
                <c:formatCode>General</c:formatCode>
                <c:ptCount val="3"/>
                <c:pt idx="0">
                  <c:v>112</c:v>
                </c:pt>
                <c:pt idx="1">
                  <c:v>92</c:v>
                </c:pt>
                <c:pt idx="2">
                  <c:v>92</c:v>
                </c:pt>
              </c:numCache>
            </c:numRef>
          </c:val>
        </c:ser>
        <c:ser>
          <c:idx val="2"/>
          <c:order val="2"/>
          <c:tx>
            <c:strRef>
              <c:f>Лист1!$D$1</c:f>
              <c:strCache>
                <c:ptCount val="1"/>
                <c:pt idx="0">
                  <c:v>Прочие расходы</c:v>
                </c:pt>
              </c:strCache>
            </c:strRef>
          </c:tx>
          <c:spPr>
            <a:solidFill>
              <a:srgbClr val="00B050"/>
            </a:solidFill>
          </c:spPr>
          <c:invertIfNegative val="0"/>
          <c:dLbls>
            <c:dLbl>
              <c:idx val="0"/>
              <c:layout>
                <c:manualLayout>
                  <c:x val="7.3475385745774896E-3"/>
                  <c:y val="-5.111821086261981E-3"/>
                </c:manualLayout>
              </c:layout>
              <c:showLegendKey val="0"/>
              <c:showVal val="1"/>
              <c:showCatName val="0"/>
              <c:showSerName val="0"/>
              <c:showPercent val="0"/>
              <c:showBubbleSize val="0"/>
            </c:dLbl>
            <c:dLbl>
              <c:idx val="1"/>
              <c:layout>
                <c:manualLayout>
                  <c:x val="4.40852314474651E-3"/>
                  <c:y val="-2.5559105431309905E-3"/>
                </c:manualLayout>
              </c:layout>
              <c:showLegendKey val="0"/>
              <c:showVal val="1"/>
              <c:showCatName val="0"/>
              <c:showSerName val="0"/>
              <c:showPercent val="0"/>
              <c:showBubbleSize val="0"/>
            </c:dLbl>
            <c:dLbl>
              <c:idx val="2"/>
              <c:layout>
                <c:manualLayout>
                  <c:x val="7.3475385745774089E-3"/>
                  <c:y val="-7.667731629392971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2020 год</c:v>
                </c:pt>
                <c:pt idx="1">
                  <c:v>2021 год</c:v>
                </c:pt>
                <c:pt idx="2">
                  <c:v>2022 год</c:v>
                </c:pt>
              </c:strCache>
            </c:strRef>
          </c:cat>
          <c:val>
            <c:numRef>
              <c:f>Лист1!$D$2:$D$4</c:f>
              <c:numCache>
                <c:formatCode>General</c:formatCode>
                <c:ptCount val="3"/>
                <c:pt idx="0">
                  <c:v>84</c:v>
                </c:pt>
                <c:pt idx="1">
                  <c:v>72</c:v>
                </c:pt>
                <c:pt idx="2">
                  <c:v>77</c:v>
                </c:pt>
              </c:numCache>
            </c:numRef>
          </c:val>
        </c:ser>
        <c:ser>
          <c:idx val="3"/>
          <c:order val="3"/>
          <c:tx>
            <c:strRef>
              <c:f>Лист1!$E$1</c:f>
              <c:strCache>
                <c:ptCount val="1"/>
                <c:pt idx="0">
                  <c:v>Всего</c:v>
                </c:pt>
              </c:strCache>
            </c:strRef>
          </c:tx>
          <c:spPr>
            <a:solidFill>
              <a:srgbClr val="7030A0"/>
            </a:solidFill>
          </c:spPr>
          <c:invertIfNegative val="0"/>
          <c:cat>
            <c:strRef>
              <c:f>Лист1!$A$2:$A$4</c:f>
              <c:strCache>
                <c:ptCount val="3"/>
                <c:pt idx="0">
                  <c:v>2020 год</c:v>
                </c:pt>
                <c:pt idx="1">
                  <c:v>2021 год</c:v>
                </c:pt>
                <c:pt idx="2">
                  <c:v>2022 год</c:v>
                </c:pt>
              </c:strCache>
            </c:strRef>
          </c:cat>
          <c:val>
            <c:numRef>
              <c:f>Лист1!$E$2:$E$4</c:f>
              <c:numCache>
                <c:formatCode>General</c:formatCode>
                <c:ptCount val="3"/>
                <c:pt idx="0">
                  <c:v>268</c:v>
                </c:pt>
                <c:pt idx="1">
                  <c:v>227</c:v>
                </c:pt>
                <c:pt idx="2">
                  <c:v>236</c:v>
                </c:pt>
              </c:numCache>
            </c:numRef>
          </c:val>
        </c:ser>
        <c:dLbls>
          <c:showLegendKey val="0"/>
          <c:showVal val="1"/>
          <c:showCatName val="0"/>
          <c:showSerName val="0"/>
          <c:showPercent val="0"/>
          <c:showBubbleSize val="0"/>
        </c:dLbls>
        <c:gapWidth val="150"/>
        <c:shape val="cylinder"/>
        <c:axId val="43517056"/>
        <c:axId val="43518592"/>
        <c:axId val="0"/>
      </c:bar3DChart>
      <c:catAx>
        <c:axId val="43517056"/>
        <c:scaling>
          <c:orientation val="minMax"/>
        </c:scaling>
        <c:delete val="0"/>
        <c:axPos val="b"/>
        <c:numFmt formatCode="General" sourceLinked="1"/>
        <c:majorTickMark val="out"/>
        <c:minorTickMark val="none"/>
        <c:tickLblPos val="nextTo"/>
        <c:crossAx val="43518592"/>
        <c:crosses val="autoZero"/>
        <c:auto val="1"/>
        <c:lblAlgn val="ctr"/>
        <c:lblOffset val="100"/>
        <c:noMultiLvlLbl val="0"/>
      </c:catAx>
      <c:valAx>
        <c:axId val="43518592"/>
        <c:scaling>
          <c:orientation val="minMax"/>
        </c:scaling>
        <c:delete val="0"/>
        <c:axPos val="l"/>
        <c:majorGridlines/>
        <c:numFmt formatCode="General" sourceLinked="1"/>
        <c:majorTickMark val="out"/>
        <c:minorTickMark val="none"/>
        <c:tickLblPos val="nextTo"/>
        <c:crossAx val="43517056"/>
        <c:crosses val="autoZero"/>
        <c:crossBetween val="between"/>
      </c:valAx>
      <c:spPr>
        <a:noFill/>
        <a:ln w="25391">
          <a:noFill/>
        </a:ln>
      </c:spPr>
    </c:plotArea>
    <c:legend>
      <c:legendPos val="r"/>
      <c:layout>
        <c:manualLayout>
          <c:xMode val="edge"/>
          <c:yMode val="edge"/>
          <c:x val="0.74010205557516184"/>
          <c:y val="0.1458118789464416"/>
          <c:w val="0.25108089813534507"/>
          <c:h val="0.81061246257955788"/>
        </c:manualLayout>
      </c:layout>
      <c:overlay val="0"/>
    </c:legend>
    <c:plotVisOnly val="1"/>
    <c:dispBlanksAs val="gap"/>
    <c:showDLblsOverMax val="0"/>
  </c:chart>
  <c:txPr>
    <a:bodyPr/>
    <a:lstStyle/>
    <a:p>
      <a:pPr>
        <a:defRPr sz="1799"/>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0"/>
      <c:rotY val="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2020 год</c:v>
                </c:pt>
              </c:strCache>
            </c:strRef>
          </c:tx>
          <c:invertIfNegative val="0"/>
          <c:dLbls>
            <c:dLbl>
              <c:idx val="0"/>
              <c:layout>
                <c:manualLayout>
                  <c:x val="2.9154518950437317E-3"/>
                  <c:y val="-2.6455393845128319E-2"/>
                </c:manualLayout>
              </c:layout>
              <c:showLegendKey val="0"/>
              <c:showVal val="1"/>
              <c:showCatName val="0"/>
              <c:showSerName val="0"/>
              <c:showPercent val="0"/>
              <c:showBubbleSize val="0"/>
            </c:dLbl>
            <c:dLbl>
              <c:idx val="1"/>
              <c:layout>
                <c:manualLayout>
                  <c:x val="1.4575974570318632E-3"/>
                  <c:y val="-1.1689511838622154E-2"/>
                </c:manualLayout>
              </c:layout>
              <c:showLegendKey val="0"/>
              <c:showVal val="1"/>
              <c:showCatName val="0"/>
              <c:showSerName val="0"/>
              <c:showPercent val="0"/>
              <c:showBubbleSize val="0"/>
            </c:dLbl>
            <c:dLbl>
              <c:idx val="2"/>
              <c:layout>
                <c:manualLayout>
                  <c:x val="-2.9139597346250086E-3"/>
                  <c:y val="-4.9234460059993337E-2"/>
                </c:manualLayout>
              </c:layout>
              <c:showLegendKey val="0"/>
              <c:showVal val="1"/>
              <c:showCatName val="0"/>
              <c:showSerName val="0"/>
              <c:showPercent val="0"/>
              <c:showBubbleSize val="0"/>
            </c:dLbl>
            <c:dLbl>
              <c:idx val="3"/>
              <c:layout>
                <c:manualLayout>
                  <c:x val="-5.8310185716581343E-3"/>
                  <c:y val="-9.7944146503327181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На культуру</c:v>
                </c:pt>
                <c:pt idx="1">
                  <c:v>На СМИ</c:v>
                </c:pt>
                <c:pt idx="2">
                  <c:v>На физическую культуру и спорт</c:v>
                </c:pt>
                <c:pt idx="3">
                  <c:v>Остальные расходы соц.характера</c:v>
                </c:pt>
              </c:strCache>
            </c:strRef>
          </c:cat>
          <c:val>
            <c:numRef>
              <c:f>Лист1!$B$2:$B$5</c:f>
              <c:numCache>
                <c:formatCode>#,##0</c:formatCode>
                <c:ptCount val="4"/>
                <c:pt idx="0">
                  <c:v>28133</c:v>
                </c:pt>
                <c:pt idx="1">
                  <c:v>8558</c:v>
                </c:pt>
                <c:pt idx="2">
                  <c:v>29534</c:v>
                </c:pt>
                <c:pt idx="3">
                  <c:v>5343</c:v>
                </c:pt>
              </c:numCache>
            </c:numRef>
          </c:val>
        </c:ser>
        <c:ser>
          <c:idx val="1"/>
          <c:order val="1"/>
          <c:tx>
            <c:strRef>
              <c:f>Лист1!$C$1</c:f>
              <c:strCache>
                <c:ptCount val="1"/>
                <c:pt idx="0">
                  <c:v>2021 год</c:v>
                </c:pt>
              </c:strCache>
            </c:strRef>
          </c:tx>
          <c:invertIfNegative val="0"/>
          <c:dLbls>
            <c:dLbl>
              <c:idx val="0"/>
              <c:layout>
                <c:manualLayout>
                  <c:x val="1.4565781318151558E-3"/>
                  <c:y val="-6.8750694367292517E-2"/>
                </c:manualLayout>
              </c:layout>
              <c:showLegendKey val="0"/>
              <c:showVal val="1"/>
              <c:showCatName val="0"/>
              <c:showSerName val="0"/>
              <c:showPercent val="0"/>
              <c:showBubbleSize val="0"/>
            </c:dLbl>
            <c:dLbl>
              <c:idx val="1"/>
              <c:layout>
                <c:manualLayout>
                  <c:x val="1.3118377113286769E-2"/>
                  <c:y val="-3.7768846225303292E-2"/>
                </c:manualLayout>
              </c:layout>
              <c:showLegendKey val="0"/>
              <c:showVal val="1"/>
              <c:showCatName val="0"/>
              <c:showSerName val="0"/>
              <c:showPercent val="0"/>
              <c:showBubbleSize val="0"/>
            </c:dLbl>
            <c:dLbl>
              <c:idx val="2"/>
              <c:layout>
                <c:manualLayout>
                  <c:x val="1.1660430201326875E-2"/>
                  <c:y val="-9.2888116598155795E-2"/>
                </c:manualLayout>
              </c:layout>
              <c:showLegendKey val="0"/>
              <c:showVal val="1"/>
              <c:showCatName val="0"/>
              <c:showSerName val="0"/>
              <c:showPercent val="0"/>
              <c:showBubbleSize val="0"/>
            </c:dLbl>
            <c:dLbl>
              <c:idx val="3"/>
              <c:layout>
                <c:manualLayout>
                  <c:x val="-2.9152223319024967E-3"/>
                  <c:y val="-4.8615952394178423E-2"/>
                </c:manualLayout>
              </c:layout>
              <c:showLegendKey val="0"/>
              <c:showVal val="1"/>
              <c:showCatName val="0"/>
              <c:showSerName val="0"/>
              <c:showPercent val="0"/>
              <c:showBubbleSize val="0"/>
            </c:dLbl>
            <c:dLbl>
              <c:idx val="4"/>
              <c:layout>
                <c:manualLayout>
                  <c:x val="8.745584742191179E-3"/>
                  <c:y val="-6.8930009418539271E-3"/>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На культуру</c:v>
                </c:pt>
                <c:pt idx="1">
                  <c:v>На СМИ</c:v>
                </c:pt>
                <c:pt idx="2">
                  <c:v>На физическую культуру и спорт</c:v>
                </c:pt>
                <c:pt idx="3">
                  <c:v>Остальные расходы соц.характера</c:v>
                </c:pt>
              </c:strCache>
            </c:strRef>
          </c:cat>
          <c:val>
            <c:numRef>
              <c:f>Лист1!$C$2:$C$5</c:f>
              <c:numCache>
                <c:formatCode>#,##0</c:formatCode>
                <c:ptCount val="4"/>
                <c:pt idx="0">
                  <c:v>29028</c:v>
                </c:pt>
                <c:pt idx="1">
                  <c:v>8951</c:v>
                </c:pt>
                <c:pt idx="2">
                  <c:v>20430</c:v>
                </c:pt>
                <c:pt idx="3">
                  <c:v>5059</c:v>
                </c:pt>
              </c:numCache>
            </c:numRef>
          </c:val>
        </c:ser>
        <c:ser>
          <c:idx val="2"/>
          <c:order val="2"/>
          <c:tx>
            <c:strRef>
              <c:f>Лист1!$D$1</c:f>
              <c:strCache>
                <c:ptCount val="1"/>
                <c:pt idx="0">
                  <c:v>2022 год</c:v>
                </c:pt>
              </c:strCache>
            </c:strRef>
          </c:tx>
          <c:invertIfNegative val="0"/>
          <c:dLbls>
            <c:dLbl>
              <c:idx val="0"/>
              <c:layout>
                <c:manualLayout>
                  <c:x val="2.6724666978934095E-17"/>
                  <c:y val="-7.8700630485501605E-2"/>
                </c:manualLayout>
              </c:layout>
              <c:tx>
                <c:rich>
                  <a:bodyPr/>
                  <a:lstStyle/>
                  <a:p>
                    <a:r>
                      <a:rPr lang="ru-RU" sz="1400" dirty="0" smtClean="0"/>
                      <a:t>39 152</a:t>
                    </a:r>
                  </a:p>
                </c:rich>
              </c:tx>
              <c:showLegendKey val="0"/>
              <c:showVal val="0"/>
              <c:showCatName val="0"/>
              <c:showSerName val="0"/>
              <c:showPercent val="0"/>
              <c:showBubbleSize val="0"/>
            </c:dLbl>
            <c:dLbl>
              <c:idx val="1"/>
              <c:layout>
                <c:manualLayout>
                  <c:x val="7.2886297376093291E-3"/>
                  <c:y val="-8.4270263483579397E-2"/>
                </c:manualLayout>
              </c:layout>
              <c:showLegendKey val="0"/>
              <c:showVal val="1"/>
              <c:showCatName val="0"/>
              <c:showSerName val="0"/>
              <c:showPercent val="0"/>
              <c:showBubbleSize val="0"/>
            </c:dLbl>
            <c:dLbl>
              <c:idx val="2"/>
              <c:layout>
                <c:manualLayout>
                  <c:x val="8.7463556851311956E-3"/>
                  <c:y val="-0.11228283662926342"/>
                </c:manualLayout>
              </c:layout>
              <c:tx>
                <c:rich>
                  <a:bodyPr/>
                  <a:lstStyle/>
                  <a:p>
                    <a:r>
                      <a:rPr lang="ru-RU" sz="1400" dirty="0" smtClean="0"/>
                      <a:t>32 753</a:t>
                    </a:r>
                    <a:endParaRPr lang="en-US" dirty="0"/>
                  </a:p>
                </c:rich>
              </c:tx>
              <c:showLegendKey val="0"/>
              <c:showVal val="0"/>
              <c:showCatName val="0"/>
              <c:showSerName val="0"/>
              <c:showPercent val="0"/>
              <c:showBubbleSize val="0"/>
            </c:dLbl>
            <c:dLbl>
              <c:idx val="3"/>
              <c:layout>
                <c:manualLayout>
                  <c:x val="1.7493170496545075E-2"/>
                  <c:y val="-4.6798446005999333E-2"/>
                </c:manualLayout>
              </c:layout>
              <c:showLegendKey val="0"/>
              <c:showVal val="1"/>
              <c:showCatName val="0"/>
              <c:showSerName val="0"/>
              <c:showPercent val="0"/>
              <c:showBubbleSize val="0"/>
            </c:dLbl>
            <c:dLbl>
              <c:idx val="4"/>
              <c:layout>
                <c:manualLayout>
                  <c:x val="1.4575974570318632E-3"/>
                  <c:y val="-6.1493093190460424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На культуру</c:v>
                </c:pt>
                <c:pt idx="1">
                  <c:v>На СМИ</c:v>
                </c:pt>
                <c:pt idx="2">
                  <c:v>На физическую культуру и спорт</c:v>
                </c:pt>
                <c:pt idx="3">
                  <c:v>Остальные расходы соц.характера</c:v>
                </c:pt>
              </c:strCache>
            </c:strRef>
          </c:cat>
          <c:val>
            <c:numRef>
              <c:f>Лист1!$D$2:$D$5</c:f>
              <c:numCache>
                <c:formatCode>General</c:formatCode>
                <c:ptCount val="4"/>
                <c:pt idx="0">
                  <c:v>31044</c:v>
                </c:pt>
                <c:pt idx="1">
                  <c:v>9386</c:v>
                </c:pt>
                <c:pt idx="2">
                  <c:v>21754</c:v>
                </c:pt>
                <c:pt idx="3">
                  <c:v>5059</c:v>
                </c:pt>
              </c:numCache>
            </c:numRef>
          </c:val>
        </c:ser>
        <c:dLbls>
          <c:showLegendKey val="0"/>
          <c:showVal val="1"/>
          <c:showCatName val="0"/>
          <c:showSerName val="0"/>
          <c:showPercent val="0"/>
          <c:showBubbleSize val="0"/>
        </c:dLbls>
        <c:gapWidth val="100"/>
        <c:shape val="box"/>
        <c:axId val="123578240"/>
        <c:axId val="123579776"/>
        <c:axId val="0"/>
      </c:bar3DChart>
      <c:catAx>
        <c:axId val="123578240"/>
        <c:scaling>
          <c:orientation val="minMax"/>
        </c:scaling>
        <c:delete val="0"/>
        <c:axPos val="b"/>
        <c:numFmt formatCode="General" sourceLinked="1"/>
        <c:majorTickMark val="out"/>
        <c:minorTickMark val="none"/>
        <c:tickLblPos val="nextTo"/>
        <c:txPr>
          <a:bodyPr/>
          <a:lstStyle/>
          <a:p>
            <a:pPr>
              <a:defRPr sz="1490" baseline="0"/>
            </a:pPr>
            <a:endParaRPr lang="ru-RU"/>
          </a:p>
        </c:txPr>
        <c:crossAx val="123579776"/>
        <c:crosses val="autoZero"/>
        <c:auto val="1"/>
        <c:lblAlgn val="ctr"/>
        <c:lblOffset val="100"/>
        <c:noMultiLvlLbl val="0"/>
      </c:catAx>
      <c:valAx>
        <c:axId val="123579776"/>
        <c:scaling>
          <c:orientation val="minMax"/>
        </c:scaling>
        <c:delete val="0"/>
        <c:axPos val="l"/>
        <c:majorGridlines/>
        <c:numFmt formatCode="#,##0" sourceLinked="1"/>
        <c:majorTickMark val="out"/>
        <c:minorTickMark val="none"/>
        <c:tickLblPos val="nextTo"/>
        <c:crossAx val="123578240"/>
        <c:crosses val="autoZero"/>
        <c:crossBetween val="between"/>
      </c:valAx>
      <c:spPr>
        <a:noFill/>
        <a:ln w="25377">
          <a:noFill/>
        </a:ln>
      </c:spPr>
    </c:plotArea>
    <c:legend>
      <c:legendPos val="r"/>
      <c:layout>
        <c:manualLayout>
          <c:xMode val="edge"/>
          <c:yMode val="edge"/>
          <c:x val="0.8565618328321204"/>
          <c:y val="0.29993420869903342"/>
          <c:w val="0.13323534558180228"/>
          <c:h val="0.25285229278080856"/>
        </c:manualLayout>
      </c:layout>
      <c:overlay val="0"/>
    </c:legend>
    <c:plotVisOnly val="1"/>
    <c:dispBlanksAs val="gap"/>
    <c:showDLblsOverMax val="0"/>
  </c:chart>
  <c:txPr>
    <a:bodyPr/>
    <a:lstStyle/>
    <a:p>
      <a:pPr>
        <a:defRPr sz="1798"/>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2.3962005535480429E-2"/>
          <c:y val="5.6860661804400449E-2"/>
          <c:w val="0.65621870959309458"/>
          <c:h val="0.5260436633801252"/>
        </c:manualLayout>
      </c:layout>
      <c:barChart>
        <c:barDir val="col"/>
        <c:grouping val="clustered"/>
        <c:varyColors val="0"/>
        <c:ser>
          <c:idx val="0"/>
          <c:order val="0"/>
          <c:tx>
            <c:strRef>
              <c:f>Лист1!$B$1</c:f>
              <c:strCache>
                <c:ptCount val="1"/>
                <c:pt idx="0">
                  <c:v>На содержание учреждения</c:v>
                </c:pt>
              </c:strCache>
            </c:strRef>
          </c:tx>
          <c:spPr>
            <a:solidFill>
              <a:srgbClr val="00B050"/>
            </a:solidFill>
            <a:effectLst>
              <a:innerShdw blurRad="63500" dist="50800" dir="5400000">
                <a:prstClr val="black">
                  <a:alpha val="50000"/>
                </a:prstClr>
              </a:innerShdw>
            </a:effectLst>
            <a:scene3d>
              <a:camera prst="orthographicFront"/>
              <a:lightRig rig="threePt" dir="t"/>
            </a:scene3d>
            <a:sp3d>
              <a:bevelT/>
            </a:sp3d>
          </c:spPr>
          <c:invertIfNegative val="0"/>
          <c:dPt>
            <c:idx val="0"/>
            <c:invertIfNegative val="0"/>
            <c:bubble3D val="0"/>
          </c:dPt>
          <c:dPt>
            <c:idx val="1"/>
            <c:invertIfNegative val="0"/>
            <c:bubble3D val="0"/>
          </c:dPt>
          <c:dPt>
            <c:idx val="2"/>
            <c:invertIfNegative val="0"/>
            <c:bubble3D val="0"/>
          </c:dPt>
          <c:dPt>
            <c:idx val="3"/>
            <c:invertIfNegative val="0"/>
            <c:bubble3D val="0"/>
          </c:dPt>
          <c:dLbls>
            <c:txPr>
              <a:bodyPr/>
              <a:lstStyle/>
              <a:p>
                <a:pPr>
                  <a:defRPr sz="1400"/>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Лист1!$B$2:$B$4</c:f>
              <c:numCache>
                <c:formatCode>#,##0</c:formatCode>
                <c:ptCount val="3"/>
                <c:pt idx="0">
                  <c:v>17436</c:v>
                </c:pt>
                <c:pt idx="1">
                  <c:v>18230</c:v>
                </c:pt>
                <c:pt idx="2">
                  <c:v>19448</c:v>
                </c:pt>
              </c:numCache>
            </c:numRef>
          </c:val>
        </c:ser>
        <c:ser>
          <c:idx val="1"/>
          <c:order val="1"/>
          <c:tx>
            <c:strRef>
              <c:f>Лист1!$C$1</c:f>
              <c:strCache>
                <c:ptCount val="1"/>
                <c:pt idx="0">
                  <c:v>На укрепление МТБ и ремонтные работы </c:v>
                </c:pt>
              </c:strCache>
            </c:strRef>
          </c:tx>
          <c:spPr>
            <a:scene3d>
              <a:camera prst="orthographicFront"/>
              <a:lightRig rig="threePt" dir="t"/>
            </a:scene3d>
            <a:sp3d>
              <a:bevelT/>
            </a:sp3d>
          </c:spPr>
          <c:invertIfNegative val="0"/>
          <c:dLbls>
            <c:txPr>
              <a:bodyPr/>
              <a:lstStyle/>
              <a:p>
                <a:pPr>
                  <a:defRPr sz="1400"/>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Лист1!$C$2:$C$4</c:f>
              <c:numCache>
                <c:formatCode>General</c:formatCode>
                <c:ptCount val="3"/>
                <c:pt idx="0">
                  <c:v>101</c:v>
                </c:pt>
                <c:pt idx="1">
                  <c:v>111</c:v>
                </c:pt>
                <c:pt idx="2">
                  <c:v>0</c:v>
                </c:pt>
              </c:numCache>
            </c:numRef>
          </c:val>
        </c:ser>
        <c:ser>
          <c:idx val="2"/>
          <c:order val="2"/>
          <c:tx>
            <c:strRef>
              <c:f>Лист1!$D$1</c:f>
              <c:strCache>
                <c:ptCount val="1"/>
                <c:pt idx="0">
                  <c:v>На проведение культурно-массовых мероприятий</c:v>
                </c:pt>
              </c:strCache>
            </c:strRef>
          </c:tx>
          <c:spPr>
            <a:scene3d>
              <a:camera prst="orthographicFront"/>
              <a:lightRig rig="threePt" dir="t"/>
            </a:scene3d>
            <a:sp3d>
              <a:bevelT/>
            </a:sp3d>
          </c:spPr>
          <c:invertIfNegative val="0"/>
          <c:dLbls>
            <c:txPr>
              <a:bodyPr/>
              <a:lstStyle/>
              <a:p>
                <a:pPr>
                  <a:defRPr sz="1400"/>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Лист1!$D$2:$D$4</c:f>
              <c:numCache>
                <c:formatCode>General</c:formatCode>
                <c:ptCount val="3"/>
                <c:pt idx="0">
                  <c:v>2950</c:v>
                </c:pt>
                <c:pt idx="1">
                  <c:v>2860</c:v>
                </c:pt>
                <c:pt idx="2">
                  <c:v>3120</c:v>
                </c:pt>
              </c:numCache>
            </c:numRef>
          </c:val>
        </c:ser>
        <c:ser>
          <c:idx val="3"/>
          <c:order val="3"/>
          <c:tx>
            <c:strRef>
              <c:f>Лист1!$E$1</c:f>
              <c:strCache>
                <c:ptCount val="1"/>
                <c:pt idx="0">
                  <c:v>На развитие учреждения культуры</c:v>
                </c:pt>
              </c:strCache>
            </c:strRef>
          </c:tx>
          <c:spPr>
            <a:solidFill>
              <a:srgbClr val="FF0000"/>
            </a:solidFill>
            <a:scene3d>
              <a:camera prst="orthographicFront"/>
              <a:lightRig rig="threePt" dir="t"/>
            </a:scene3d>
            <a:sp3d>
              <a:bevelT/>
            </a:sp3d>
          </c:spPr>
          <c:invertIfNegative val="0"/>
          <c:dLbls>
            <c:txPr>
              <a:bodyPr/>
              <a:lstStyle/>
              <a:p>
                <a:pPr>
                  <a:defRPr sz="1400"/>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Лист1!$E$2:$E$4</c:f>
              <c:numCache>
                <c:formatCode>General</c:formatCode>
                <c:ptCount val="3"/>
                <c:pt idx="0">
                  <c:v>300</c:v>
                </c:pt>
                <c:pt idx="1">
                  <c:v>300</c:v>
                </c:pt>
                <c:pt idx="2">
                  <c:v>400</c:v>
                </c:pt>
              </c:numCache>
            </c:numRef>
          </c:val>
        </c:ser>
        <c:dLbls>
          <c:showLegendKey val="0"/>
          <c:showVal val="0"/>
          <c:showCatName val="0"/>
          <c:showSerName val="0"/>
          <c:showPercent val="0"/>
          <c:showBubbleSize val="0"/>
        </c:dLbls>
        <c:gapWidth val="75"/>
        <c:overlap val="-25"/>
        <c:axId val="124220160"/>
        <c:axId val="124221696"/>
      </c:barChart>
      <c:catAx>
        <c:axId val="124220160"/>
        <c:scaling>
          <c:orientation val="minMax"/>
        </c:scaling>
        <c:delete val="0"/>
        <c:axPos val="b"/>
        <c:numFmt formatCode="General" sourceLinked="1"/>
        <c:majorTickMark val="none"/>
        <c:minorTickMark val="none"/>
        <c:tickLblPos val="nextTo"/>
        <c:txPr>
          <a:bodyPr/>
          <a:lstStyle/>
          <a:p>
            <a:pPr>
              <a:defRPr b="1"/>
            </a:pPr>
            <a:endParaRPr lang="ru-RU"/>
          </a:p>
        </c:txPr>
        <c:crossAx val="124221696"/>
        <c:crosses val="autoZero"/>
        <c:auto val="1"/>
        <c:lblAlgn val="ctr"/>
        <c:lblOffset val="100"/>
        <c:noMultiLvlLbl val="0"/>
      </c:catAx>
      <c:valAx>
        <c:axId val="124221696"/>
        <c:scaling>
          <c:orientation val="minMax"/>
          <c:max val="20000"/>
        </c:scaling>
        <c:delete val="1"/>
        <c:axPos val="l"/>
        <c:majorGridlines/>
        <c:numFmt formatCode="#,##0" sourceLinked="1"/>
        <c:majorTickMark val="none"/>
        <c:minorTickMark val="none"/>
        <c:tickLblPos val="nextTo"/>
        <c:crossAx val="124220160"/>
        <c:crosses val="autoZero"/>
        <c:crossBetween val="between"/>
      </c:valAx>
    </c:plotArea>
    <c:legend>
      <c:legendPos val="b"/>
      <c:layout>
        <c:manualLayout>
          <c:xMode val="edge"/>
          <c:yMode val="edge"/>
          <c:x val="0.2467793349108082"/>
          <c:y val="0.69089545606043778"/>
          <c:w val="0.49477221215467276"/>
          <c:h val="0.30910454393956222"/>
        </c:manualLayout>
      </c:layout>
      <c:overlay val="0"/>
      <c:spPr>
        <a:effectLst/>
      </c:spPr>
      <c:txPr>
        <a:bodyPr/>
        <a:lstStyle/>
        <a:p>
          <a:pPr>
            <a:defRPr sz="1400"/>
          </a:pPr>
          <a:endParaRPr lang="ru-RU"/>
        </a:p>
      </c:txPr>
    </c:legend>
    <c:plotVisOnly val="1"/>
    <c:dispBlanksAs val="zero"/>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81576460786964E-2"/>
          <c:y val="7.9804729299083735E-2"/>
          <c:w val="0.66533204136100133"/>
          <c:h val="0.53186232231506436"/>
        </c:manualLayout>
      </c:layout>
      <c:barChart>
        <c:barDir val="col"/>
        <c:grouping val="clustered"/>
        <c:varyColors val="0"/>
        <c:ser>
          <c:idx val="0"/>
          <c:order val="0"/>
          <c:tx>
            <c:strRef>
              <c:f>Лист1!$B$1</c:f>
              <c:strCache>
                <c:ptCount val="1"/>
                <c:pt idx="0">
                  <c:v>На содержание учреждения</c:v>
                </c:pt>
              </c:strCache>
            </c:strRef>
          </c:tx>
          <c:spPr>
            <a:solidFill>
              <a:srgbClr val="FF6600"/>
            </a:solidFill>
            <a:scene3d>
              <a:camera prst="orthographicFront"/>
              <a:lightRig rig="threePt" dir="t"/>
            </a:scene3d>
            <a:sp3d>
              <a:bevelT/>
            </a:sp3d>
          </c:spPr>
          <c:invertIfNegative val="0"/>
          <c:dPt>
            <c:idx val="0"/>
            <c:invertIfNegative val="0"/>
            <c:bubble3D val="1"/>
            <c:spPr>
              <a:solidFill>
                <a:srgbClr val="FF6600"/>
              </a:solidFill>
              <a:effectLst>
                <a:outerShdw blurRad="40000" dist="23000" dir="5400000" rotWithShape="0">
                  <a:srgbClr val="000000">
                    <a:alpha val="35000"/>
                  </a:srgbClr>
                </a:outerShdw>
              </a:effectLst>
              <a:scene3d>
                <a:camera prst="orthographicFront"/>
                <a:lightRig rig="threePt" dir="t"/>
              </a:scene3d>
              <a:sp3d>
                <a:bevelT/>
              </a:sp3d>
            </c:spPr>
          </c:dPt>
          <c:dPt>
            <c:idx val="1"/>
            <c:invertIfNegative val="0"/>
            <c:bubble3D val="1"/>
            <c:spPr>
              <a:solidFill>
                <a:srgbClr val="FF6600"/>
              </a:solidFill>
              <a:effectLst>
                <a:outerShdw blurRad="40000" dist="23000" dir="5400000" rotWithShape="0">
                  <a:srgbClr val="000000">
                    <a:alpha val="35000"/>
                  </a:srgbClr>
                </a:outerShdw>
              </a:effectLst>
              <a:scene3d>
                <a:camera prst="orthographicFront"/>
                <a:lightRig rig="threePt" dir="t"/>
              </a:scene3d>
              <a:sp3d>
                <a:bevelT/>
              </a:sp3d>
            </c:spPr>
          </c:dPt>
          <c:dPt>
            <c:idx val="2"/>
            <c:invertIfNegative val="0"/>
            <c:bubble3D val="1"/>
            <c:spPr>
              <a:solidFill>
                <a:srgbClr val="FF6600"/>
              </a:solidFill>
              <a:effectLst>
                <a:outerShdw blurRad="40000" dist="23000" dir="5400000" rotWithShape="0">
                  <a:srgbClr val="000000">
                    <a:alpha val="35000"/>
                  </a:srgbClr>
                </a:outerShdw>
              </a:effectLst>
              <a:scene3d>
                <a:camera prst="orthographicFront"/>
                <a:lightRig rig="threePt" dir="t"/>
              </a:scene3d>
              <a:sp3d>
                <a:bevelT/>
              </a:sp3d>
            </c:spPr>
          </c:dPt>
          <c:dPt>
            <c:idx val="3"/>
            <c:invertIfNegative val="0"/>
            <c:bubble3D val="1"/>
          </c:dPt>
          <c:dLbls>
            <c:dLbl>
              <c:idx val="0"/>
              <c:layout>
                <c:manualLayout>
                  <c:x val="2.9123266979294619E-3"/>
                  <c:y val="-1.0808740549295681E-2"/>
                </c:manualLayout>
              </c:layout>
              <c:showLegendKey val="0"/>
              <c:showVal val="1"/>
              <c:showCatName val="0"/>
              <c:showSerName val="0"/>
              <c:showPercent val="0"/>
              <c:showBubbleSize val="0"/>
            </c:dLbl>
            <c:dLbl>
              <c:idx val="1"/>
              <c:layout>
                <c:manualLayout>
                  <c:x val="1.9377291809058231E-5"/>
                  <c:y val="-6.9619457487179789E-3"/>
                </c:manualLayout>
              </c:layout>
              <c:numFmt formatCode="#,##0" sourceLinked="0"/>
              <c:spPr/>
              <c:txPr>
                <a:bodyPr anchor="t" anchorCtr="0"/>
                <a:lstStyle/>
                <a:p>
                  <a:pPr>
                    <a:defRPr sz="1600"/>
                  </a:pPr>
                  <a:endParaRPr lang="ru-RU"/>
                </a:p>
              </c:txPr>
              <c:showLegendKey val="0"/>
              <c:showVal val="1"/>
              <c:showCatName val="0"/>
              <c:showSerName val="0"/>
              <c:showPercent val="0"/>
              <c:showBubbleSize val="0"/>
            </c:dLbl>
            <c:numFmt formatCode="#,##0" sourceLinked="0"/>
            <c:txPr>
              <a:bodyPr/>
              <a:lstStyle/>
              <a:p>
                <a:pPr>
                  <a:defRPr sz="1600"/>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Лист1!$B$2:$B$4</c:f>
              <c:numCache>
                <c:formatCode>#,##0</c:formatCode>
                <c:ptCount val="3"/>
                <c:pt idx="0">
                  <c:v>6659</c:v>
                </c:pt>
                <c:pt idx="1">
                  <c:v>7086</c:v>
                </c:pt>
                <c:pt idx="2">
                  <c:v>7535</c:v>
                </c:pt>
              </c:numCache>
            </c:numRef>
          </c:val>
        </c:ser>
        <c:ser>
          <c:idx val="1"/>
          <c:order val="1"/>
          <c:tx>
            <c:strRef>
              <c:f>Лист1!$C$1</c:f>
              <c:strCache>
                <c:ptCount val="1"/>
                <c:pt idx="0">
                  <c:v>На укрепление МТБ и ремонтные работы </c:v>
                </c:pt>
              </c:strCache>
            </c:strRef>
          </c:tx>
          <c:spPr>
            <a:scene3d>
              <a:camera prst="orthographicFront"/>
              <a:lightRig rig="threePt" dir="t"/>
            </a:scene3d>
            <a:sp3d>
              <a:bevelT/>
            </a:sp3d>
          </c:spPr>
          <c:invertIfNegative val="0"/>
          <c:dLbls>
            <c:txPr>
              <a:bodyPr/>
              <a:lstStyle/>
              <a:p>
                <a:pPr>
                  <a:defRPr sz="1600"/>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Лист1!$C$2:$C$4</c:f>
              <c:numCache>
                <c:formatCode>General</c:formatCode>
                <c:ptCount val="3"/>
                <c:pt idx="0">
                  <c:v>648</c:v>
                </c:pt>
                <c:pt idx="1">
                  <c:v>421</c:v>
                </c:pt>
                <c:pt idx="2">
                  <c:v>521</c:v>
                </c:pt>
              </c:numCache>
            </c:numRef>
          </c:val>
        </c:ser>
        <c:ser>
          <c:idx val="2"/>
          <c:order val="2"/>
          <c:tx>
            <c:strRef>
              <c:f>Лист1!$D$1</c:f>
              <c:strCache>
                <c:ptCount val="1"/>
                <c:pt idx="0">
                  <c:v>На проведение культурно-массовых мероприятий</c:v>
                </c:pt>
              </c:strCache>
            </c:strRef>
          </c:tx>
          <c:spPr>
            <a:solidFill>
              <a:schemeClr val="accent3">
                <a:lumMod val="50000"/>
              </a:schemeClr>
            </a:solidFill>
            <a:scene3d>
              <a:camera prst="orthographicFront"/>
              <a:lightRig rig="threePt" dir="t"/>
            </a:scene3d>
            <a:sp3d>
              <a:bevelT/>
            </a:sp3d>
          </c:spPr>
          <c:invertIfNegative val="0"/>
          <c:dLbls>
            <c:txPr>
              <a:bodyPr/>
              <a:lstStyle/>
              <a:p>
                <a:pPr>
                  <a:defRPr sz="1600"/>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Лист1!$D$2:$D$4</c:f>
              <c:numCache>
                <c:formatCode>General</c:formatCode>
                <c:ptCount val="3"/>
                <c:pt idx="0">
                  <c:v>40</c:v>
                </c:pt>
                <c:pt idx="1">
                  <c:v>20</c:v>
                </c:pt>
                <c:pt idx="2">
                  <c:v>20</c:v>
                </c:pt>
              </c:numCache>
            </c:numRef>
          </c:val>
        </c:ser>
        <c:dLbls>
          <c:showLegendKey val="0"/>
          <c:showVal val="0"/>
          <c:showCatName val="0"/>
          <c:showSerName val="0"/>
          <c:showPercent val="0"/>
          <c:showBubbleSize val="0"/>
        </c:dLbls>
        <c:gapWidth val="100"/>
        <c:axId val="123699584"/>
        <c:axId val="123701120"/>
      </c:barChart>
      <c:catAx>
        <c:axId val="123699584"/>
        <c:scaling>
          <c:orientation val="minMax"/>
        </c:scaling>
        <c:delete val="0"/>
        <c:axPos val="b"/>
        <c:numFmt formatCode="General" sourceLinked="1"/>
        <c:majorTickMark val="out"/>
        <c:minorTickMark val="none"/>
        <c:tickLblPos val="nextTo"/>
        <c:txPr>
          <a:bodyPr/>
          <a:lstStyle/>
          <a:p>
            <a:pPr>
              <a:defRPr b="1"/>
            </a:pPr>
            <a:endParaRPr lang="ru-RU"/>
          </a:p>
        </c:txPr>
        <c:crossAx val="123701120"/>
        <c:crosses val="autoZero"/>
        <c:auto val="1"/>
        <c:lblAlgn val="ctr"/>
        <c:lblOffset val="100"/>
        <c:noMultiLvlLbl val="0"/>
      </c:catAx>
      <c:valAx>
        <c:axId val="123701120"/>
        <c:scaling>
          <c:orientation val="minMax"/>
          <c:max val="7600"/>
        </c:scaling>
        <c:delete val="1"/>
        <c:axPos val="l"/>
        <c:majorGridlines/>
        <c:numFmt formatCode="#,##0" sourceLinked="1"/>
        <c:majorTickMark val="out"/>
        <c:minorTickMark val="none"/>
        <c:tickLblPos val="nextTo"/>
        <c:crossAx val="123699584"/>
        <c:crosses val="autoZero"/>
        <c:crossBetween val="between"/>
      </c:valAx>
      <c:spPr>
        <a:noFill/>
        <a:ln w="25400">
          <a:noFill/>
        </a:ln>
        <a:scene3d>
          <a:camera prst="orthographicFront"/>
          <a:lightRig rig="threePt" dir="t"/>
        </a:scene3d>
        <a:sp3d>
          <a:bevelT/>
        </a:sp3d>
      </c:spPr>
    </c:plotArea>
    <c:legend>
      <c:legendPos val="b"/>
      <c:layout>
        <c:manualLayout>
          <c:xMode val="edge"/>
          <c:yMode val="edge"/>
          <c:x val="0.2537783139210707"/>
          <c:y val="0.70947325297189212"/>
          <c:w val="0.49393221318827651"/>
          <c:h val="0.23891278162075563"/>
        </c:manualLayout>
      </c:layout>
      <c:overlay val="0"/>
      <c:txPr>
        <a:bodyPr/>
        <a:lstStyle/>
        <a:p>
          <a:pPr>
            <a:defRPr sz="1400"/>
          </a:pPr>
          <a:endParaRPr lang="ru-RU"/>
        </a:p>
      </c:txPr>
    </c:legend>
    <c:plotVisOnly val="1"/>
    <c:dispBlanksAs val="zero"/>
    <c:showDLblsOverMax val="0"/>
  </c:chart>
  <c:txPr>
    <a:bodyPr/>
    <a:lstStyle/>
    <a:p>
      <a:pPr>
        <a:defRPr sz="1799"/>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4.5454800073568011E-4"/>
          <c:y val="7.5663263857501009E-2"/>
          <c:w val="0.62203195910071618"/>
          <c:h val="0.47575591674397616"/>
        </c:manualLayout>
      </c:layout>
      <c:bar3DChart>
        <c:barDir val="col"/>
        <c:grouping val="clustered"/>
        <c:varyColors val="0"/>
        <c:ser>
          <c:idx val="0"/>
          <c:order val="0"/>
          <c:tx>
            <c:strRef>
              <c:f>Лист1!$B$1</c:f>
              <c:strCache>
                <c:ptCount val="1"/>
                <c:pt idx="0">
                  <c:v>На содержание учреждения </c:v>
                </c:pt>
              </c:strCache>
            </c:strRef>
          </c:tx>
          <c:spPr>
            <a:solidFill>
              <a:srgbClr val="00A1DA"/>
            </a:solidFill>
          </c:spPr>
          <c:invertIfNegative val="0"/>
          <c:dPt>
            <c:idx val="0"/>
            <c:invertIfNegative val="0"/>
            <c:bubble3D val="0"/>
          </c:dPt>
          <c:dPt>
            <c:idx val="1"/>
            <c:invertIfNegative val="0"/>
            <c:bubble3D val="0"/>
          </c:dPt>
          <c:dPt>
            <c:idx val="2"/>
            <c:invertIfNegative val="0"/>
            <c:bubble3D val="0"/>
          </c:dPt>
          <c:dLbls>
            <c:dLbl>
              <c:idx val="0"/>
              <c:layout>
                <c:manualLayout>
                  <c:x val="8.0377776857083732E-3"/>
                  <c:y val="-5.4804782912643998E-2"/>
                </c:manualLayout>
              </c:layout>
              <c:spPr/>
              <c:txPr>
                <a:bodyPr/>
                <a:lstStyle/>
                <a:p>
                  <a:pPr>
                    <a:defRPr/>
                  </a:pPr>
                  <a:endParaRPr lang="ru-RU"/>
                </a:p>
              </c:txPr>
              <c:showLegendKey val="0"/>
              <c:showVal val="1"/>
              <c:showCatName val="0"/>
              <c:showSerName val="0"/>
              <c:showPercent val="0"/>
              <c:showBubbleSize val="0"/>
            </c:dLbl>
            <c:dLbl>
              <c:idx val="1"/>
              <c:layout>
                <c:manualLayout>
                  <c:x val="2.345304505901695E-2"/>
                  <c:y val="-4.1360706724301859E-2"/>
                </c:manualLayout>
              </c:layout>
              <c:spPr/>
              <c:txPr>
                <a:bodyPr/>
                <a:lstStyle/>
                <a:p>
                  <a:pPr>
                    <a:defRPr/>
                  </a:pPr>
                  <a:endParaRPr lang="ru-RU"/>
                </a:p>
              </c:txPr>
              <c:showLegendKey val="0"/>
              <c:showVal val="1"/>
              <c:showCatName val="0"/>
              <c:showSerName val="0"/>
              <c:showPercent val="0"/>
              <c:showBubbleSize val="0"/>
            </c:dLbl>
            <c:dLbl>
              <c:idx val="2"/>
              <c:layout>
                <c:manualLayout>
                  <c:x val="1.8026503404661928E-2"/>
                  <c:y val="-2.6029264721568472E-2"/>
                </c:manualLayout>
              </c:layout>
              <c:spPr/>
              <c:txPr>
                <a:bodyPr/>
                <a:lstStyle/>
                <a:p>
                  <a:pPr>
                    <a:defRPr/>
                  </a:pPr>
                  <a:endParaRPr lang="ru-RU"/>
                </a:p>
              </c:txPr>
              <c:showLegendKey val="0"/>
              <c:showVal val="1"/>
              <c:showCatName val="0"/>
              <c:showSerName val="0"/>
              <c:showPercent val="0"/>
              <c:showBubbleSize val="0"/>
            </c:dLbl>
            <c:dLbl>
              <c:idx val="3"/>
              <c:layout>
                <c:manualLayout>
                  <c:x val="-1.0802469135802475E-2"/>
                  <c:y val="-0.14871973102740801"/>
                </c:manualLayout>
              </c:layout>
              <c:spPr/>
              <c:txPr>
                <a:bodyPr/>
                <a:lstStyle/>
                <a:p>
                  <a:pPr>
                    <a:defRPr/>
                  </a:pPr>
                  <a:endParaRPr lang="ru-RU"/>
                </a:p>
              </c:txPr>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2020 г.</c:v>
                </c:pt>
                <c:pt idx="1">
                  <c:v>2021 г.</c:v>
                </c:pt>
                <c:pt idx="2">
                  <c:v>2022 г.</c:v>
                </c:pt>
              </c:strCache>
            </c:strRef>
          </c:cat>
          <c:val>
            <c:numRef>
              <c:f>Лист1!$B$2:$B$4</c:f>
              <c:numCache>
                <c:formatCode>#,##0</c:formatCode>
                <c:ptCount val="3"/>
                <c:pt idx="0">
                  <c:v>6758</c:v>
                </c:pt>
                <c:pt idx="1">
                  <c:v>7151</c:v>
                </c:pt>
                <c:pt idx="2">
                  <c:v>7585</c:v>
                </c:pt>
              </c:numCache>
            </c:numRef>
          </c:val>
        </c:ser>
        <c:ser>
          <c:idx val="1"/>
          <c:order val="1"/>
          <c:tx>
            <c:strRef>
              <c:f>Лист1!$C$1</c:f>
              <c:strCache>
                <c:ptCount val="1"/>
                <c:pt idx="0">
                  <c:v>На печать газеты</c:v>
                </c:pt>
              </c:strCache>
            </c:strRef>
          </c:tx>
          <c:spPr>
            <a:solidFill>
              <a:schemeClr val="tx2">
                <a:lumMod val="75000"/>
              </a:schemeClr>
            </a:solidFill>
          </c:spPr>
          <c:invertIfNegative val="0"/>
          <c:dLbls>
            <c:dLbl>
              <c:idx val="0"/>
              <c:layout>
                <c:manualLayout>
                  <c:x val="1.959970307221482E-2"/>
                  <c:y val="-9.7456986553238877E-3"/>
                </c:manualLayout>
              </c:layout>
              <c:showLegendKey val="0"/>
              <c:showVal val="1"/>
              <c:showCatName val="0"/>
              <c:showSerName val="0"/>
              <c:showPercent val="0"/>
              <c:showBubbleSize val="0"/>
            </c:dLbl>
            <c:dLbl>
              <c:idx val="1"/>
              <c:layout>
                <c:manualLayout>
                  <c:x val="1.3569025203841067E-2"/>
                  <c:y val="-2.1927821974478637E-2"/>
                </c:manualLayout>
              </c:layout>
              <c:showLegendKey val="0"/>
              <c:showVal val="1"/>
              <c:showCatName val="0"/>
              <c:showSerName val="0"/>
              <c:showPercent val="0"/>
              <c:showBubbleSize val="0"/>
            </c:dLbl>
            <c:dLbl>
              <c:idx val="2"/>
              <c:layout>
                <c:manualLayout>
                  <c:x val="1.6584364138027972E-2"/>
                  <c:y val="-1.949139731064768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2020 г.</c:v>
                </c:pt>
                <c:pt idx="1">
                  <c:v>2021 г.</c:v>
                </c:pt>
                <c:pt idx="2">
                  <c:v>2022 г.</c:v>
                </c:pt>
              </c:strCache>
            </c:strRef>
          </c:cat>
          <c:val>
            <c:numRef>
              <c:f>Лист1!$C$2:$C$4</c:f>
              <c:numCache>
                <c:formatCode>General</c:formatCode>
                <c:ptCount val="3"/>
                <c:pt idx="0">
                  <c:v>1800</c:v>
                </c:pt>
                <c:pt idx="1">
                  <c:v>1800</c:v>
                </c:pt>
                <c:pt idx="2">
                  <c:v>1800</c:v>
                </c:pt>
              </c:numCache>
            </c:numRef>
          </c:val>
        </c:ser>
        <c:dLbls>
          <c:showLegendKey val="0"/>
          <c:showVal val="0"/>
          <c:showCatName val="0"/>
          <c:showSerName val="0"/>
          <c:showPercent val="0"/>
          <c:showBubbleSize val="0"/>
        </c:dLbls>
        <c:gapWidth val="100"/>
        <c:shape val="cylinder"/>
        <c:axId val="125962880"/>
        <c:axId val="125976960"/>
        <c:axId val="0"/>
      </c:bar3DChart>
      <c:catAx>
        <c:axId val="125962880"/>
        <c:scaling>
          <c:orientation val="minMax"/>
        </c:scaling>
        <c:delete val="0"/>
        <c:axPos val="b"/>
        <c:majorTickMark val="out"/>
        <c:minorTickMark val="none"/>
        <c:tickLblPos val="nextTo"/>
        <c:txPr>
          <a:bodyPr/>
          <a:lstStyle/>
          <a:p>
            <a:pPr>
              <a:defRPr b="1"/>
            </a:pPr>
            <a:endParaRPr lang="ru-RU"/>
          </a:p>
        </c:txPr>
        <c:crossAx val="125976960"/>
        <c:crosses val="autoZero"/>
        <c:auto val="1"/>
        <c:lblAlgn val="ctr"/>
        <c:lblOffset val="100"/>
        <c:noMultiLvlLbl val="0"/>
      </c:catAx>
      <c:valAx>
        <c:axId val="125976960"/>
        <c:scaling>
          <c:orientation val="minMax"/>
        </c:scaling>
        <c:delete val="1"/>
        <c:axPos val="l"/>
        <c:majorGridlines/>
        <c:numFmt formatCode="#,##0" sourceLinked="1"/>
        <c:majorTickMark val="out"/>
        <c:minorTickMark val="none"/>
        <c:tickLblPos val="nextTo"/>
        <c:crossAx val="125962880"/>
        <c:crosses val="autoZero"/>
        <c:crossBetween val="between"/>
      </c:valAx>
    </c:plotArea>
    <c:legend>
      <c:legendPos val="b"/>
      <c:layout>
        <c:manualLayout>
          <c:xMode val="edge"/>
          <c:yMode val="edge"/>
          <c:x val="1.4864011375019956E-2"/>
          <c:y val="0.63453251566189739"/>
          <c:w val="0.74611889528614472"/>
          <c:h val="6.435964555574529E-2"/>
        </c:manualLayout>
      </c:layout>
      <c:overlay val="0"/>
    </c:legend>
    <c:plotVisOnly val="1"/>
    <c:dispBlanksAs val="zero"/>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D57F8-D957-41FE-BE78-38F086E9BEB2}" type="doc">
      <dgm:prSet loTypeId="urn:microsoft.com/office/officeart/2005/8/layout/chevron2" loCatId="list" qsTypeId="urn:microsoft.com/office/officeart/2005/8/quickstyle/3d1" qsCatId="3D" csTypeId="urn:microsoft.com/office/officeart/2005/8/colors/accent1_2#1" csCatId="accent1" phldr="1"/>
      <dgm:spPr/>
      <dgm:t>
        <a:bodyPr/>
        <a:lstStyle/>
        <a:p>
          <a:endParaRPr lang="ru-RU"/>
        </a:p>
      </dgm:t>
    </dgm:pt>
    <dgm:pt modelId="{B7B3436F-921D-4B62-8CCB-3BC8F1A605C1}">
      <dgm:prSet phldrT="[Текст]"/>
      <dgm:spPr/>
      <dgm:t>
        <a:bodyPr/>
        <a:lstStyle/>
        <a:p>
          <a:r>
            <a:rPr lang="ru-RU" dirty="0" smtClean="0"/>
            <a:t>1</a:t>
          </a:r>
          <a:endParaRPr lang="ru-RU" dirty="0"/>
        </a:p>
      </dgm:t>
    </dgm:pt>
    <dgm:pt modelId="{407B1C58-5C43-46FF-82A3-5D9DED83926F}" type="parTrans" cxnId="{983DC86B-6A3B-46BA-996D-91889E1CE578}">
      <dgm:prSet/>
      <dgm:spPr/>
      <dgm:t>
        <a:bodyPr/>
        <a:lstStyle/>
        <a:p>
          <a:endParaRPr lang="ru-RU"/>
        </a:p>
      </dgm:t>
    </dgm:pt>
    <dgm:pt modelId="{58E40D9F-E5C9-4E5E-BA7F-C6F8A757B395}" type="sibTrans" cxnId="{983DC86B-6A3B-46BA-996D-91889E1CE578}">
      <dgm:prSet/>
      <dgm:spPr/>
      <dgm:t>
        <a:bodyPr/>
        <a:lstStyle/>
        <a:p>
          <a:endParaRPr lang="ru-RU"/>
        </a:p>
      </dgm:t>
    </dgm:pt>
    <dgm:pt modelId="{D2635E52-FCA5-4474-A561-D66C713F4DBE}">
      <dgm:prSet phldrT="[Текст]"/>
      <dgm:spPr/>
      <dgm:t>
        <a:bodyPr/>
        <a:lstStyle/>
        <a:p>
          <a:r>
            <a:rPr lang="ru-RU" dirty="0" smtClean="0"/>
            <a:t>Публичные слушания по проекту бюджета городского поселения «Город Балабаново»</a:t>
          </a:r>
          <a:endParaRPr lang="ru-RU" dirty="0"/>
        </a:p>
      </dgm:t>
    </dgm:pt>
    <dgm:pt modelId="{0EBB973C-03D5-4F85-9AEE-26CA1E85E7F8}" type="parTrans" cxnId="{FA12372D-6EA7-4498-92AC-CAFEDA2A1841}">
      <dgm:prSet/>
      <dgm:spPr/>
      <dgm:t>
        <a:bodyPr/>
        <a:lstStyle/>
        <a:p>
          <a:endParaRPr lang="ru-RU"/>
        </a:p>
      </dgm:t>
    </dgm:pt>
    <dgm:pt modelId="{C2B0FBCF-6686-482D-98DD-7BE54FB8CAF9}" type="sibTrans" cxnId="{FA12372D-6EA7-4498-92AC-CAFEDA2A1841}">
      <dgm:prSet/>
      <dgm:spPr/>
      <dgm:t>
        <a:bodyPr/>
        <a:lstStyle/>
        <a:p>
          <a:endParaRPr lang="ru-RU"/>
        </a:p>
      </dgm:t>
    </dgm:pt>
    <dgm:pt modelId="{E595EB90-7D24-4A6D-99AB-CDB5C84517EE}">
      <dgm:prSet phldrT="[Текст]"/>
      <dgm:spPr/>
      <dgm:t>
        <a:bodyPr/>
        <a:lstStyle/>
        <a:p>
          <a:r>
            <a:rPr lang="ru-RU" dirty="0" smtClean="0"/>
            <a:t>2</a:t>
          </a:r>
          <a:endParaRPr lang="ru-RU" dirty="0"/>
        </a:p>
      </dgm:t>
    </dgm:pt>
    <dgm:pt modelId="{95323B1E-5BF2-4000-9EF0-49A4340B57C4}" type="parTrans" cxnId="{767CBCFA-AFBF-4E3E-9656-801A83FE3FF9}">
      <dgm:prSet/>
      <dgm:spPr/>
      <dgm:t>
        <a:bodyPr/>
        <a:lstStyle/>
        <a:p>
          <a:endParaRPr lang="ru-RU"/>
        </a:p>
      </dgm:t>
    </dgm:pt>
    <dgm:pt modelId="{EB71F4D5-7472-4817-A40D-709C434C52B7}" type="sibTrans" cxnId="{767CBCFA-AFBF-4E3E-9656-801A83FE3FF9}">
      <dgm:prSet/>
      <dgm:spPr/>
      <dgm:t>
        <a:bodyPr/>
        <a:lstStyle/>
        <a:p>
          <a:endParaRPr lang="ru-RU"/>
        </a:p>
      </dgm:t>
    </dgm:pt>
    <dgm:pt modelId="{B7EBA959-60CA-4172-B4CC-3D3D2FEF0475}">
      <dgm:prSet phldrT="[Текст]"/>
      <dgm:spPr/>
      <dgm:t>
        <a:bodyPr/>
        <a:lstStyle/>
        <a:p>
          <a:r>
            <a:rPr lang="ru-RU" dirty="0" smtClean="0"/>
            <a:t>Публичные слушания по отчету об исполнении бюджета городского поселения «Город Балабаново»</a:t>
          </a:r>
          <a:endParaRPr lang="ru-RU" dirty="0"/>
        </a:p>
      </dgm:t>
    </dgm:pt>
    <dgm:pt modelId="{08804F63-B514-48F1-85B1-384C60520720}" type="parTrans" cxnId="{1346BF13-9753-43E3-919E-891BA390DA6C}">
      <dgm:prSet/>
      <dgm:spPr/>
      <dgm:t>
        <a:bodyPr/>
        <a:lstStyle/>
        <a:p>
          <a:endParaRPr lang="ru-RU"/>
        </a:p>
      </dgm:t>
    </dgm:pt>
    <dgm:pt modelId="{C1200AB6-CE70-448C-912E-DE440475B4BC}" type="sibTrans" cxnId="{1346BF13-9753-43E3-919E-891BA390DA6C}">
      <dgm:prSet/>
      <dgm:spPr/>
      <dgm:t>
        <a:bodyPr/>
        <a:lstStyle/>
        <a:p>
          <a:endParaRPr lang="ru-RU"/>
        </a:p>
      </dgm:t>
    </dgm:pt>
    <dgm:pt modelId="{8EA7E7E2-840C-4C33-857E-52444B8C7899}">
      <dgm:prSet phldrT="[Текст]"/>
      <dgm:spPr/>
      <dgm:t>
        <a:bodyPr/>
        <a:lstStyle/>
        <a:p>
          <a:r>
            <a:rPr lang="ru-RU" dirty="0" smtClean="0"/>
            <a:t>3</a:t>
          </a:r>
          <a:endParaRPr lang="ru-RU" dirty="0"/>
        </a:p>
      </dgm:t>
    </dgm:pt>
    <dgm:pt modelId="{A693AD83-614E-4B4A-B3F4-1227A35C657D}" type="parTrans" cxnId="{A351F3A3-1D41-4846-98F2-4ECE61BD5023}">
      <dgm:prSet/>
      <dgm:spPr/>
      <dgm:t>
        <a:bodyPr/>
        <a:lstStyle/>
        <a:p>
          <a:endParaRPr lang="ru-RU"/>
        </a:p>
      </dgm:t>
    </dgm:pt>
    <dgm:pt modelId="{12796F3B-2B3A-44B8-8755-9BB26B8509DA}" type="sibTrans" cxnId="{A351F3A3-1D41-4846-98F2-4ECE61BD5023}">
      <dgm:prSet/>
      <dgm:spPr/>
      <dgm:t>
        <a:bodyPr/>
        <a:lstStyle/>
        <a:p>
          <a:endParaRPr lang="ru-RU"/>
        </a:p>
      </dgm:t>
    </dgm:pt>
    <dgm:pt modelId="{692B6664-F846-454B-89B2-9C4CB9089536}">
      <dgm:prSet phldrT="[Текст]"/>
      <dgm:spPr/>
      <dgm:t>
        <a:bodyPr/>
        <a:lstStyle/>
        <a:p>
          <a:r>
            <a:rPr lang="ru-RU" dirty="0" smtClean="0"/>
            <a:t>Общественные обсуждения муниципальных программ</a:t>
          </a:r>
          <a:endParaRPr lang="ru-RU" dirty="0"/>
        </a:p>
      </dgm:t>
    </dgm:pt>
    <dgm:pt modelId="{6DE61A6F-4F8A-4E9D-8ADC-53C1A53FCFD9}" type="parTrans" cxnId="{A6C9724F-3801-4939-ADB5-B1A457883471}">
      <dgm:prSet/>
      <dgm:spPr/>
      <dgm:t>
        <a:bodyPr/>
        <a:lstStyle/>
        <a:p>
          <a:endParaRPr lang="ru-RU"/>
        </a:p>
      </dgm:t>
    </dgm:pt>
    <dgm:pt modelId="{78B137C7-C221-4708-9C7C-6C223601C7F2}" type="sibTrans" cxnId="{A6C9724F-3801-4939-ADB5-B1A457883471}">
      <dgm:prSet/>
      <dgm:spPr/>
      <dgm:t>
        <a:bodyPr/>
        <a:lstStyle/>
        <a:p>
          <a:endParaRPr lang="ru-RU"/>
        </a:p>
      </dgm:t>
    </dgm:pt>
    <dgm:pt modelId="{BAE15357-068D-4FB3-B7DF-28630FF994EE}" type="pres">
      <dgm:prSet presAssocID="{25BD57F8-D957-41FE-BE78-38F086E9BEB2}" presName="linearFlow" presStyleCnt="0">
        <dgm:presLayoutVars>
          <dgm:dir/>
          <dgm:animLvl val="lvl"/>
          <dgm:resizeHandles val="exact"/>
        </dgm:presLayoutVars>
      </dgm:prSet>
      <dgm:spPr/>
      <dgm:t>
        <a:bodyPr/>
        <a:lstStyle/>
        <a:p>
          <a:endParaRPr lang="ru-RU"/>
        </a:p>
      </dgm:t>
    </dgm:pt>
    <dgm:pt modelId="{9B09BAF9-44EF-488F-859C-3344282606AC}" type="pres">
      <dgm:prSet presAssocID="{B7B3436F-921D-4B62-8CCB-3BC8F1A605C1}" presName="composite" presStyleCnt="0"/>
      <dgm:spPr/>
    </dgm:pt>
    <dgm:pt modelId="{B487A2BA-1660-4561-A9E8-D125BB4D472D}" type="pres">
      <dgm:prSet presAssocID="{B7B3436F-921D-4B62-8CCB-3BC8F1A605C1}" presName="parentText" presStyleLbl="alignNode1" presStyleIdx="0" presStyleCnt="3">
        <dgm:presLayoutVars>
          <dgm:chMax val="1"/>
          <dgm:bulletEnabled val="1"/>
        </dgm:presLayoutVars>
      </dgm:prSet>
      <dgm:spPr/>
      <dgm:t>
        <a:bodyPr/>
        <a:lstStyle/>
        <a:p>
          <a:endParaRPr lang="ru-RU"/>
        </a:p>
      </dgm:t>
    </dgm:pt>
    <dgm:pt modelId="{36E9202F-5861-4EA2-AADA-E9DF00799883}" type="pres">
      <dgm:prSet presAssocID="{B7B3436F-921D-4B62-8CCB-3BC8F1A605C1}" presName="descendantText" presStyleLbl="alignAcc1" presStyleIdx="0" presStyleCnt="3">
        <dgm:presLayoutVars>
          <dgm:bulletEnabled val="1"/>
        </dgm:presLayoutVars>
      </dgm:prSet>
      <dgm:spPr/>
      <dgm:t>
        <a:bodyPr/>
        <a:lstStyle/>
        <a:p>
          <a:endParaRPr lang="ru-RU"/>
        </a:p>
      </dgm:t>
    </dgm:pt>
    <dgm:pt modelId="{D8E778B5-DBAA-49C6-B9D4-93EE822D7AE2}" type="pres">
      <dgm:prSet presAssocID="{58E40D9F-E5C9-4E5E-BA7F-C6F8A757B395}" presName="sp" presStyleCnt="0"/>
      <dgm:spPr/>
    </dgm:pt>
    <dgm:pt modelId="{546F448E-8B04-43A1-99B7-513F55B90EAE}" type="pres">
      <dgm:prSet presAssocID="{E595EB90-7D24-4A6D-99AB-CDB5C84517EE}" presName="composite" presStyleCnt="0"/>
      <dgm:spPr/>
    </dgm:pt>
    <dgm:pt modelId="{4DB123E4-F85F-4B32-8220-A94BCC9E82C5}" type="pres">
      <dgm:prSet presAssocID="{E595EB90-7D24-4A6D-99AB-CDB5C84517EE}" presName="parentText" presStyleLbl="alignNode1" presStyleIdx="1" presStyleCnt="3">
        <dgm:presLayoutVars>
          <dgm:chMax val="1"/>
          <dgm:bulletEnabled val="1"/>
        </dgm:presLayoutVars>
      </dgm:prSet>
      <dgm:spPr/>
      <dgm:t>
        <a:bodyPr/>
        <a:lstStyle/>
        <a:p>
          <a:endParaRPr lang="ru-RU"/>
        </a:p>
      </dgm:t>
    </dgm:pt>
    <dgm:pt modelId="{1912A1E2-1F33-4AC3-8677-3191C1C62726}" type="pres">
      <dgm:prSet presAssocID="{E595EB90-7D24-4A6D-99AB-CDB5C84517EE}" presName="descendantText" presStyleLbl="alignAcc1" presStyleIdx="1" presStyleCnt="3">
        <dgm:presLayoutVars>
          <dgm:bulletEnabled val="1"/>
        </dgm:presLayoutVars>
      </dgm:prSet>
      <dgm:spPr/>
      <dgm:t>
        <a:bodyPr/>
        <a:lstStyle/>
        <a:p>
          <a:endParaRPr lang="ru-RU"/>
        </a:p>
      </dgm:t>
    </dgm:pt>
    <dgm:pt modelId="{67AE3F1D-DB52-4F8A-AD8A-CA20AF7F6C09}" type="pres">
      <dgm:prSet presAssocID="{EB71F4D5-7472-4817-A40D-709C434C52B7}" presName="sp" presStyleCnt="0"/>
      <dgm:spPr/>
    </dgm:pt>
    <dgm:pt modelId="{8856FD51-07B3-428E-BAC9-A1A8474067FF}" type="pres">
      <dgm:prSet presAssocID="{8EA7E7E2-840C-4C33-857E-52444B8C7899}" presName="composite" presStyleCnt="0"/>
      <dgm:spPr/>
    </dgm:pt>
    <dgm:pt modelId="{D3422F04-9AA1-403F-8703-193243AE3774}" type="pres">
      <dgm:prSet presAssocID="{8EA7E7E2-840C-4C33-857E-52444B8C7899}" presName="parentText" presStyleLbl="alignNode1" presStyleIdx="2" presStyleCnt="3">
        <dgm:presLayoutVars>
          <dgm:chMax val="1"/>
          <dgm:bulletEnabled val="1"/>
        </dgm:presLayoutVars>
      </dgm:prSet>
      <dgm:spPr/>
      <dgm:t>
        <a:bodyPr/>
        <a:lstStyle/>
        <a:p>
          <a:endParaRPr lang="ru-RU"/>
        </a:p>
      </dgm:t>
    </dgm:pt>
    <dgm:pt modelId="{1AE85C7C-8C66-4737-8206-00F290CFE66A}" type="pres">
      <dgm:prSet presAssocID="{8EA7E7E2-840C-4C33-857E-52444B8C7899}" presName="descendantText" presStyleLbl="alignAcc1" presStyleIdx="2" presStyleCnt="3">
        <dgm:presLayoutVars>
          <dgm:bulletEnabled val="1"/>
        </dgm:presLayoutVars>
      </dgm:prSet>
      <dgm:spPr/>
      <dgm:t>
        <a:bodyPr/>
        <a:lstStyle/>
        <a:p>
          <a:endParaRPr lang="ru-RU"/>
        </a:p>
      </dgm:t>
    </dgm:pt>
  </dgm:ptLst>
  <dgm:cxnLst>
    <dgm:cxn modelId="{07491D51-BF1E-4C84-BEAB-C29ED2732C46}" type="presOf" srcId="{8EA7E7E2-840C-4C33-857E-52444B8C7899}" destId="{D3422F04-9AA1-403F-8703-193243AE3774}" srcOrd="0" destOrd="0" presId="urn:microsoft.com/office/officeart/2005/8/layout/chevron2"/>
    <dgm:cxn modelId="{CD1341C7-3A02-4CD6-A8D8-F82E4B46941F}" type="presOf" srcId="{B7B3436F-921D-4B62-8CCB-3BC8F1A605C1}" destId="{B487A2BA-1660-4561-A9E8-D125BB4D472D}" srcOrd="0" destOrd="0" presId="urn:microsoft.com/office/officeart/2005/8/layout/chevron2"/>
    <dgm:cxn modelId="{A6C9724F-3801-4939-ADB5-B1A457883471}" srcId="{8EA7E7E2-840C-4C33-857E-52444B8C7899}" destId="{692B6664-F846-454B-89B2-9C4CB9089536}" srcOrd="0" destOrd="0" parTransId="{6DE61A6F-4F8A-4E9D-8ADC-53C1A53FCFD9}" sibTransId="{78B137C7-C221-4708-9C7C-6C223601C7F2}"/>
    <dgm:cxn modelId="{A502E26D-9A81-4798-A16C-C3C6D71183A2}" type="presOf" srcId="{E595EB90-7D24-4A6D-99AB-CDB5C84517EE}" destId="{4DB123E4-F85F-4B32-8220-A94BCC9E82C5}" srcOrd="0" destOrd="0" presId="urn:microsoft.com/office/officeart/2005/8/layout/chevron2"/>
    <dgm:cxn modelId="{1346BF13-9753-43E3-919E-891BA390DA6C}" srcId="{E595EB90-7D24-4A6D-99AB-CDB5C84517EE}" destId="{B7EBA959-60CA-4172-B4CC-3D3D2FEF0475}" srcOrd="0" destOrd="0" parTransId="{08804F63-B514-48F1-85B1-384C60520720}" sibTransId="{C1200AB6-CE70-448C-912E-DE440475B4BC}"/>
    <dgm:cxn modelId="{983DC86B-6A3B-46BA-996D-91889E1CE578}" srcId="{25BD57F8-D957-41FE-BE78-38F086E9BEB2}" destId="{B7B3436F-921D-4B62-8CCB-3BC8F1A605C1}" srcOrd="0" destOrd="0" parTransId="{407B1C58-5C43-46FF-82A3-5D9DED83926F}" sibTransId="{58E40D9F-E5C9-4E5E-BA7F-C6F8A757B395}"/>
    <dgm:cxn modelId="{9A6F73B8-6F89-4BA5-B86C-A010B4FBE683}" type="presOf" srcId="{25BD57F8-D957-41FE-BE78-38F086E9BEB2}" destId="{BAE15357-068D-4FB3-B7DF-28630FF994EE}" srcOrd="0" destOrd="0" presId="urn:microsoft.com/office/officeart/2005/8/layout/chevron2"/>
    <dgm:cxn modelId="{FA12372D-6EA7-4498-92AC-CAFEDA2A1841}" srcId="{B7B3436F-921D-4B62-8CCB-3BC8F1A605C1}" destId="{D2635E52-FCA5-4474-A561-D66C713F4DBE}" srcOrd="0" destOrd="0" parTransId="{0EBB973C-03D5-4F85-9AEE-26CA1E85E7F8}" sibTransId="{C2B0FBCF-6686-482D-98DD-7BE54FB8CAF9}"/>
    <dgm:cxn modelId="{767CBCFA-AFBF-4E3E-9656-801A83FE3FF9}" srcId="{25BD57F8-D957-41FE-BE78-38F086E9BEB2}" destId="{E595EB90-7D24-4A6D-99AB-CDB5C84517EE}" srcOrd="1" destOrd="0" parTransId="{95323B1E-5BF2-4000-9EF0-49A4340B57C4}" sibTransId="{EB71F4D5-7472-4817-A40D-709C434C52B7}"/>
    <dgm:cxn modelId="{C93F7AFD-13C6-47D6-956A-434BB50E9DA1}" type="presOf" srcId="{B7EBA959-60CA-4172-B4CC-3D3D2FEF0475}" destId="{1912A1E2-1F33-4AC3-8677-3191C1C62726}" srcOrd="0" destOrd="0" presId="urn:microsoft.com/office/officeart/2005/8/layout/chevron2"/>
    <dgm:cxn modelId="{A351F3A3-1D41-4846-98F2-4ECE61BD5023}" srcId="{25BD57F8-D957-41FE-BE78-38F086E9BEB2}" destId="{8EA7E7E2-840C-4C33-857E-52444B8C7899}" srcOrd="2" destOrd="0" parTransId="{A693AD83-614E-4B4A-B3F4-1227A35C657D}" sibTransId="{12796F3B-2B3A-44B8-8755-9BB26B8509DA}"/>
    <dgm:cxn modelId="{D00B1972-975F-4552-89DB-F5BD9F19A13B}" type="presOf" srcId="{692B6664-F846-454B-89B2-9C4CB9089536}" destId="{1AE85C7C-8C66-4737-8206-00F290CFE66A}" srcOrd="0" destOrd="0" presId="urn:microsoft.com/office/officeart/2005/8/layout/chevron2"/>
    <dgm:cxn modelId="{DEC6A745-1810-441A-9A20-B09E3106BBF7}" type="presOf" srcId="{D2635E52-FCA5-4474-A561-D66C713F4DBE}" destId="{36E9202F-5861-4EA2-AADA-E9DF00799883}" srcOrd="0" destOrd="0" presId="urn:microsoft.com/office/officeart/2005/8/layout/chevron2"/>
    <dgm:cxn modelId="{3CB84772-404D-4D32-B856-A327302B756A}" type="presParOf" srcId="{BAE15357-068D-4FB3-B7DF-28630FF994EE}" destId="{9B09BAF9-44EF-488F-859C-3344282606AC}" srcOrd="0" destOrd="0" presId="urn:microsoft.com/office/officeart/2005/8/layout/chevron2"/>
    <dgm:cxn modelId="{49642038-362B-48CC-84CA-019B9BC238CA}" type="presParOf" srcId="{9B09BAF9-44EF-488F-859C-3344282606AC}" destId="{B487A2BA-1660-4561-A9E8-D125BB4D472D}" srcOrd="0" destOrd="0" presId="urn:microsoft.com/office/officeart/2005/8/layout/chevron2"/>
    <dgm:cxn modelId="{54717C60-CCDF-4C44-91AA-65C588CEDADF}" type="presParOf" srcId="{9B09BAF9-44EF-488F-859C-3344282606AC}" destId="{36E9202F-5861-4EA2-AADA-E9DF00799883}" srcOrd="1" destOrd="0" presId="urn:microsoft.com/office/officeart/2005/8/layout/chevron2"/>
    <dgm:cxn modelId="{77F27747-0796-4CE3-B6E4-88F79DF40E40}" type="presParOf" srcId="{BAE15357-068D-4FB3-B7DF-28630FF994EE}" destId="{D8E778B5-DBAA-49C6-B9D4-93EE822D7AE2}" srcOrd="1" destOrd="0" presId="urn:microsoft.com/office/officeart/2005/8/layout/chevron2"/>
    <dgm:cxn modelId="{7F6EF249-BE0A-49E6-A13D-81D2FDF99ABC}" type="presParOf" srcId="{BAE15357-068D-4FB3-B7DF-28630FF994EE}" destId="{546F448E-8B04-43A1-99B7-513F55B90EAE}" srcOrd="2" destOrd="0" presId="urn:microsoft.com/office/officeart/2005/8/layout/chevron2"/>
    <dgm:cxn modelId="{08A584F8-494A-4AD7-A1A3-AE15473796D2}" type="presParOf" srcId="{546F448E-8B04-43A1-99B7-513F55B90EAE}" destId="{4DB123E4-F85F-4B32-8220-A94BCC9E82C5}" srcOrd="0" destOrd="0" presId="urn:microsoft.com/office/officeart/2005/8/layout/chevron2"/>
    <dgm:cxn modelId="{E84E470B-05CC-4193-B765-DFCCC3F6FDE2}" type="presParOf" srcId="{546F448E-8B04-43A1-99B7-513F55B90EAE}" destId="{1912A1E2-1F33-4AC3-8677-3191C1C62726}" srcOrd="1" destOrd="0" presId="urn:microsoft.com/office/officeart/2005/8/layout/chevron2"/>
    <dgm:cxn modelId="{5C15C62C-63C0-452D-B2BD-D3C34A9391B0}" type="presParOf" srcId="{BAE15357-068D-4FB3-B7DF-28630FF994EE}" destId="{67AE3F1D-DB52-4F8A-AD8A-CA20AF7F6C09}" srcOrd="3" destOrd="0" presId="urn:microsoft.com/office/officeart/2005/8/layout/chevron2"/>
    <dgm:cxn modelId="{EC82DB3C-F591-4300-AC97-711E2F9BFB03}" type="presParOf" srcId="{BAE15357-068D-4FB3-B7DF-28630FF994EE}" destId="{8856FD51-07B3-428E-BAC9-A1A8474067FF}" srcOrd="4" destOrd="0" presId="urn:microsoft.com/office/officeart/2005/8/layout/chevron2"/>
    <dgm:cxn modelId="{76C3AA8C-917E-4373-A71F-B63749970631}" type="presParOf" srcId="{8856FD51-07B3-428E-BAC9-A1A8474067FF}" destId="{D3422F04-9AA1-403F-8703-193243AE3774}" srcOrd="0" destOrd="0" presId="urn:microsoft.com/office/officeart/2005/8/layout/chevron2"/>
    <dgm:cxn modelId="{F14334C9-47E1-4D5D-BBE4-E741AE9E32BB}" type="presParOf" srcId="{8856FD51-07B3-428E-BAC9-A1A8474067FF}" destId="{1AE85C7C-8C66-4737-8206-00F290CFE66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17913-472D-4E46-B349-0988F6E8CC01}" type="doc">
      <dgm:prSet loTypeId="urn:microsoft.com/office/officeart/2005/8/layout/default#1" loCatId="list" qsTypeId="urn:microsoft.com/office/officeart/2005/8/quickstyle/3d1" qsCatId="3D" csTypeId="urn:microsoft.com/office/officeart/2005/8/colors/colorful1" csCatId="colorful" phldr="1"/>
      <dgm:spPr/>
      <dgm:t>
        <a:bodyPr/>
        <a:lstStyle/>
        <a:p>
          <a:endParaRPr lang="ru-RU"/>
        </a:p>
      </dgm:t>
    </dgm:pt>
    <dgm:pt modelId="{C5E5463C-7099-478A-8CDC-D0959B3BE4B9}">
      <dgm:prSet phldrT="[Текст]"/>
      <dgm:spPr/>
      <dgm:t>
        <a:bodyPr/>
        <a:lstStyle/>
        <a:p>
          <a:r>
            <a:rPr lang="ru-RU" dirty="0" smtClean="0">
              <a:solidFill>
                <a:schemeClr val="tx1"/>
              </a:solidFill>
            </a:rPr>
            <a:t>Муниципальная программа «Кадровая политика в г. Балабаново»: </a:t>
          </a:r>
          <a:r>
            <a:rPr lang="ru-RU" b="1" dirty="0" smtClean="0">
              <a:solidFill>
                <a:schemeClr val="tx1"/>
              </a:solidFill>
            </a:rPr>
            <a:t>2020 г. – 19818 тыс. руб., 2021 г. – 20197 тыс. руб., 2022 г. – 22834 тыс. руб.</a:t>
          </a:r>
          <a:endParaRPr lang="ru-RU" b="1" dirty="0">
            <a:solidFill>
              <a:schemeClr val="tx1"/>
            </a:solidFill>
          </a:endParaRPr>
        </a:p>
      </dgm:t>
    </dgm:pt>
    <dgm:pt modelId="{9627BC2D-FACF-4187-8874-2B7E23F5E4E5}" type="parTrans" cxnId="{10D0A769-64A0-4BB3-A7BB-807B3E289727}">
      <dgm:prSet/>
      <dgm:spPr/>
      <dgm:t>
        <a:bodyPr/>
        <a:lstStyle/>
        <a:p>
          <a:endParaRPr lang="ru-RU"/>
        </a:p>
      </dgm:t>
    </dgm:pt>
    <dgm:pt modelId="{FD400A6E-0EF9-45B2-80EC-3A2FB6DA4E56}" type="sibTrans" cxnId="{10D0A769-64A0-4BB3-A7BB-807B3E289727}">
      <dgm:prSet/>
      <dgm:spPr/>
      <dgm:t>
        <a:bodyPr/>
        <a:lstStyle/>
        <a:p>
          <a:endParaRPr lang="ru-RU"/>
        </a:p>
      </dgm:t>
    </dgm:pt>
    <dgm:pt modelId="{C6CE63D6-CB0E-40E7-9D03-ABA481C7BF49}">
      <dgm:prSet phldrT="[Текст]"/>
      <dgm:spPr/>
      <dgm:t>
        <a:bodyPr/>
        <a:lstStyle/>
        <a:p>
          <a:r>
            <a:rPr lang="ru-RU" dirty="0" smtClean="0"/>
            <a:t>Муниципальная программа «Безопасность жизнедеятельности в городе Балабаново»: </a:t>
          </a:r>
          <a:r>
            <a:rPr lang="ru-RU" b="1" dirty="0" smtClean="0"/>
            <a:t>2020 г. – 2732 тыс. руб., 2021 г. – 2815 тыс. руб., 2022 г. – 2878 тыс. руб.</a:t>
          </a:r>
          <a:endParaRPr lang="ru-RU" b="1" dirty="0"/>
        </a:p>
      </dgm:t>
    </dgm:pt>
    <dgm:pt modelId="{0E21597B-5D2A-4E7F-A66D-ECD00ED70B9F}" type="parTrans" cxnId="{E64F1A30-09E6-4239-9826-16F70363779F}">
      <dgm:prSet/>
      <dgm:spPr/>
      <dgm:t>
        <a:bodyPr/>
        <a:lstStyle/>
        <a:p>
          <a:endParaRPr lang="ru-RU"/>
        </a:p>
      </dgm:t>
    </dgm:pt>
    <dgm:pt modelId="{B6A03AF4-92B7-4D2A-A443-5E466B09492A}" type="sibTrans" cxnId="{E64F1A30-09E6-4239-9826-16F70363779F}">
      <dgm:prSet/>
      <dgm:spPr/>
      <dgm:t>
        <a:bodyPr/>
        <a:lstStyle/>
        <a:p>
          <a:endParaRPr lang="ru-RU"/>
        </a:p>
      </dgm:t>
    </dgm:pt>
    <dgm:pt modelId="{64516AFC-A8E4-404A-943B-AE7EAC14CAF5}">
      <dgm:prSet phldrT="[Текст]"/>
      <dgm:spPr/>
      <dgm:t>
        <a:bodyPr/>
        <a:lstStyle/>
        <a:p>
          <a:r>
            <a:rPr lang="ru-RU" dirty="0" smtClean="0"/>
            <a:t>Муниципальная программа «Ремонт и содержание сети автомобильных дорог»: </a:t>
          </a:r>
          <a:r>
            <a:rPr lang="ru-RU" b="1" dirty="0" smtClean="0"/>
            <a:t>2020 г. – 24933 тыс. руб., 2021 г. – 24206 тыс. руб., 2022 г. – 24242 тыс. руб.</a:t>
          </a:r>
          <a:endParaRPr lang="ru-RU" b="1" dirty="0"/>
        </a:p>
      </dgm:t>
    </dgm:pt>
    <dgm:pt modelId="{E7A9BFE4-CABC-4F48-A3BC-EFB0BFFED536}" type="parTrans" cxnId="{B70E223D-7546-4697-83E5-661E239CF8D8}">
      <dgm:prSet/>
      <dgm:spPr/>
      <dgm:t>
        <a:bodyPr/>
        <a:lstStyle/>
        <a:p>
          <a:endParaRPr lang="ru-RU"/>
        </a:p>
      </dgm:t>
    </dgm:pt>
    <dgm:pt modelId="{5843BD3E-3FEE-4891-92C6-6DCD1FD6F747}" type="sibTrans" cxnId="{B70E223D-7546-4697-83E5-661E239CF8D8}">
      <dgm:prSet/>
      <dgm:spPr/>
      <dgm:t>
        <a:bodyPr/>
        <a:lstStyle/>
        <a:p>
          <a:endParaRPr lang="ru-RU"/>
        </a:p>
      </dgm:t>
    </dgm:pt>
    <dgm:pt modelId="{A6F745FE-9B05-40C8-ADD7-C52D63EB9583}">
      <dgm:prSet phldrT="[Текст]"/>
      <dgm:spPr/>
      <dgm:t>
        <a:bodyPr/>
        <a:lstStyle/>
        <a:p>
          <a:r>
            <a:rPr lang="ru-RU" dirty="0" smtClean="0">
              <a:solidFill>
                <a:schemeClr val="tx1"/>
              </a:solidFill>
            </a:rPr>
            <a:t>Муниципальная программа «Энергосбережение и повышение энергетической эффективности в системах коммунальной инфраструктуры на территории городского поселения «Город Балабаново»: </a:t>
          </a:r>
          <a:r>
            <a:rPr lang="ru-RU" b="1" dirty="0" smtClean="0">
              <a:solidFill>
                <a:schemeClr val="tx1"/>
              </a:solidFill>
            </a:rPr>
            <a:t>2020 г. – 41485 тыс. руб., 2021 г. – 35237 тыс. руб., 2022 г. – 35237 тыс. руб.</a:t>
          </a:r>
          <a:endParaRPr lang="ru-RU" b="1" dirty="0">
            <a:solidFill>
              <a:schemeClr val="tx1"/>
            </a:solidFill>
          </a:endParaRPr>
        </a:p>
      </dgm:t>
    </dgm:pt>
    <dgm:pt modelId="{2202078F-B173-4350-8712-C726B8340A3D}" type="parTrans" cxnId="{33CFB0DB-3219-4E15-91CA-BE6C1B2C03B9}">
      <dgm:prSet/>
      <dgm:spPr/>
      <dgm:t>
        <a:bodyPr/>
        <a:lstStyle/>
        <a:p>
          <a:endParaRPr lang="ru-RU"/>
        </a:p>
      </dgm:t>
    </dgm:pt>
    <dgm:pt modelId="{C9772CA2-588B-4BA5-8DB2-98951E3BC068}" type="sibTrans" cxnId="{33CFB0DB-3219-4E15-91CA-BE6C1B2C03B9}">
      <dgm:prSet/>
      <dgm:spPr/>
      <dgm:t>
        <a:bodyPr/>
        <a:lstStyle/>
        <a:p>
          <a:endParaRPr lang="ru-RU"/>
        </a:p>
      </dgm:t>
    </dgm:pt>
    <dgm:pt modelId="{5169FF00-7069-40EB-8BAB-CA5F77FDA70D}">
      <dgm:prSet phldrT="[Текст]"/>
      <dgm:spPr/>
      <dgm:t>
        <a:bodyPr/>
        <a:lstStyle/>
        <a:p>
          <a:r>
            <a:rPr lang="ru-RU" dirty="0" smtClean="0">
              <a:solidFill>
                <a:schemeClr val="tx1"/>
              </a:solidFill>
            </a:rPr>
            <a:t>Муниципальная программа «Молодежная политика города Балабаново»: </a:t>
          </a:r>
          <a:r>
            <a:rPr lang="ru-RU" b="1" dirty="0" smtClean="0">
              <a:solidFill>
                <a:schemeClr val="tx1"/>
              </a:solidFill>
            </a:rPr>
            <a:t>2020 г. – 1351 тыс. руб., 2021 г. – 1351 тыс. руб., 2022 г. – 1351 тыс. руб.</a:t>
          </a:r>
          <a:endParaRPr lang="ru-RU" b="1" dirty="0">
            <a:solidFill>
              <a:schemeClr val="tx1"/>
            </a:solidFill>
          </a:endParaRPr>
        </a:p>
      </dgm:t>
    </dgm:pt>
    <dgm:pt modelId="{66B050C7-52B4-4F2C-AF64-06F35E290A6B}" type="parTrans" cxnId="{209686A6-9776-45FE-B7AF-000CF912399B}">
      <dgm:prSet/>
      <dgm:spPr/>
      <dgm:t>
        <a:bodyPr/>
        <a:lstStyle/>
        <a:p>
          <a:endParaRPr lang="ru-RU"/>
        </a:p>
      </dgm:t>
    </dgm:pt>
    <dgm:pt modelId="{85E4E986-8A38-4CCB-8B6D-B81274E6D459}" type="sibTrans" cxnId="{209686A6-9776-45FE-B7AF-000CF912399B}">
      <dgm:prSet/>
      <dgm:spPr/>
      <dgm:t>
        <a:bodyPr/>
        <a:lstStyle/>
        <a:p>
          <a:endParaRPr lang="ru-RU"/>
        </a:p>
      </dgm:t>
    </dgm:pt>
    <dgm:pt modelId="{2FAFDF61-9AB2-444E-B986-3D53DB27104D}">
      <dgm:prSet phldrT="[Текст]"/>
      <dgm:spPr/>
      <dgm:t>
        <a:bodyPr/>
        <a:lstStyle/>
        <a:p>
          <a:r>
            <a:rPr lang="ru-RU" dirty="0" smtClean="0"/>
            <a:t>Муниципальная программа «Управление муниципальным имуществом  МО «Город Балабаново»: </a:t>
          </a:r>
          <a:r>
            <a:rPr lang="ru-RU" b="1" dirty="0" smtClean="0"/>
            <a:t>2020 г. – 8006 тыс. руб., 2021 г. – 7010 тыс. руб., 2022 г. – 6718 тыс. руб.</a:t>
          </a:r>
          <a:endParaRPr lang="ru-RU" b="1" dirty="0"/>
        </a:p>
      </dgm:t>
    </dgm:pt>
    <dgm:pt modelId="{7DD9E060-C429-4537-A990-E4900B30C7F9}" type="sibTrans" cxnId="{F79DECEF-F679-4D4D-9254-685750B75417}">
      <dgm:prSet/>
      <dgm:spPr/>
      <dgm:t>
        <a:bodyPr/>
        <a:lstStyle/>
        <a:p>
          <a:endParaRPr lang="ru-RU"/>
        </a:p>
      </dgm:t>
    </dgm:pt>
    <dgm:pt modelId="{043E38B2-BF2B-46C8-B7AE-A41D177953BF}" type="parTrans" cxnId="{F79DECEF-F679-4D4D-9254-685750B75417}">
      <dgm:prSet/>
      <dgm:spPr/>
      <dgm:t>
        <a:bodyPr/>
        <a:lstStyle/>
        <a:p>
          <a:endParaRPr lang="ru-RU"/>
        </a:p>
      </dgm:t>
    </dgm:pt>
    <dgm:pt modelId="{FD17F7F9-61D1-4526-99F9-8B2B4DC4F926}">
      <dgm:prSet phldrT="[Текст]"/>
      <dgm:spPr/>
      <dgm:t>
        <a:bodyPr/>
        <a:lstStyle/>
        <a:p>
          <a:r>
            <a:rPr lang="ru-RU" dirty="0" smtClean="0">
              <a:solidFill>
                <a:schemeClr val="tx1"/>
              </a:solidFill>
            </a:rPr>
            <a:t>Муниципальная программа «Развитие системы социального обслуживания населения городского поселения «Город Балабаново»:    </a:t>
          </a:r>
          <a:r>
            <a:rPr lang="ru-RU" b="1" dirty="0" smtClean="0">
              <a:solidFill>
                <a:schemeClr val="tx1"/>
              </a:solidFill>
            </a:rPr>
            <a:t>2020 г. – 1084 тыс. руб., 2021 г. – 1084 тыс. руб., 2022 г. – 1084 тыс. руб.</a:t>
          </a:r>
          <a:endParaRPr lang="ru-RU" b="1" dirty="0">
            <a:solidFill>
              <a:schemeClr val="tx1"/>
            </a:solidFill>
          </a:endParaRPr>
        </a:p>
      </dgm:t>
    </dgm:pt>
    <dgm:pt modelId="{2E4796D6-C63D-4D62-9268-E548BE156AD0}" type="parTrans" cxnId="{EBACDFC9-C783-463D-A9F5-DC2953DCB65E}">
      <dgm:prSet/>
      <dgm:spPr/>
      <dgm:t>
        <a:bodyPr/>
        <a:lstStyle/>
        <a:p>
          <a:endParaRPr lang="ru-RU"/>
        </a:p>
      </dgm:t>
    </dgm:pt>
    <dgm:pt modelId="{746F6793-B28F-4FCA-AD41-A8916C04F168}" type="sibTrans" cxnId="{EBACDFC9-C783-463D-A9F5-DC2953DCB65E}">
      <dgm:prSet/>
      <dgm:spPr/>
      <dgm:t>
        <a:bodyPr/>
        <a:lstStyle/>
        <a:p>
          <a:endParaRPr lang="ru-RU"/>
        </a:p>
      </dgm:t>
    </dgm:pt>
    <dgm:pt modelId="{55AB6B2E-923A-48CD-9C6C-CBABF28FAF79}">
      <dgm:prSet phldrT="[Текст]"/>
      <dgm:spPr/>
      <dgm:t>
        <a:bodyPr/>
        <a:lstStyle/>
        <a:p>
          <a:r>
            <a:rPr lang="ru-RU" dirty="0" smtClean="0"/>
            <a:t>Муниципальная программа «Развитие жилищной и коммунальной инфраструктуры городского поселения «Город Балабаново»:  </a:t>
          </a:r>
          <a:r>
            <a:rPr lang="ru-RU" b="1" dirty="0" smtClean="0"/>
            <a:t>2020 г. – 2549 тыс. руб., 2021 г. – 1962 тыс. руб., 2022 г. – 2027 тыс. руб.</a:t>
          </a:r>
          <a:endParaRPr lang="ru-RU" b="1" dirty="0"/>
        </a:p>
      </dgm:t>
    </dgm:pt>
    <dgm:pt modelId="{ABC722C4-7C06-4F89-902F-8B17DEF5DB8F}" type="parTrans" cxnId="{BE48717B-361B-4221-AF0D-5B2BC33FF82F}">
      <dgm:prSet/>
      <dgm:spPr/>
      <dgm:t>
        <a:bodyPr/>
        <a:lstStyle/>
        <a:p>
          <a:endParaRPr lang="ru-RU"/>
        </a:p>
      </dgm:t>
    </dgm:pt>
    <dgm:pt modelId="{B8A78D9D-5529-4144-960D-227DC4B634B7}" type="sibTrans" cxnId="{BE48717B-361B-4221-AF0D-5B2BC33FF82F}">
      <dgm:prSet/>
      <dgm:spPr/>
      <dgm:t>
        <a:bodyPr/>
        <a:lstStyle/>
        <a:p>
          <a:endParaRPr lang="ru-RU"/>
        </a:p>
      </dgm:t>
    </dgm:pt>
    <dgm:pt modelId="{3033608E-00BA-46B0-9AD6-DF0C79C428A2}">
      <dgm:prSet phldrT="[Текст]"/>
      <dgm:spPr/>
      <dgm:t>
        <a:bodyPr/>
        <a:lstStyle/>
        <a:p>
          <a:r>
            <a:rPr lang="ru-RU" dirty="0" smtClean="0">
              <a:solidFill>
                <a:schemeClr val="tx1"/>
              </a:solidFill>
            </a:rPr>
            <a:t>Муниципальная программа «Культурная политика в городе Балабаново»: </a:t>
          </a:r>
          <a:r>
            <a:rPr lang="ru-RU" b="1" dirty="0" smtClean="0">
              <a:solidFill>
                <a:schemeClr val="tx1"/>
              </a:solidFill>
            </a:rPr>
            <a:t>2020 г. – 28133 тыс. руб., 2021 г. – 29028 тыс. руб., 2022 г. – 31044 тыс. руб.</a:t>
          </a:r>
          <a:endParaRPr lang="ru-RU" b="1" dirty="0">
            <a:solidFill>
              <a:schemeClr val="tx1"/>
            </a:solidFill>
          </a:endParaRPr>
        </a:p>
      </dgm:t>
    </dgm:pt>
    <dgm:pt modelId="{1B5373D6-8C16-41D8-ACAB-A6D3A96A7AED}" type="parTrans" cxnId="{A1319B69-E763-4A30-80EF-87D767442B0F}">
      <dgm:prSet/>
      <dgm:spPr/>
      <dgm:t>
        <a:bodyPr/>
        <a:lstStyle/>
        <a:p>
          <a:endParaRPr lang="ru-RU"/>
        </a:p>
      </dgm:t>
    </dgm:pt>
    <dgm:pt modelId="{6C89FDA8-9993-4DD3-8999-2A3730B4CD43}" type="sibTrans" cxnId="{A1319B69-E763-4A30-80EF-87D767442B0F}">
      <dgm:prSet/>
      <dgm:spPr/>
      <dgm:t>
        <a:bodyPr/>
        <a:lstStyle/>
        <a:p>
          <a:endParaRPr lang="ru-RU"/>
        </a:p>
      </dgm:t>
    </dgm:pt>
    <dgm:pt modelId="{5FB37861-E936-4DE4-9A3E-D93D66BD2029}">
      <dgm:prSet phldrT="[Текст]"/>
      <dgm:spPr/>
      <dgm:t>
        <a:bodyPr/>
        <a:lstStyle/>
        <a:p>
          <a:r>
            <a:rPr lang="ru-RU" dirty="0" smtClean="0"/>
            <a:t>Муниципальная программа «Развитие физической культуры и спорта в г. Балабаново»: </a:t>
          </a:r>
          <a:r>
            <a:rPr lang="ru-RU" b="1" dirty="0" smtClean="0"/>
            <a:t>2020 г. – 29534 тыс. руб., 2021 г. –20430 тыс. руб., 2022 г. –21754тыс. руб.</a:t>
          </a:r>
          <a:endParaRPr lang="ru-RU" b="1" dirty="0"/>
        </a:p>
      </dgm:t>
    </dgm:pt>
    <dgm:pt modelId="{253750AC-11D9-4345-99F5-3C364074BF83}" type="parTrans" cxnId="{E0B667C0-6AD1-4158-9E33-BBA7A248D118}">
      <dgm:prSet/>
      <dgm:spPr/>
      <dgm:t>
        <a:bodyPr/>
        <a:lstStyle/>
        <a:p>
          <a:endParaRPr lang="ru-RU"/>
        </a:p>
      </dgm:t>
    </dgm:pt>
    <dgm:pt modelId="{C0EAB6F4-0840-4C44-9E9D-0EDEEA8D1AA8}" type="sibTrans" cxnId="{E0B667C0-6AD1-4158-9E33-BBA7A248D118}">
      <dgm:prSet/>
      <dgm:spPr/>
      <dgm:t>
        <a:bodyPr/>
        <a:lstStyle/>
        <a:p>
          <a:endParaRPr lang="ru-RU"/>
        </a:p>
      </dgm:t>
    </dgm:pt>
    <dgm:pt modelId="{93DA1383-815F-44BB-A08B-07540F8DEC77}">
      <dgm:prSet phldrT="[Текст]"/>
      <dgm:spPr/>
      <dgm:t>
        <a:bodyPr/>
        <a:lstStyle/>
        <a:p>
          <a:r>
            <a:rPr lang="ru-RU" dirty="0" smtClean="0">
              <a:solidFill>
                <a:schemeClr val="tx1"/>
              </a:solidFill>
            </a:rPr>
            <a:t>Муниципальная программа «Благоустройство городского поселения «Город Балабаново»: </a:t>
          </a:r>
          <a:r>
            <a:rPr lang="ru-RU" b="1" dirty="0" smtClean="0">
              <a:solidFill>
                <a:schemeClr val="tx1"/>
              </a:solidFill>
            </a:rPr>
            <a:t>2020 г. – 24439 тыс. руб., 2021 г. – 24635 тыс. руб., 2022 г. – 24835 тыс. руб.</a:t>
          </a:r>
          <a:endParaRPr lang="ru-RU" b="1" dirty="0">
            <a:solidFill>
              <a:schemeClr val="tx1"/>
            </a:solidFill>
          </a:endParaRPr>
        </a:p>
      </dgm:t>
    </dgm:pt>
    <dgm:pt modelId="{2673F7D8-FA87-4B37-979A-1A487CFA6D6B}" type="parTrans" cxnId="{47D9F148-EA9A-47AF-9425-0118BCC0E422}">
      <dgm:prSet/>
      <dgm:spPr/>
      <dgm:t>
        <a:bodyPr/>
        <a:lstStyle/>
        <a:p>
          <a:endParaRPr lang="ru-RU"/>
        </a:p>
      </dgm:t>
    </dgm:pt>
    <dgm:pt modelId="{31A1728A-5A79-4907-B50A-CD3A18310759}" type="sibTrans" cxnId="{47D9F148-EA9A-47AF-9425-0118BCC0E422}">
      <dgm:prSet/>
      <dgm:spPr/>
      <dgm:t>
        <a:bodyPr/>
        <a:lstStyle/>
        <a:p>
          <a:endParaRPr lang="ru-RU"/>
        </a:p>
      </dgm:t>
    </dgm:pt>
    <dgm:pt modelId="{9F082627-A81F-4D97-AC88-4F18FC272299}">
      <dgm:prSet phldrT="[Текст]"/>
      <dgm:spPr/>
      <dgm:t>
        <a:bodyPr/>
        <a:lstStyle/>
        <a:p>
          <a:r>
            <a:rPr lang="ru-RU" dirty="0" smtClean="0"/>
            <a:t>Муниципальная программа «Территориальное планирование, проектирование, строительство объектов капитального строительства и инженерно-транспортной инфраструктуры МО городского поселения «Город Балабаново»: </a:t>
          </a:r>
          <a:r>
            <a:rPr lang="ru-RU" b="1" dirty="0" smtClean="0"/>
            <a:t>2020 г. – 7160 тыс. руб., 2021 г. – 990 тыс. руб., 2022 г. – 2095 тыс. руб.</a:t>
          </a:r>
          <a:endParaRPr lang="ru-RU" b="1" dirty="0"/>
        </a:p>
      </dgm:t>
    </dgm:pt>
    <dgm:pt modelId="{D6948FD3-9006-4517-A518-3E4D6B10C1A5}" type="parTrans" cxnId="{5584A912-2F1E-4FF0-8BB1-15D85CAF50D1}">
      <dgm:prSet/>
      <dgm:spPr/>
      <dgm:t>
        <a:bodyPr/>
        <a:lstStyle/>
        <a:p>
          <a:endParaRPr lang="ru-RU"/>
        </a:p>
      </dgm:t>
    </dgm:pt>
    <dgm:pt modelId="{7A8ABDDB-969E-4C4C-BB73-1636AB6C19D0}" type="sibTrans" cxnId="{5584A912-2F1E-4FF0-8BB1-15D85CAF50D1}">
      <dgm:prSet/>
      <dgm:spPr/>
      <dgm:t>
        <a:bodyPr/>
        <a:lstStyle/>
        <a:p>
          <a:endParaRPr lang="ru-RU"/>
        </a:p>
      </dgm:t>
    </dgm:pt>
    <dgm:pt modelId="{D394614D-119C-4E96-903B-7486E1ED75BD}">
      <dgm:prSet phldrT="[Текст]"/>
      <dgm:spPr/>
      <dgm:t>
        <a:bodyPr/>
        <a:lstStyle/>
        <a:p>
          <a:r>
            <a:rPr lang="ru-RU" dirty="0" smtClean="0">
              <a:solidFill>
                <a:schemeClr val="tx1"/>
              </a:solidFill>
            </a:rPr>
            <a:t>Муниципальная программа «Информационная политика. Развитие СМИ в городе Балабаново»: </a:t>
          </a:r>
          <a:r>
            <a:rPr lang="ru-RU" b="1" dirty="0" smtClean="0">
              <a:solidFill>
                <a:schemeClr val="tx1"/>
              </a:solidFill>
            </a:rPr>
            <a:t>2020 г. – 8558 тыс. руб., 2021 г. – 8951 тыс. руб., 2022 г. – 9385 тыс. руб.</a:t>
          </a:r>
          <a:endParaRPr lang="ru-RU" b="1" dirty="0">
            <a:solidFill>
              <a:schemeClr val="tx1"/>
            </a:solidFill>
          </a:endParaRPr>
        </a:p>
      </dgm:t>
    </dgm:pt>
    <dgm:pt modelId="{B44F85E3-DE48-42FC-9BAC-2DE9EB1FB0ED}" type="parTrans" cxnId="{07801278-1DFD-404A-8F26-D654FEE0B7FE}">
      <dgm:prSet/>
      <dgm:spPr/>
      <dgm:t>
        <a:bodyPr/>
        <a:lstStyle/>
        <a:p>
          <a:endParaRPr lang="ru-RU"/>
        </a:p>
      </dgm:t>
    </dgm:pt>
    <dgm:pt modelId="{67EADDFC-D871-457A-A705-506CD1E8AB4B}" type="sibTrans" cxnId="{07801278-1DFD-404A-8F26-D654FEE0B7FE}">
      <dgm:prSet/>
      <dgm:spPr/>
      <dgm:t>
        <a:bodyPr/>
        <a:lstStyle/>
        <a:p>
          <a:endParaRPr lang="ru-RU"/>
        </a:p>
      </dgm:t>
    </dgm:pt>
    <dgm:pt modelId="{C5A13E84-4B95-438E-BCD1-0EEB455454EF}">
      <dgm:prSet phldrT="[Текст]"/>
      <dgm:spPr/>
      <dgm:t>
        <a:bodyPr/>
        <a:lstStyle/>
        <a:p>
          <a:r>
            <a:rPr lang="ru-RU" dirty="0" smtClean="0"/>
            <a:t>Муниципальная программа «Проведение праздничных мероприятий в г. Балабаново»: </a:t>
          </a:r>
          <a:r>
            <a:rPr lang="ru-RU" b="1" dirty="0" smtClean="0"/>
            <a:t>2020 г. – 2624 тыс. руб., 2021 г. – 2624 тыс. руб., 2022 г. – 2624 тыс. руб.</a:t>
          </a:r>
          <a:endParaRPr lang="ru-RU" b="1" dirty="0"/>
        </a:p>
      </dgm:t>
    </dgm:pt>
    <dgm:pt modelId="{046988FC-CD8F-405D-A3BB-A4405FACFD9D}" type="parTrans" cxnId="{3908BC4C-B74F-4070-A340-B75E47CD1E38}">
      <dgm:prSet/>
      <dgm:spPr/>
      <dgm:t>
        <a:bodyPr/>
        <a:lstStyle/>
        <a:p>
          <a:endParaRPr lang="ru-RU"/>
        </a:p>
      </dgm:t>
    </dgm:pt>
    <dgm:pt modelId="{14A2CF0B-1A1E-48B5-AB56-6A9A2F204F56}" type="sibTrans" cxnId="{3908BC4C-B74F-4070-A340-B75E47CD1E38}">
      <dgm:prSet/>
      <dgm:spPr/>
      <dgm:t>
        <a:bodyPr/>
        <a:lstStyle/>
        <a:p>
          <a:endParaRPr lang="ru-RU"/>
        </a:p>
      </dgm:t>
    </dgm:pt>
    <dgm:pt modelId="{6579EF3A-C606-4640-91D1-860857C18160}">
      <dgm:prSet phldrT="[Текст]"/>
      <dgm:spPr/>
      <dgm:t>
        <a:bodyPr/>
        <a:lstStyle/>
        <a:p>
          <a:r>
            <a:rPr lang="ru-RU" dirty="0" smtClean="0"/>
            <a:t>Муниципальная программа «Совершенствование системы муниципального управления городского поселения «Город Балабаново»: </a:t>
          </a:r>
          <a:r>
            <a:rPr lang="ru-RU" b="1" dirty="0" smtClean="0"/>
            <a:t>2020 г. – 39768 тыс. руб., 2021 г. – 32121 тыс. руб., 2022 г. – 33251 тыс. руб.</a:t>
          </a:r>
          <a:endParaRPr lang="ru-RU" b="1" dirty="0"/>
        </a:p>
      </dgm:t>
    </dgm:pt>
    <dgm:pt modelId="{94E3E3B5-288A-4C3C-9EBD-403004977439}" type="parTrans" cxnId="{7084E4FB-4414-4F7D-9BCB-4DD15E6905A0}">
      <dgm:prSet/>
      <dgm:spPr/>
      <dgm:t>
        <a:bodyPr/>
        <a:lstStyle/>
        <a:p>
          <a:endParaRPr lang="ru-RU"/>
        </a:p>
      </dgm:t>
    </dgm:pt>
    <dgm:pt modelId="{F2D304EE-4512-4800-8DE0-0FB906CBF146}" type="sibTrans" cxnId="{7084E4FB-4414-4F7D-9BCB-4DD15E6905A0}">
      <dgm:prSet/>
      <dgm:spPr/>
      <dgm:t>
        <a:bodyPr/>
        <a:lstStyle/>
        <a:p>
          <a:endParaRPr lang="ru-RU"/>
        </a:p>
      </dgm:t>
    </dgm:pt>
    <dgm:pt modelId="{C9D4F9B1-37B9-4541-BB8C-C97B769F4C61}">
      <dgm:prSet phldrT="[Текст]"/>
      <dgm:spPr/>
      <dgm:t>
        <a:bodyPr/>
        <a:lstStyle/>
        <a:p>
          <a:r>
            <a:rPr lang="ru-RU" dirty="0" smtClean="0"/>
            <a:t>Муниципальная программа «Выборы»: </a:t>
          </a:r>
          <a:r>
            <a:rPr lang="ru-RU" b="1" dirty="0" smtClean="0"/>
            <a:t>2020 г. – 283 тыс. руб., 2021 г. – 0 тыс. руб., 2022 г. – 0 тыс. руб.</a:t>
          </a:r>
          <a:endParaRPr lang="ru-RU" b="1" dirty="0"/>
        </a:p>
      </dgm:t>
    </dgm:pt>
    <dgm:pt modelId="{383193DC-0D81-45F7-BC02-F9817114D559}" type="parTrans" cxnId="{82167B2F-40CB-4D19-ADA6-757D925C1A7E}">
      <dgm:prSet/>
      <dgm:spPr/>
      <dgm:t>
        <a:bodyPr/>
        <a:lstStyle/>
        <a:p>
          <a:endParaRPr lang="ru-RU"/>
        </a:p>
      </dgm:t>
    </dgm:pt>
    <dgm:pt modelId="{436D094B-E64B-4357-800E-C35009A2F14D}" type="sibTrans" cxnId="{82167B2F-40CB-4D19-ADA6-757D925C1A7E}">
      <dgm:prSet/>
      <dgm:spPr/>
      <dgm:t>
        <a:bodyPr/>
        <a:lstStyle/>
        <a:p>
          <a:endParaRPr lang="ru-RU"/>
        </a:p>
      </dgm:t>
    </dgm:pt>
    <dgm:pt modelId="{03C09308-9620-426D-B51A-791C02674251}">
      <dgm:prSet phldrT="[Текст]"/>
      <dgm:spPr/>
      <dgm:t>
        <a:bodyPr/>
        <a:lstStyle/>
        <a:p>
          <a:r>
            <a:rPr lang="ru-RU" dirty="0" smtClean="0">
              <a:solidFill>
                <a:schemeClr val="tx1"/>
              </a:solidFill>
            </a:rPr>
            <a:t>Муниципальная программа «Формирование комфортной городской среды города Балабаново»: </a:t>
          </a:r>
          <a:r>
            <a:rPr lang="ru-RU" b="1" dirty="0" smtClean="0">
              <a:solidFill>
                <a:schemeClr val="tx1"/>
              </a:solidFill>
            </a:rPr>
            <a:t>2020 г. – 3914 тыс. руб., 2021 г. – 3914 тыс. руб., 2022 г. – 3914 тыс. руб.</a:t>
          </a:r>
          <a:endParaRPr lang="ru-RU" b="1" dirty="0">
            <a:solidFill>
              <a:schemeClr val="tx1"/>
            </a:solidFill>
          </a:endParaRPr>
        </a:p>
      </dgm:t>
    </dgm:pt>
    <dgm:pt modelId="{0681954D-023C-4DF1-8641-C278B16CCB0B}" type="parTrans" cxnId="{032B3206-A128-4BD9-B03A-9AE6D1724D6C}">
      <dgm:prSet/>
      <dgm:spPr/>
      <dgm:t>
        <a:bodyPr/>
        <a:lstStyle/>
        <a:p>
          <a:endParaRPr lang="ru-RU"/>
        </a:p>
      </dgm:t>
    </dgm:pt>
    <dgm:pt modelId="{6194A8DE-1470-4D03-8253-FE1D81153099}" type="sibTrans" cxnId="{032B3206-A128-4BD9-B03A-9AE6D1724D6C}">
      <dgm:prSet/>
      <dgm:spPr/>
      <dgm:t>
        <a:bodyPr/>
        <a:lstStyle/>
        <a:p>
          <a:endParaRPr lang="ru-RU"/>
        </a:p>
      </dgm:t>
    </dgm:pt>
    <dgm:pt modelId="{49869780-C345-42CD-8532-EFB47494A666}">
      <dgm:prSet phldrT="[Текст]"/>
      <dgm:spPr/>
      <dgm:t>
        <a:bodyPr/>
        <a:lstStyle/>
        <a:p>
          <a:r>
            <a:rPr lang="ru-RU" b="1" dirty="0" smtClean="0"/>
            <a:t>Муниципальная программа «Переселение граждан из аварийного жилищного фонда городского поселения «Город Балабаново»: 2020 г. – 11544 тыс. руб.</a:t>
          </a:r>
          <a:endParaRPr lang="ru-RU" b="1" dirty="0"/>
        </a:p>
      </dgm:t>
    </dgm:pt>
    <dgm:pt modelId="{F5F577B0-443A-465B-B61A-9C48185B34C3}" type="parTrans" cxnId="{D5CF5CEF-4CF1-40AE-AAC5-DA0811113D34}">
      <dgm:prSet/>
      <dgm:spPr/>
      <dgm:t>
        <a:bodyPr/>
        <a:lstStyle/>
        <a:p>
          <a:endParaRPr lang="ru-RU"/>
        </a:p>
      </dgm:t>
    </dgm:pt>
    <dgm:pt modelId="{D57624A9-55C3-45A9-8BD0-A64832AEA448}" type="sibTrans" cxnId="{D5CF5CEF-4CF1-40AE-AAC5-DA0811113D34}">
      <dgm:prSet/>
      <dgm:spPr/>
      <dgm:t>
        <a:bodyPr/>
        <a:lstStyle/>
        <a:p>
          <a:endParaRPr lang="ru-RU"/>
        </a:p>
      </dgm:t>
    </dgm:pt>
    <dgm:pt modelId="{222FEDA1-9E9A-421C-8C03-F349E0631388}" type="pres">
      <dgm:prSet presAssocID="{E2D17913-472D-4E46-B349-0988F6E8CC01}" presName="diagram" presStyleCnt="0">
        <dgm:presLayoutVars>
          <dgm:dir/>
          <dgm:resizeHandles val="exact"/>
        </dgm:presLayoutVars>
      </dgm:prSet>
      <dgm:spPr/>
      <dgm:t>
        <a:bodyPr/>
        <a:lstStyle/>
        <a:p>
          <a:endParaRPr lang="ru-RU"/>
        </a:p>
      </dgm:t>
    </dgm:pt>
    <dgm:pt modelId="{6F477A26-A5B9-4A6C-A94D-BE1713F515B7}" type="pres">
      <dgm:prSet presAssocID="{FD17F7F9-61D1-4526-99F9-8B2B4DC4F926}" presName="node" presStyleLbl="node1" presStyleIdx="0" presStyleCnt="18">
        <dgm:presLayoutVars>
          <dgm:bulletEnabled val="1"/>
        </dgm:presLayoutVars>
      </dgm:prSet>
      <dgm:spPr/>
      <dgm:t>
        <a:bodyPr/>
        <a:lstStyle/>
        <a:p>
          <a:endParaRPr lang="ru-RU"/>
        </a:p>
      </dgm:t>
    </dgm:pt>
    <dgm:pt modelId="{B28881CC-E414-401B-AE12-417BE601F5FA}" type="pres">
      <dgm:prSet presAssocID="{746F6793-B28F-4FCA-AD41-A8916C04F168}" presName="sibTrans" presStyleCnt="0"/>
      <dgm:spPr/>
      <dgm:t>
        <a:bodyPr/>
        <a:lstStyle/>
        <a:p>
          <a:endParaRPr lang="ru-RU"/>
        </a:p>
      </dgm:t>
    </dgm:pt>
    <dgm:pt modelId="{B189D1DD-1660-4D47-8565-E573D75AD731}" type="pres">
      <dgm:prSet presAssocID="{55AB6B2E-923A-48CD-9C6C-CBABF28FAF79}" presName="node" presStyleLbl="node1" presStyleIdx="1" presStyleCnt="18">
        <dgm:presLayoutVars>
          <dgm:bulletEnabled val="1"/>
        </dgm:presLayoutVars>
      </dgm:prSet>
      <dgm:spPr/>
      <dgm:t>
        <a:bodyPr/>
        <a:lstStyle/>
        <a:p>
          <a:endParaRPr lang="ru-RU"/>
        </a:p>
      </dgm:t>
    </dgm:pt>
    <dgm:pt modelId="{01B5E205-7813-4FF0-95EF-23C24858D9F0}" type="pres">
      <dgm:prSet presAssocID="{B8A78D9D-5529-4144-960D-227DC4B634B7}" presName="sibTrans" presStyleCnt="0"/>
      <dgm:spPr/>
      <dgm:t>
        <a:bodyPr/>
        <a:lstStyle/>
        <a:p>
          <a:endParaRPr lang="ru-RU"/>
        </a:p>
      </dgm:t>
    </dgm:pt>
    <dgm:pt modelId="{22D3A689-38A3-4BBD-AD69-A81B7416298B}" type="pres">
      <dgm:prSet presAssocID="{C5E5463C-7099-478A-8CDC-D0959B3BE4B9}" presName="node" presStyleLbl="node1" presStyleIdx="2" presStyleCnt="18">
        <dgm:presLayoutVars>
          <dgm:bulletEnabled val="1"/>
        </dgm:presLayoutVars>
      </dgm:prSet>
      <dgm:spPr/>
      <dgm:t>
        <a:bodyPr/>
        <a:lstStyle/>
        <a:p>
          <a:endParaRPr lang="ru-RU"/>
        </a:p>
      </dgm:t>
    </dgm:pt>
    <dgm:pt modelId="{344F34F2-4CA3-4D49-8153-384E901BFA11}" type="pres">
      <dgm:prSet presAssocID="{FD400A6E-0EF9-45B2-80EC-3A2FB6DA4E56}" presName="sibTrans" presStyleCnt="0"/>
      <dgm:spPr/>
      <dgm:t>
        <a:bodyPr/>
        <a:lstStyle/>
        <a:p>
          <a:endParaRPr lang="ru-RU"/>
        </a:p>
      </dgm:t>
    </dgm:pt>
    <dgm:pt modelId="{A1B61145-D6F1-4CEE-A73A-0C832A8C61E1}" type="pres">
      <dgm:prSet presAssocID="{C6CE63D6-CB0E-40E7-9D03-ABA481C7BF49}" presName="node" presStyleLbl="node1" presStyleIdx="3" presStyleCnt="18">
        <dgm:presLayoutVars>
          <dgm:bulletEnabled val="1"/>
        </dgm:presLayoutVars>
      </dgm:prSet>
      <dgm:spPr/>
      <dgm:t>
        <a:bodyPr/>
        <a:lstStyle/>
        <a:p>
          <a:endParaRPr lang="ru-RU"/>
        </a:p>
      </dgm:t>
    </dgm:pt>
    <dgm:pt modelId="{41737BE4-4399-4F41-B7D5-F0DA8642BB8F}" type="pres">
      <dgm:prSet presAssocID="{B6A03AF4-92B7-4D2A-A443-5E466B09492A}" presName="sibTrans" presStyleCnt="0"/>
      <dgm:spPr/>
      <dgm:t>
        <a:bodyPr/>
        <a:lstStyle/>
        <a:p>
          <a:endParaRPr lang="ru-RU"/>
        </a:p>
      </dgm:t>
    </dgm:pt>
    <dgm:pt modelId="{944C7D2A-CE59-4E61-8834-4EEEBB455DAF}" type="pres">
      <dgm:prSet presAssocID="{C9D4F9B1-37B9-4541-BB8C-C97B769F4C61}" presName="node" presStyleLbl="node1" presStyleIdx="4" presStyleCnt="18">
        <dgm:presLayoutVars>
          <dgm:bulletEnabled val="1"/>
        </dgm:presLayoutVars>
      </dgm:prSet>
      <dgm:spPr/>
      <dgm:t>
        <a:bodyPr/>
        <a:lstStyle/>
        <a:p>
          <a:endParaRPr lang="ru-RU"/>
        </a:p>
      </dgm:t>
    </dgm:pt>
    <dgm:pt modelId="{352678B0-C111-484A-8F01-04526CC30407}" type="pres">
      <dgm:prSet presAssocID="{436D094B-E64B-4357-800E-C35009A2F14D}" presName="sibTrans" presStyleCnt="0"/>
      <dgm:spPr/>
      <dgm:t>
        <a:bodyPr/>
        <a:lstStyle/>
        <a:p>
          <a:endParaRPr lang="ru-RU"/>
        </a:p>
      </dgm:t>
    </dgm:pt>
    <dgm:pt modelId="{E3615419-3767-4863-8576-2FDE4D497C47}" type="pres">
      <dgm:prSet presAssocID="{3033608E-00BA-46B0-9AD6-DF0C79C428A2}" presName="node" presStyleLbl="node1" presStyleIdx="5" presStyleCnt="18">
        <dgm:presLayoutVars>
          <dgm:bulletEnabled val="1"/>
        </dgm:presLayoutVars>
      </dgm:prSet>
      <dgm:spPr/>
      <dgm:t>
        <a:bodyPr/>
        <a:lstStyle/>
        <a:p>
          <a:endParaRPr lang="ru-RU"/>
        </a:p>
      </dgm:t>
    </dgm:pt>
    <dgm:pt modelId="{1CFF1F1A-820D-4931-9A4B-E137E6EA073F}" type="pres">
      <dgm:prSet presAssocID="{6C89FDA8-9993-4DD3-8999-2A3730B4CD43}" presName="sibTrans" presStyleCnt="0"/>
      <dgm:spPr/>
      <dgm:t>
        <a:bodyPr/>
        <a:lstStyle/>
        <a:p>
          <a:endParaRPr lang="ru-RU"/>
        </a:p>
      </dgm:t>
    </dgm:pt>
    <dgm:pt modelId="{60D625C2-4ACF-42EF-8B1F-D8D72A029E0B}" type="pres">
      <dgm:prSet presAssocID="{5FB37861-E936-4DE4-9A3E-D93D66BD2029}" presName="node" presStyleLbl="node1" presStyleIdx="6" presStyleCnt="18">
        <dgm:presLayoutVars>
          <dgm:bulletEnabled val="1"/>
        </dgm:presLayoutVars>
      </dgm:prSet>
      <dgm:spPr/>
      <dgm:t>
        <a:bodyPr/>
        <a:lstStyle/>
        <a:p>
          <a:endParaRPr lang="ru-RU"/>
        </a:p>
      </dgm:t>
    </dgm:pt>
    <dgm:pt modelId="{F550CAFA-7B05-46C9-8327-3A9975992261}" type="pres">
      <dgm:prSet presAssocID="{C0EAB6F4-0840-4C44-9E9D-0EDEEA8D1AA8}" presName="sibTrans" presStyleCnt="0"/>
      <dgm:spPr/>
      <dgm:t>
        <a:bodyPr/>
        <a:lstStyle/>
        <a:p>
          <a:endParaRPr lang="ru-RU"/>
        </a:p>
      </dgm:t>
    </dgm:pt>
    <dgm:pt modelId="{F63DE0F1-E4F1-4A9E-899E-164ED982587B}" type="pres">
      <dgm:prSet presAssocID="{93DA1383-815F-44BB-A08B-07540F8DEC77}" presName="node" presStyleLbl="node1" presStyleIdx="7" presStyleCnt="18">
        <dgm:presLayoutVars>
          <dgm:bulletEnabled val="1"/>
        </dgm:presLayoutVars>
      </dgm:prSet>
      <dgm:spPr/>
      <dgm:t>
        <a:bodyPr/>
        <a:lstStyle/>
        <a:p>
          <a:endParaRPr lang="ru-RU"/>
        </a:p>
      </dgm:t>
    </dgm:pt>
    <dgm:pt modelId="{29D557E9-5BE2-4438-AA68-6C0087F57939}" type="pres">
      <dgm:prSet presAssocID="{31A1728A-5A79-4907-B50A-CD3A18310759}" presName="sibTrans" presStyleCnt="0"/>
      <dgm:spPr/>
      <dgm:t>
        <a:bodyPr/>
        <a:lstStyle/>
        <a:p>
          <a:endParaRPr lang="ru-RU"/>
        </a:p>
      </dgm:t>
    </dgm:pt>
    <dgm:pt modelId="{02519CA7-53F5-46D0-BBAE-1A25262818CF}" type="pres">
      <dgm:prSet presAssocID="{03C09308-9620-426D-B51A-791C02674251}" presName="node" presStyleLbl="node1" presStyleIdx="8" presStyleCnt="18">
        <dgm:presLayoutVars>
          <dgm:bulletEnabled val="1"/>
        </dgm:presLayoutVars>
      </dgm:prSet>
      <dgm:spPr/>
      <dgm:t>
        <a:bodyPr/>
        <a:lstStyle/>
        <a:p>
          <a:endParaRPr lang="ru-RU"/>
        </a:p>
      </dgm:t>
    </dgm:pt>
    <dgm:pt modelId="{C21FD8D8-0AC2-4AF4-A828-C140ABF42795}" type="pres">
      <dgm:prSet presAssocID="{6194A8DE-1470-4D03-8253-FE1D81153099}" presName="sibTrans" presStyleCnt="0"/>
      <dgm:spPr/>
      <dgm:t>
        <a:bodyPr/>
        <a:lstStyle/>
        <a:p>
          <a:endParaRPr lang="ru-RU"/>
        </a:p>
      </dgm:t>
    </dgm:pt>
    <dgm:pt modelId="{1B4F3A76-70C1-4173-BFB3-79D03C6EAC84}" type="pres">
      <dgm:prSet presAssocID="{9F082627-A81F-4D97-AC88-4F18FC272299}" presName="node" presStyleLbl="node1" presStyleIdx="9" presStyleCnt="18">
        <dgm:presLayoutVars>
          <dgm:bulletEnabled val="1"/>
        </dgm:presLayoutVars>
      </dgm:prSet>
      <dgm:spPr/>
      <dgm:t>
        <a:bodyPr/>
        <a:lstStyle/>
        <a:p>
          <a:endParaRPr lang="ru-RU"/>
        </a:p>
      </dgm:t>
    </dgm:pt>
    <dgm:pt modelId="{9F975A6C-F824-440F-BB87-2EB2B9552D39}" type="pres">
      <dgm:prSet presAssocID="{7A8ABDDB-969E-4C4C-BB73-1636AB6C19D0}" presName="sibTrans" presStyleCnt="0"/>
      <dgm:spPr/>
      <dgm:t>
        <a:bodyPr/>
        <a:lstStyle/>
        <a:p>
          <a:endParaRPr lang="ru-RU"/>
        </a:p>
      </dgm:t>
    </dgm:pt>
    <dgm:pt modelId="{2336B8D7-6188-48F1-A956-A7BB4A5D2F64}" type="pres">
      <dgm:prSet presAssocID="{D394614D-119C-4E96-903B-7486E1ED75BD}" presName="node" presStyleLbl="node1" presStyleIdx="10" presStyleCnt="18">
        <dgm:presLayoutVars>
          <dgm:bulletEnabled val="1"/>
        </dgm:presLayoutVars>
      </dgm:prSet>
      <dgm:spPr/>
      <dgm:t>
        <a:bodyPr/>
        <a:lstStyle/>
        <a:p>
          <a:endParaRPr lang="ru-RU"/>
        </a:p>
      </dgm:t>
    </dgm:pt>
    <dgm:pt modelId="{6CB94715-39D3-4429-B77D-DBB2D19D53A8}" type="pres">
      <dgm:prSet presAssocID="{67EADDFC-D871-457A-A705-506CD1E8AB4B}" presName="sibTrans" presStyleCnt="0"/>
      <dgm:spPr/>
      <dgm:t>
        <a:bodyPr/>
        <a:lstStyle/>
        <a:p>
          <a:endParaRPr lang="ru-RU"/>
        </a:p>
      </dgm:t>
    </dgm:pt>
    <dgm:pt modelId="{A146E97E-F28D-45B9-8B0F-3ADC27167B2C}" type="pres">
      <dgm:prSet presAssocID="{64516AFC-A8E4-404A-943B-AE7EAC14CAF5}" presName="node" presStyleLbl="node1" presStyleIdx="11" presStyleCnt="18">
        <dgm:presLayoutVars>
          <dgm:bulletEnabled val="1"/>
        </dgm:presLayoutVars>
      </dgm:prSet>
      <dgm:spPr/>
      <dgm:t>
        <a:bodyPr/>
        <a:lstStyle/>
        <a:p>
          <a:endParaRPr lang="ru-RU"/>
        </a:p>
      </dgm:t>
    </dgm:pt>
    <dgm:pt modelId="{28A2EB8F-39E3-4E92-8475-88BCD850E6A0}" type="pres">
      <dgm:prSet presAssocID="{5843BD3E-3FEE-4891-92C6-6DCD1FD6F747}" presName="sibTrans" presStyleCnt="0"/>
      <dgm:spPr/>
      <dgm:t>
        <a:bodyPr/>
        <a:lstStyle/>
        <a:p>
          <a:endParaRPr lang="ru-RU"/>
        </a:p>
      </dgm:t>
    </dgm:pt>
    <dgm:pt modelId="{01E900EC-B0FB-4937-92D5-8E421A5A45B1}" type="pres">
      <dgm:prSet presAssocID="{C5A13E84-4B95-438E-BCD1-0EEB455454EF}" presName="node" presStyleLbl="node1" presStyleIdx="12" presStyleCnt="18">
        <dgm:presLayoutVars>
          <dgm:bulletEnabled val="1"/>
        </dgm:presLayoutVars>
      </dgm:prSet>
      <dgm:spPr/>
      <dgm:t>
        <a:bodyPr/>
        <a:lstStyle/>
        <a:p>
          <a:endParaRPr lang="ru-RU"/>
        </a:p>
      </dgm:t>
    </dgm:pt>
    <dgm:pt modelId="{DDD3ACED-0001-4FC3-9EB5-AFEC22EC7056}" type="pres">
      <dgm:prSet presAssocID="{14A2CF0B-1A1E-48B5-AB56-6A9A2F204F56}" presName="sibTrans" presStyleCnt="0"/>
      <dgm:spPr/>
      <dgm:t>
        <a:bodyPr/>
        <a:lstStyle/>
        <a:p>
          <a:endParaRPr lang="ru-RU"/>
        </a:p>
      </dgm:t>
    </dgm:pt>
    <dgm:pt modelId="{33634896-89CD-438F-AFC1-F87306856668}" type="pres">
      <dgm:prSet presAssocID="{A6F745FE-9B05-40C8-ADD7-C52D63EB9583}" presName="node" presStyleLbl="node1" presStyleIdx="13" presStyleCnt="18">
        <dgm:presLayoutVars>
          <dgm:bulletEnabled val="1"/>
        </dgm:presLayoutVars>
      </dgm:prSet>
      <dgm:spPr/>
      <dgm:t>
        <a:bodyPr/>
        <a:lstStyle/>
        <a:p>
          <a:endParaRPr lang="ru-RU"/>
        </a:p>
      </dgm:t>
    </dgm:pt>
    <dgm:pt modelId="{FBDC35B0-0670-406E-AB5B-AAB9BFCE5E32}" type="pres">
      <dgm:prSet presAssocID="{C9772CA2-588B-4BA5-8DB2-98951E3BC068}" presName="sibTrans" presStyleCnt="0"/>
      <dgm:spPr/>
      <dgm:t>
        <a:bodyPr/>
        <a:lstStyle/>
        <a:p>
          <a:endParaRPr lang="ru-RU"/>
        </a:p>
      </dgm:t>
    </dgm:pt>
    <dgm:pt modelId="{487368EC-BFFA-418E-BBB1-7E6CF022FD9F}" type="pres">
      <dgm:prSet presAssocID="{2FAFDF61-9AB2-444E-B986-3D53DB27104D}" presName="node" presStyleLbl="node1" presStyleIdx="14" presStyleCnt="18">
        <dgm:presLayoutVars>
          <dgm:bulletEnabled val="1"/>
        </dgm:presLayoutVars>
      </dgm:prSet>
      <dgm:spPr/>
      <dgm:t>
        <a:bodyPr/>
        <a:lstStyle/>
        <a:p>
          <a:endParaRPr lang="ru-RU"/>
        </a:p>
      </dgm:t>
    </dgm:pt>
    <dgm:pt modelId="{B017EBAF-D78F-468D-B291-0C0204C8B593}" type="pres">
      <dgm:prSet presAssocID="{7DD9E060-C429-4537-A990-E4900B30C7F9}" presName="sibTrans" presStyleCnt="0"/>
      <dgm:spPr/>
      <dgm:t>
        <a:bodyPr/>
        <a:lstStyle/>
        <a:p>
          <a:endParaRPr lang="ru-RU"/>
        </a:p>
      </dgm:t>
    </dgm:pt>
    <dgm:pt modelId="{B7857FEC-2219-4EFA-A4D1-2ED6EDD4AA61}" type="pres">
      <dgm:prSet presAssocID="{5169FF00-7069-40EB-8BAB-CA5F77FDA70D}" presName="node" presStyleLbl="node1" presStyleIdx="15" presStyleCnt="18">
        <dgm:presLayoutVars>
          <dgm:bulletEnabled val="1"/>
        </dgm:presLayoutVars>
      </dgm:prSet>
      <dgm:spPr/>
      <dgm:t>
        <a:bodyPr/>
        <a:lstStyle/>
        <a:p>
          <a:endParaRPr lang="ru-RU"/>
        </a:p>
      </dgm:t>
    </dgm:pt>
    <dgm:pt modelId="{CBE2CEF2-9F01-48EB-B252-F4DF3FDF6E70}" type="pres">
      <dgm:prSet presAssocID="{85E4E986-8A38-4CCB-8B6D-B81274E6D459}" presName="sibTrans" presStyleCnt="0"/>
      <dgm:spPr/>
      <dgm:t>
        <a:bodyPr/>
        <a:lstStyle/>
        <a:p>
          <a:endParaRPr lang="ru-RU"/>
        </a:p>
      </dgm:t>
    </dgm:pt>
    <dgm:pt modelId="{AC826481-2138-406D-9169-7F475589C201}" type="pres">
      <dgm:prSet presAssocID="{6579EF3A-C606-4640-91D1-860857C18160}" presName="node" presStyleLbl="node1" presStyleIdx="16" presStyleCnt="18" custScaleX="211188" custScaleY="50230" custLinFactNeighborX="-626" custLinFactNeighborY="-5828">
        <dgm:presLayoutVars>
          <dgm:bulletEnabled val="1"/>
        </dgm:presLayoutVars>
      </dgm:prSet>
      <dgm:spPr/>
      <dgm:t>
        <a:bodyPr/>
        <a:lstStyle/>
        <a:p>
          <a:endParaRPr lang="ru-RU"/>
        </a:p>
      </dgm:t>
    </dgm:pt>
    <dgm:pt modelId="{BC401FDD-CBCE-4B7C-BF5F-F3C203CCEEF9}" type="pres">
      <dgm:prSet presAssocID="{F2D304EE-4512-4800-8DE0-0FB906CBF146}" presName="sibTrans" presStyleCnt="0"/>
      <dgm:spPr/>
    </dgm:pt>
    <dgm:pt modelId="{E517364C-4BDF-4705-86DC-6450E0769807}" type="pres">
      <dgm:prSet presAssocID="{49869780-C345-42CD-8532-EFB47494A666}" presName="node" presStyleLbl="node1" presStyleIdx="17" presStyleCnt="18" custScaleX="208213" custScaleY="50090" custLinFactNeighborX="-917" custLinFactNeighborY="-4896">
        <dgm:presLayoutVars>
          <dgm:bulletEnabled val="1"/>
        </dgm:presLayoutVars>
      </dgm:prSet>
      <dgm:spPr/>
      <dgm:t>
        <a:bodyPr/>
        <a:lstStyle/>
        <a:p>
          <a:endParaRPr lang="ru-RU"/>
        </a:p>
      </dgm:t>
    </dgm:pt>
  </dgm:ptLst>
  <dgm:cxnLst>
    <dgm:cxn modelId="{EA22FAD7-05CF-4BB2-96C9-FF409B7876C5}" type="presOf" srcId="{5FB37861-E936-4DE4-9A3E-D93D66BD2029}" destId="{60D625C2-4ACF-42EF-8B1F-D8D72A029E0B}" srcOrd="0" destOrd="0" presId="urn:microsoft.com/office/officeart/2005/8/layout/default#1"/>
    <dgm:cxn modelId="{33CFB0DB-3219-4E15-91CA-BE6C1B2C03B9}" srcId="{E2D17913-472D-4E46-B349-0988F6E8CC01}" destId="{A6F745FE-9B05-40C8-ADD7-C52D63EB9583}" srcOrd="13" destOrd="0" parTransId="{2202078F-B173-4350-8712-C726B8340A3D}" sibTransId="{C9772CA2-588B-4BA5-8DB2-98951E3BC068}"/>
    <dgm:cxn modelId="{37A80BAB-9624-4D26-95FA-132E6A7980E1}" type="presOf" srcId="{C5E5463C-7099-478A-8CDC-D0959B3BE4B9}" destId="{22D3A689-38A3-4BBD-AD69-A81B7416298B}" srcOrd="0" destOrd="0" presId="urn:microsoft.com/office/officeart/2005/8/layout/default#1"/>
    <dgm:cxn modelId="{563E6F48-17C3-4024-B795-9E96BAD9020E}" type="presOf" srcId="{03C09308-9620-426D-B51A-791C02674251}" destId="{02519CA7-53F5-46D0-BBAE-1A25262818CF}" srcOrd="0" destOrd="0" presId="urn:microsoft.com/office/officeart/2005/8/layout/default#1"/>
    <dgm:cxn modelId="{EBACDFC9-C783-463D-A9F5-DC2953DCB65E}" srcId="{E2D17913-472D-4E46-B349-0988F6E8CC01}" destId="{FD17F7F9-61D1-4526-99F9-8B2B4DC4F926}" srcOrd="0" destOrd="0" parTransId="{2E4796D6-C63D-4D62-9268-E548BE156AD0}" sibTransId="{746F6793-B28F-4FCA-AD41-A8916C04F168}"/>
    <dgm:cxn modelId="{47D9F148-EA9A-47AF-9425-0118BCC0E422}" srcId="{E2D17913-472D-4E46-B349-0988F6E8CC01}" destId="{93DA1383-815F-44BB-A08B-07540F8DEC77}" srcOrd="7" destOrd="0" parTransId="{2673F7D8-FA87-4B37-979A-1A487CFA6D6B}" sibTransId="{31A1728A-5A79-4907-B50A-CD3A18310759}"/>
    <dgm:cxn modelId="{FDBF355E-C00E-40CF-B499-38FD4FF5F8E1}" type="presOf" srcId="{C9D4F9B1-37B9-4541-BB8C-C97B769F4C61}" destId="{944C7D2A-CE59-4E61-8834-4EEEBB455DAF}" srcOrd="0" destOrd="0" presId="urn:microsoft.com/office/officeart/2005/8/layout/default#1"/>
    <dgm:cxn modelId="{B8234884-B736-4A91-A1D3-246E77D02EBF}" type="presOf" srcId="{93DA1383-815F-44BB-A08B-07540F8DEC77}" destId="{F63DE0F1-E4F1-4A9E-899E-164ED982587B}" srcOrd="0" destOrd="0" presId="urn:microsoft.com/office/officeart/2005/8/layout/default#1"/>
    <dgm:cxn modelId="{82167B2F-40CB-4D19-ADA6-757D925C1A7E}" srcId="{E2D17913-472D-4E46-B349-0988F6E8CC01}" destId="{C9D4F9B1-37B9-4541-BB8C-C97B769F4C61}" srcOrd="4" destOrd="0" parTransId="{383193DC-0D81-45F7-BC02-F9817114D559}" sibTransId="{436D094B-E64B-4357-800E-C35009A2F14D}"/>
    <dgm:cxn modelId="{53A7FA4A-C73D-4472-A748-1ED58B75E153}" type="presOf" srcId="{49869780-C345-42CD-8532-EFB47494A666}" destId="{E517364C-4BDF-4705-86DC-6450E0769807}" srcOrd="0" destOrd="0" presId="urn:microsoft.com/office/officeart/2005/8/layout/default#1"/>
    <dgm:cxn modelId="{0533CC6E-2E04-430C-8D13-0B408CFAAACA}" type="presOf" srcId="{FD17F7F9-61D1-4526-99F9-8B2B4DC4F926}" destId="{6F477A26-A5B9-4A6C-A94D-BE1713F515B7}" srcOrd="0" destOrd="0" presId="urn:microsoft.com/office/officeart/2005/8/layout/default#1"/>
    <dgm:cxn modelId="{DBF3E331-16D0-4A39-9BEE-BEB5E80A1BBF}" type="presOf" srcId="{C6CE63D6-CB0E-40E7-9D03-ABA481C7BF49}" destId="{A1B61145-D6F1-4CEE-A73A-0C832A8C61E1}" srcOrd="0" destOrd="0" presId="urn:microsoft.com/office/officeart/2005/8/layout/default#1"/>
    <dgm:cxn modelId="{0BD4445A-0CB5-4DA8-971A-75B82DBF0AF5}" type="presOf" srcId="{6579EF3A-C606-4640-91D1-860857C18160}" destId="{AC826481-2138-406D-9169-7F475589C201}" srcOrd="0" destOrd="0" presId="urn:microsoft.com/office/officeart/2005/8/layout/default#1"/>
    <dgm:cxn modelId="{BE48717B-361B-4221-AF0D-5B2BC33FF82F}" srcId="{E2D17913-472D-4E46-B349-0988F6E8CC01}" destId="{55AB6B2E-923A-48CD-9C6C-CBABF28FAF79}" srcOrd="1" destOrd="0" parTransId="{ABC722C4-7C06-4F89-902F-8B17DEF5DB8F}" sibTransId="{B8A78D9D-5529-4144-960D-227DC4B634B7}"/>
    <dgm:cxn modelId="{CFC92E46-9318-4B2B-8079-7514D07ACD20}" type="presOf" srcId="{9F082627-A81F-4D97-AC88-4F18FC272299}" destId="{1B4F3A76-70C1-4173-BFB3-79D03C6EAC84}" srcOrd="0" destOrd="0" presId="urn:microsoft.com/office/officeart/2005/8/layout/default#1"/>
    <dgm:cxn modelId="{E59D897E-E072-4C32-AF8B-0EC048C1FA3C}" type="presOf" srcId="{5169FF00-7069-40EB-8BAB-CA5F77FDA70D}" destId="{B7857FEC-2219-4EFA-A4D1-2ED6EDD4AA61}" srcOrd="0" destOrd="0" presId="urn:microsoft.com/office/officeart/2005/8/layout/default#1"/>
    <dgm:cxn modelId="{10D0A769-64A0-4BB3-A7BB-807B3E289727}" srcId="{E2D17913-472D-4E46-B349-0988F6E8CC01}" destId="{C5E5463C-7099-478A-8CDC-D0959B3BE4B9}" srcOrd="2" destOrd="0" parTransId="{9627BC2D-FACF-4187-8874-2B7E23F5E4E5}" sibTransId="{FD400A6E-0EF9-45B2-80EC-3A2FB6DA4E56}"/>
    <dgm:cxn modelId="{6296D930-7D7A-4BD6-B984-5249FDBE90DA}" type="presOf" srcId="{55AB6B2E-923A-48CD-9C6C-CBABF28FAF79}" destId="{B189D1DD-1660-4D47-8565-E573D75AD731}" srcOrd="0" destOrd="0" presId="urn:microsoft.com/office/officeart/2005/8/layout/default#1"/>
    <dgm:cxn modelId="{B70E223D-7546-4697-83E5-661E239CF8D8}" srcId="{E2D17913-472D-4E46-B349-0988F6E8CC01}" destId="{64516AFC-A8E4-404A-943B-AE7EAC14CAF5}" srcOrd="11" destOrd="0" parTransId="{E7A9BFE4-CABC-4F48-A3BC-EFB0BFFED536}" sibTransId="{5843BD3E-3FEE-4891-92C6-6DCD1FD6F747}"/>
    <dgm:cxn modelId="{8B17AE30-7356-422D-893E-7B91C9C3BC9F}" type="presOf" srcId="{3033608E-00BA-46B0-9AD6-DF0C79C428A2}" destId="{E3615419-3767-4863-8576-2FDE4D497C47}" srcOrd="0" destOrd="0" presId="urn:microsoft.com/office/officeart/2005/8/layout/default#1"/>
    <dgm:cxn modelId="{5584A912-2F1E-4FF0-8BB1-15D85CAF50D1}" srcId="{E2D17913-472D-4E46-B349-0988F6E8CC01}" destId="{9F082627-A81F-4D97-AC88-4F18FC272299}" srcOrd="9" destOrd="0" parTransId="{D6948FD3-9006-4517-A518-3E4D6B10C1A5}" sibTransId="{7A8ABDDB-969E-4C4C-BB73-1636AB6C19D0}"/>
    <dgm:cxn modelId="{032B3206-A128-4BD9-B03A-9AE6D1724D6C}" srcId="{E2D17913-472D-4E46-B349-0988F6E8CC01}" destId="{03C09308-9620-426D-B51A-791C02674251}" srcOrd="8" destOrd="0" parTransId="{0681954D-023C-4DF1-8641-C278B16CCB0B}" sibTransId="{6194A8DE-1470-4D03-8253-FE1D81153099}"/>
    <dgm:cxn modelId="{F84D8981-22D2-4BFD-9BCD-2C8103C4C1BE}" type="presOf" srcId="{A6F745FE-9B05-40C8-ADD7-C52D63EB9583}" destId="{33634896-89CD-438F-AFC1-F87306856668}" srcOrd="0" destOrd="0" presId="urn:microsoft.com/office/officeart/2005/8/layout/default#1"/>
    <dgm:cxn modelId="{E64F1A30-09E6-4239-9826-16F70363779F}" srcId="{E2D17913-472D-4E46-B349-0988F6E8CC01}" destId="{C6CE63D6-CB0E-40E7-9D03-ABA481C7BF49}" srcOrd="3" destOrd="0" parTransId="{0E21597B-5D2A-4E7F-A66D-ECD00ED70B9F}" sibTransId="{B6A03AF4-92B7-4D2A-A443-5E466B09492A}"/>
    <dgm:cxn modelId="{7084E4FB-4414-4F7D-9BCB-4DD15E6905A0}" srcId="{E2D17913-472D-4E46-B349-0988F6E8CC01}" destId="{6579EF3A-C606-4640-91D1-860857C18160}" srcOrd="16" destOrd="0" parTransId="{94E3E3B5-288A-4C3C-9EBD-403004977439}" sibTransId="{F2D304EE-4512-4800-8DE0-0FB906CBF146}"/>
    <dgm:cxn modelId="{F79DECEF-F679-4D4D-9254-685750B75417}" srcId="{E2D17913-472D-4E46-B349-0988F6E8CC01}" destId="{2FAFDF61-9AB2-444E-B986-3D53DB27104D}" srcOrd="14" destOrd="0" parTransId="{043E38B2-BF2B-46C8-B7AE-A41D177953BF}" sibTransId="{7DD9E060-C429-4537-A990-E4900B30C7F9}"/>
    <dgm:cxn modelId="{07801278-1DFD-404A-8F26-D654FEE0B7FE}" srcId="{E2D17913-472D-4E46-B349-0988F6E8CC01}" destId="{D394614D-119C-4E96-903B-7486E1ED75BD}" srcOrd="10" destOrd="0" parTransId="{B44F85E3-DE48-42FC-9BAC-2DE9EB1FB0ED}" sibTransId="{67EADDFC-D871-457A-A705-506CD1E8AB4B}"/>
    <dgm:cxn modelId="{E0B667C0-6AD1-4158-9E33-BBA7A248D118}" srcId="{E2D17913-472D-4E46-B349-0988F6E8CC01}" destId="{5FB37861-E936-4DE4-9A3E-D93D66BD2029}" srcOrd="6" destOrd="0" parTransId="{253750AC-11D9-4345-99F5-3C364074BF83}" sibTransId="{C0EAB6F4-0840-4C44-9E9D-0EDEEA8D1AA8}"/>
    <dgm:cxn modelId="{4D1AEC3C-18AA-49D2-8E48-0E2DA37F34CB}" type="presOf" srcId="{E2D17913-472D-4E46-B349-0988F6E8CC01}" destId="{222FEDA1-9E9A-421C-8C03-F349E0631388}" srcOrd="0" destOrd="0" presId="urn:microsoft.com/office/officeart/2005/8/layout/default#1"/>
    <dgm:cxn modelId="{3908BC4C-B74F-4070-A340-B75E47CD1E38}" srcId="{E2D17913-472D-4E46-B349-0988F6E8CC01}" destId="{C5A13E84-4B95-438E-BCD1-0EEB455454EF}" srcOrd="12" destOrd="0" parTransId="{046988FC-CD8F-405D-A3BB-A4405FACFD9D}" sibTransId="{14A2CF0B-1A1E-48B5-AB56-6A9A2F204F56}"/>
    <dgm:cxn modelId="{D5CF5CEF-4CF1-40AE-AAC5-DA0811113D34}" srcId="{E2D17913-472D-4E46-B349-0988F6E8CC01}" destId="{49869780-C345-42CD-8532-EFB47494A666}" srcOrd="17" destOrd="0" parTransId="{F5F577B0-443A-465B-B61A-9C48185B34C3}" sibTransId="{D57624A9-55C3-45A9-8BD0-A64832AEA448}"/>
    <dgm:cxn modelId="{E2D2725D-D6A2-47B0-8432-00EDFFAA2631}" type="presOf" srcId="{D394614D-119C-4E96-903B-7486E1ED75BD}" destId="{2336B8D7-6188-48F1-A956-A7BB4A5D2F64}" srcOrd="0" destOrd="0" presId="urn:microsoft.com/office/officeart/2005/8/layout/default#1"/>
    <dgm:cxn modelId="{0FAB4148-2AD1-4EEC-A6E3-280027CA032F}" type="presOf" srcId="{C5A13E84-4B95-438E-BCD1-0EEB455454EF}" destId="{01E900EC-B0FB-4937-92D5-8E421A5A45B1}" srcOrd="0" destOrd="0" presId="urn:microsoft.com/office/officeart/2005/8/layout/default#1"/>
    <dgm:cxn modelId="{69700942-E59D-4561-9C36-BB9C62F77B9E}" type="presOf" srcId="{2FAFDF61-9AB2-444E-B986-3D53DB27104D}" destId="{487368EC-BFFA-418E-BBB1-7E6CF022FD9F}" srcOrd="0" destOrd="0" presId="urn:microsoft.com/office/officeart/2005/8/layout/default#1"/>
    <dgm:cxn modelId="{A1319B69-E763-4A30-80EF-87D767442B0F}" srcId="{E2D17913-472D-4E46-B349-0988F6E8CC01}" destId="{3033608E-00BA-46B0-9AD6-DF0C79C428A2}" srcOrd="5" destOrd="0" parTransId="{1B5373D6-8C16-41D8-ACAB-A6D3A96A7AED}" sibTransId="{6C89FDA8-9993-4DD3-8999-2A3730B4CD43}"/>
    <dgm:cxn modelId="{209686A6-9776-45FE-B7AF-000CF912399B}" srcId="{E2D17913-472D-4E46-B349-0988F6E8CC01}" destId="{5169FF00-7069-40EB-8BAB-CA5F77FDA70D}" srcOrd="15" destOrd="0" parTransId="{66B050C7-52B4-4F2C-AF64-06F35E290A6B}" sibTransId="{85E4E986-8A38-4CCB-8B6D-B81274E6D459}"/>
    <dgm:cxn modelId="{496AA6A6-EB4C-475B-9341-CC93C7FE8A7D}" type="presOf" srcId="{64516AFC-A8E4-404A-943B-AE7EAC14CAF5}" destId="{A146E97E-F28D-45B9-8B0F-3ADC27167B2C}" srcOrd="0" destOrd="0" presId="urn:microsoft.com/office/officeart/2005/8/layout/default#1"/>
    <dgm:cxn modelId="{4F1150C4-E0B0-4556-8C65-247C92661223}" type="presParOf" srcId="{222FEDA1-9E9A-421C-8C03-F349E0631388}" destId="{6F477A26-A5B9-4A6C-A94D-BE1713F515B7}" srcOrd="0" destOrd="0" presId="urn:microsoft.com/office/officeart/2005/8/layout/default#1"/>
    <dgm:cxn modelId="{C73E1285-C3A0-4914-9B7C-33D692BB74FA}" type="presParOf" srcId="{222FEDA1-9E9A-421C-8C03-F349E0631388}" destId="{B28881CC-E414-401B-AE12-417BE601F5FA}" srcOrd="1" destOrd="0" presId="urn:microsoft.com/office/officeart/2005/8/layout/default#1"/>
    <dgm:cxn modelId="{5BE996EB-59B1-415C-AEF1-EF8D65798975}" type="presParOf" srcId="{222FEDA1-9E9A-421C-8C03-F349E0631388}" destId="{B189D1DD-1660-4D47-8565-E573D75AD731}" srcOrd="2" destOrd="0" presId="urn:microsoft.com/office/officeart/2005/8/layout/default#1"/>
    <dgm:cxn modelId="{3E7F422A-AC0B-452B-AE18-4EBED2092871}" type="presParOf" srcId="{222FEDA1-9E9A-421C-8C03-F349E0631388}" destId="{01B5E205-7813-4FF0-95EF-23C24858D9F0}" srcOrd="3" destOrd="0" presId="urn:microsoft.com/office/officeart/2005/8/layout/default#1"/>
    <dgm:cxn modelId="{E31FB675-9122-4CA1-ACDD-DF7ADF533044}" type="presParOf" srcId="{222FEDA1-9E9A-421C-8C03-F349E0631388}" destId="{22D3A689-38A3-4BBD-AD69-A81B7416298B}" srcOrd="4" destOrd="0" presId="urn:microsoft.com/office/officeart/2005/8/layout/default#1"/>
    <dgm:cxn modelId="{F40742F3-ACA3-4691-849B-C02C7B20C323}" type="presParOf" srcId="{222FEDA1-9E9A-421C-8C03-F349E0631388}" destId="{344F34F2-4CA3-4D49-8153-384E901BFA11}" srcOrd="5" destOrd="0" presId="urn:microsoft.com/office/officeart/2005/8/layout/default#1"/>
    <dgm:cxn modelId="{D8A39AD8-9AD6-41C3-94E7-44F81B6BCA2F}" type="presParOf" srcId="{222FEDA1-9E9A-421C-8C03-F349E0631388}" destId="{A1B61145-D6F1-4CEE-A73A-0C832A8C61E1}" srcOrd="6" destOrd="0" presId="urn:microsoft.com/office/officeart/2005/8/layout/default#1"/>
    <dgm:cxn modelId="{EFD9C0D4-9C93-4E09-813C-00B0E386549C}" type="presParOf" srcId="{222FEDA1-9E9A-421C-8C03-F349E0631388}" destId="{41737BE4-4399-4F41-B7D5-F0DA8642BB8F}" srcOrd="7" destOrd="0" presId="urn:microsoft.com/office/officeart/2005/8/layout/default#1"/>
    <dgm:cxn modelId="{9922044C-A4C3-490F-AE65-56320AC4D6DA}" type="presParOf" srcId="{222FEDA1-9E9A-421C-8C03-F349E0631388}" destId="{944C7D2A-CE59-4E61-8834-4EEEBB455DAF}" srcOrd="8" destOrd="0" presId="urn:microsoft.com/office/officeart/2005/8/layout/default#1"/>
    <dgm:cxn modelId="{FBDDB478-63BC-4266-A368-5BF6B92D090C}" type="presParOf" srcId="{222FEDA1-9E9A-421C-8C03-F349E0631388}" destId="{352678B0-C111-484A-8F01-04526CC30407}" srcOrd="9" destOrd="0" presId="urn:microsoft.com/office/officeart/2005/8/layout/default#1"/>
    <dgm:cxn modelId="{FF0EEC27-9E63-4159-B944-6DC23956381A}" type="presParOf" srcId="{222FEDA1-9E9A-421C-8C03-F349E0631388}" destId="{E3615419-3767-4863-8576-2FDE4D497C47}" srcOrd="10" destOrd="0" presId="urn:microsoft.com/office/officeart/2005/8/layout/default#1"/>
    <dgm:cxn modelId="{2CD54F9D-C923-4DA2-872C-91281B2EC8A0}" type="presParOf" srcId="{222FEDA1-9E9A-421C-8C03-F349E0631388}" destId="{1CFF1F1A-820D-4931-9A4B-E137E6EA073F}" srcOrd="11" destOrd="0" presId="urn:microsoft.com/office/officeart/2005/8/layout/default#1"/>
    <dgm:cxn modelId="{DAF5B96B-C6AB-415C-AFEE-2DB06CBF0596}" type="presParOf" srcId="{222FEDA1-9E9A-421C-8C03-F349E0631388}" destId="{60D625C2-4ACF-42EF-8B1F-D8D72A029E0B}" srcOrd="12" destOrd="0" presId="urn:microsoft.com/office/officeart/2005/8/layout/default#1"/>
    <dgm:cxn modelId="{805926E2-9206-44F7-9706-560919764F67}" type="presParOf" srcId="{222FEDA1-9E9A-421C-8C03-F349E0631388}" destId="{F550CAFA-7B05-46C9-8327-3A9975992261}" srcOrd="13" destOrd="0" presId="urn:microsoft.com/office/officeart/2005/8/layout/default#1"/>
    <dgm:cxn modelId="{D58A3AEE-1162-416E-8E2A-3A8E6AFDF673}" type="presParOf" srcId="{222FEDA1-9E9A-421C-8C03-F349E0631388}" destId="{F63DE0F1-E4F1-4A9E-899E-164ED982587B}" srcOrd="14" destOrd="0" presId="urn:microsoft.com/office/officeart/2005/8/layout/default#1"/>
    <dgm:cxn modelId="{1858BE82-532C-44E0-98BD-274BB27EE486}" type="presParOf" srcId="{222FEDA1-9E9A-421C-8C03-F349E0631388}" destId="{29D557E9-5BE2-4438-AA68-6C0087F57939}" srcOrd="15" destOrd="0" presId="urn:microsoft.com/office/officeart/2005/8/layout/default#1"/>
    <dgm:cxn modelId="{13CED776-ABA3-4DC0-90B8-2FCEE1D0A79F}" type="presParOf" srcId="{222FEDA1-9E9A-421C-8C03-F349E0631388}" destId="{02519CA7-53F5-46D0-BBAE-1A25262818CF}" srcOrd="16" destOrd="0" presId="urn:microsoft.com/office/officeart/2005/8/layout/default#1"/>
    <dgm:cxn modelId="{EFD87B1E-6E23-447B-9777-588D1D130B84}" type="presParOf" srcId="{222FEDA1-9E9A-421C-8C03-F349E0631388}" destId="{C21FD8D8-0AC2-4AF4-A828-C140ABF42795}" srcOrd="17" destOrd="0" presId="urn:microsoft.com/office/officeart/2005/8/layout/default#1"/>
    <dgm:cxn modelId="{38B4DAFA-A019-42D5-9A86-0D776AF089EA}" type="presParOf" srcId="{222FEDA1-9E9A-421C-8C03-F349E0631388}" destId="{1B4F3A76-70C1-4173-BFB3-79D03C6EAC84}" srcOrd="18" destOrd="0" presId="urn:microsoft.com/office/officeart/2005/8/layout/default#1"/>
    <dgm:cxn modelId="{6B515325-B187-400A-8EDD-D2C888C5BC1B}" type="presParOf" srcId="{222FEDA1-9E9A-421C-8C03-F349E0631388}" destId="{9F975A6C-F824-440F-BB87-2EB2B9552D39}" srcOrd="19" destOrd="0" presId="urn:microsoft.com/office/officeart/2005/8/layout/default#1"/>
    <dgm:cxn modelId="{D0CB8D30-853C-44B0-8A35-25EEA394257E}" type="presParOf" srcId="{222FEDA1-9E9A-421C-8C03-F349E0631388}" destId="{2336B8D7-6188-48F1-A956-A7BB4A5D2F64}" srcOrd="20" destOrd="0" presId="urn:microsoft.com/office/officeart/2005/8/layout/default#1"/>
    <dgm:cxn modelId="{6E167183-51C8-4F6F-BF77-4D0B7260D1A8}" type="presParOf" srcId="{222FEDA1-9E9A-421C-8C03-F349E0631388}" destId="{6CB94715-39D3-4429-B77D-DBB2D19D53A8}" srcOrd="21" destOrd="0" presId="urn:microsoft.com/office/officeart/2005/8/layout/default#1"/>
    <dgm:cxn modelId="{DEF645F5-7685-479D-B5CC-DF057B003921}" type="presParOf" srcId="{222FEDA1-9E9A-421C-8C03-F349E0631388}" destId="{A146E97E-F28D-45B9-8B0F-3ADC27167B2C}" srcOrd="22" destOrd="0" presId="urn:microsoft.com/office/officeart/2005/8/layout/default#1"/>
    <dgm:cxn modelId="{951E2883-063B-45CC-BF5B-B8CDE237CCAE}" type="presParOf" srcId="{222FEDA1-9E9A-421C-8C03-F349E0631388}" destId="{28A2EB8F-39E3-4E92-8475-88BCD850E6A0}" srcOrd="23" destOrd="0" presId="urn:microsoft.com/office/officeart/2005/8/layout/default#1"/>
    <dgm:cxn modelId="{26495BC2-E480-49CB-8533-CCCACFEC0077}" type="presParOf" srcId="{222FEDA1-9E9A-421C-8C03-F349E0631388}" destId="{01E900EC-B0FB-4937-92D5-8E421A5A45B1}" srcOrd="24" destOrd="0" presId="urn:microsoft.com/office/officeart/2005/8/layout/default#1"/>
    <dgm:cxn modelId="{8A085C79-B3F3-481F-B305-72594F7B92B5}" type="presParOf" srcId="{222FEDA1-9E9A-421C-8C03-F349E0631388}" destId="{DDD3ACED-0001-4FC3-9EB5-AFEC22EC7056}" srcOrd="25" destOrd="0" presId="urn:microsoft.com/office/officeart/2005/8/layout/default#1"/>
    <dgm:cxn modelId="{EDE32EB5-2AB0-4054-95B0-8B45B33854E6}" type="presParOf" srcId="{222FEDA1-9E9A-421C-8C03-F349E0631388}" destId="{33634896-89CD-438F-AFC1-F87306856668}" srcOrd="26" destOrd="0" presId="urn:microsoft.com/office/officeart/2005/8/layout/default#1"/>
    <dgm:cxn modelId="{E6E30E01-13DB-46E0-989F-DEC2761DE425}" type="presParOf" srcId="{222FEDA1-9E9A-421C-8C03-F349E0631388}" destId="{FBDC35B0-0670-406E-AB5B-AAB9BFCE5E32}" srcOrd="27" destOrd="0" presId="urn:microsoft.com/office/officeart/2005/8/layout/default#1"/>
    <dgm:cxn modelId="{0D8FC4C0-B77E-47A9-85EA-51D9FB3351E3}" type="presParOf" srcId="{222FEDA1-9E9A-421C-8C03-F349E0631388}" destId="{487368EC-BFFA-418E-BBB1-7E6CF022FD9F}" srcOrd="28" destOrd="0" presId="urn:microsoft.com/office/officeart/2005/8/layout/default#1"/>
    <dgm:cxn modelId="{5CBDC8D9-AA1C-443F-94DD-D1F85A93456C}" type="presParOf" srcId="{222FEDA1-9E9A-421C-8C03-F349E0631388}" destId="{B017EBAF-D78F-468D-B291-0C0204C8B593}" srcOrd="29" destOrd="0" presId="urn:microsoft.com/office/officeart/2005/8/layout/default#1"/>
    <dgm:cxn modelId="{8C0E22F8-AF73-4808-8B2D-FA470D3AB90E}" type="presParOf" srcId="{222FEDA1-9E9A-421C-8C03-F349E0631388}" destId="{B7857FEC-2219-4EFA-A4D1-2ED6EDD4AA61}" srcOrd="30" destOrd="0" presId="urn:microsoft.com/office/officeart/2005/8/layout/default#1"/>
    <dgm:cxn modelId="{E5E34396-D93F-4CB6-9BD4-E4ED64BA6B78}" type="presParOf" srcId="{222FEDA1-9E9A-421C-8C03-F349E0631388}" destId="{CBE2CEF2-9F01-48EB-B252-F4DF3FDF6E70}" srcOrd="31" destOrd="0" presId="urn:microsoft.com/office/officeart/2005/8/layout/default#1"/>
    <dgm:cxn modelId="{2CA147E1-F499-4C1B-844A-524BFD3A18B5}" type="presParOf" srcId="{222FEDA1-9E9A-421C-8C03-F349E0631388}" destId="{AC826481-2138-406D-9169-7F475589C201}" srcOrd="32" destOrd="0" presId="urn:microsoft.com/office/officeart/2005/8/layout/default#1"/>
    <dgm:cxn modelId="{D11CE537-AC18-4FFC-82B2-BCD595FCC19B}" type="presParOf" srcId="{222FEDA1-9E9A-421C-8C03-F349E0631388}" destId="{BC401FDD-CBCE-4B7C-BF5F-F3C203CCEEF9}" srcOrd="33" destOrd="0" presId="urn:microsoft.com/office/officeart/2005/8/layout/default#1"/>
    <dgm:cxn modelId="{3E6E2E6F-E177-49BD-8E11-7A773915F562}" type="presParOf" srcId="{222FEDA1-9E9A-421C-8C03-F349E0631388}" destId="{E517364C-4BDF-4705-86DC-6450E0769807}" srcOrd="34" destOrd="0" presId="urn:microsoft.com/office/officeart/2005/8/layout/default#1"/>
  </dgm:cxnLst>
  <dgm:bg>
    <a:effectLst>
      <a:innerShdw blurRad="63500" dist="50800" dir="2700000">
        <a:prstClr val="black">
          <a:alpha val="50000"/>
        </a:prstClr>
      </a:innerShdw>
    </a:effectLst>
  </dgm:bg>
  <dgm:whole>
    <a:effectLst>
      <a:reflection endPos="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BAACC-CB35-43E3-B96E-FE30BB07E238}" type="doc">
      <dgm:prSet loTypeId="urn:microsoft.com/office/officeart/2008/layout/VerticalCircleList" loCatId="list" qsTypeId="urn:microsoft.com/office/officeart/2005/8/quickstyle/3d2" qsCatId="3D" csTypeId="urn:microsoft.com/office/officeart/2005/8/colors/colorful3" csCatId="colorful" phldr="1"/>
      <dgm:spPr/>
      <dgm:t>
        <a:bodyPr/>
        <a:lstStyle/>
        <a:p>
          <a:endParaRPr lang="ru-RU"/>
        </a:p>
      </dgm:t>
    </dgm:pt>
    <dgm:pt modelId="{1C992233-013F-4131-AF52-45C778B99890}">
      <dgm:prSet phldrT="[Текст]" custT="1"/>
      <dgm:spPr/>
      <dgm:t>
        <a:bodyPr/>
        <a:lstStyle/>
        <a:p>
          <a:r>
            <a:rPr lang="ru-RU" sz="1800" b="0" cap="none" spc="0" baseline="0" dirty="0" smtClean="0">
              <a:ln w="9000" cmpd="sng">
                <a:prstDash val="solid"/>
              </a:ln>
              <a:effectLst>
                <a:reflection blurRad="12700" stA="28000" endPos="45000" dist="1000" dir="5400000" sy="-100000" algn="bl" rotWithShape="0"/>
              </a:effectLst>
            </a:rPr>
            <a:t>взносы на капитальный ремонт МЖД в управляющие компании: 2020 г. – 943 тыс. Руб., 2021 г. – 981 тыс. Руб., 2022 г. – 1 020 тыс. Руб.</a:t>
          </a:r>
          <a:endParaRPr lang="ru-RU" sz="1800" b="0" cap="none" spc="0" baseline="0" dirty="0">
            <a:ln w="9000" cmpd="sng">
              <a:prstDash val="solid"/>
            </a:ln>
            <a:effectLst>
              <a:reflection blurRad="12700" stA="28000" endPos="45000" dist="1000" dir="5400000" sy="-100000" algn="bl" rotWithShape="0"/>
            </a:effectLst>
          </a:endParaRPr>
        </a:p>
      </dgm:t>
    </dgm:pt>
    <dgm:pt modelId="{CEBF6717-038C-4449-942B-AFADF7210A5A}" type="parTrans" cxnId="{D1B1148C-E67D-4DFD-AC4F-CACAE2C7E35E}">
      <dgm:prSet/>
      <dgm:spPr/>
      <dgm:t>
        <a:bodyPr/>
        <a:lstStyle/>
        <a:p>
          <a:endParaRPr lang="ru-RU" sz="2000"/>
        </a:p>
      </dgm:t>
    </dgm:pt>
    <dgm:pt modelId="{F2C6763D-22BF-47EF-A4DE-D8A3B1F956DF}" type="sibTrans" cxnId="{D1B1148C-E67D-4DFD-AC4F-CACAE2C7E35E}">
      <dgm:prSet/>
      <dgm:spPr/>
      <dgm:t>
        <a:bodyPr/>
        <a:lstStyle/>
        <a:p>
          <a:endParaRPr lang="ru-RU" sz="2000"/>
        </a:p>
      </dgm:t>
    </dgm:pt>
    <dgm:pt modelId="{BB6CEAFE-2E66-402F-8F5A-197D954B6340}">
      <dgm:prSet phldrT="[Текст]" custT="1"/>
      <dgm:spPr/>
      <dgm:t>
        <a:bodyPr/>
        <a:lstStyle/>
        <a:p>
          <a:r>
            <a:rPr lang="ru-RU" sz="1800" b="0" cap="none" spc="0" baseline="0" dirty="0" smtClean="0">
              <a:ln w="9000" cmpd="sng">
                <a:prstDash val="solid"/>
              </a:ln>
              <a:effectLst>
                <a:reflection blurRad="12700" stA="28000" endPos="45000" dist="1000" dir="5400000" sy="-100000" algn="bl" rotWithShape="0"/>
              </a:effectLst>
            </a:rPr>
            <a:t>содержание и текущий ремонт жилищного фонда: 2020 г. – 980 тыс. Руб., 2021 г. – 330 тыс. Руб., 2022 г. – 330 тыс. Руб.</a:t>
          </a:r>
          <a:endParaRPr lang="ru-RU" sz="1800" b="0" cap="none" spc="0" baseline="0" dirty="0">
            <a:ln w="9000" cmpd="sng">
              <a:prstDash val="solid"/>
            </a:ln>
            <a:effectLst>
              <a:reflection blurRad="12700" stA="28000" endPos="45000" dist="1000" dir="5400000" sy="-100000" algn="bl" rotWithShape="0"/>
            </a:effectLst>
          </a:endParaRPr>
        </a:p>
      </dgm:t>
    </dgm:pt>
    <dgm:pt modelId="{811BB13A-8DEC-404C-9744-5EF52B3A3E91}" type="parTrans" cxnId="{ED051B45-1671-4A91-B8AE-23F27182856F}">
      <dgm:prSet/>
      <dgm:spPr/>
      <dgm:t>
        <a:bodyPr/>
        <a:lstStyle/>
        <a:p>
          <a:endParaRPr lang="ru-RU" sz="2000"/>
        </a:p>
      </dgm:t>
    </dgm:pt>
    <dgm:pt modelId="{7A9387F4-D868-49B4-8F6E-F7DF9F3B55A6}" type="sibTrans" cxnId="{ED051B45-1671-4A91-B8AE-23F27182856F}">
      <dgm:prSet/>
      <dgm:spPr/>
      <dgm:t>
        <a:bodyPr/>
        <a:lstStyle/>
        <a:p>
          <a:endParaRPr lang="ru-RU" sz="2000"/>
        </a:p>
      </dgm:t>
    </dgm:pt>
    <dgm:pt modelId="{62CCD32F-10AF-4AC4-A627-29E5418E6EB2}">
      <dgm:prSet phldrT="[Текст]" custT="1"/>
      <dgm:spPr/>
      <dgm:t>
        <a:bodyPr/>
        <a:lstStyle/>
        <a:p>
          <a:r>
            <a:rPr lang="ru-RU" sz="1800" b="0" cap="none" spc="0" baseline="0" dirty="0" smtClean="0">
              <a:ln w="9000" cmpd="sng">
                <a:prstDash val="solid"/>
              </a:ln>
              <a:effectLst>
                <a:reflection blurRad="12700" stA="28000" endPos="45000" dist="1000" dir="5400000" sy="-100000" algn="bl" rotWithShape="0"/>
              </a:effectLst>
            </a:rPr>
            <a:t>МП </a:t>
          </a:r>
          <a:r>
            <a:rPr lang="ru-RU" sz="1800" b="0" cap="none" spc="0" baseline="0" dirty="0" smtClean="0">
              <a:ln w="9000" cmpd="sng">
                <a:prstDash val="solid"/>
              </a:ln>
              <a:effectLst>
                <a:reflection blurRad="12700" stA="28000" endPos="45000" dist="1000" dir="5400000" sy="-100000" algn="bl" rotWithShape="0"/>
              </a:effectLst>
            </a:rPr>
            <a:t>«Переселение  </a:t>
          </a:r>
          <a:r>
            <a:rPr lang="ru-RU" sz="1800" b="0" cap="none" spc="0" baseline="0" dirty="0" smtClean="0">
              <a:ln w="9000" cmpd="sng">
                <a:prstDash val="solid"/>
              </a:ln>
              <a:effectLst>
                <a:reflection blurRad="12700" stA="28000" endPos="45000" dist="1000" dir="5400000" sy="-100000" algn="bl" rotWithShape="0"/>
              </a:effectLst>
            </a:rPr>
            <a:t>граждан из аварийного жилищного фонда ГП «</a:t>
          </a:r>
          <a:r>
            <a:rPr lang="ru-RU" sz="1800" b="0" cap="none" spc="0" baseline="0" dirty="0" smtClean="0">
              <a:ln w="9000" cmpd="sng">
                <a:prstDash val="solid"/>
              </a:ln>
              <a:effectLst>
                <a:reflection blurRad="12700" stA="28000" endPos="45000" dist="1000" dir="5400000" sy="-100000" algn="bl" rotWithShape="0"/>
              </a:effectLst>
            </a:rPr>
            <a:t>Город </a:t>
          </a:r>
          <a:r>
            <a:rPr lang="ru-RU" sz="1800" b="0" cap="none" spc="0" baseline="0" dirty="0" smtClean="0">
              <a:ln w="9000" cmpd="sng">
                <a:prstDash val="solid"/>
              </a:ln>
              <a:effectLst>
                <a:reflection blurRad="12700" stA="28000" endPos="45000" dist="1000" dir="5400000" sy="-100000" algn="bl" rotWithShape="0"/>
              </a:effectLst>
            </a:rPr>
            <a:t>Балабаново»»: </a:t>
          </a:r>
        </a:p>
        <a:p>
          <a:r>
            <a:rPr lang="ru-RU" sz="1800" b="0" cap="none" spc="0" baseline="0" dirty="0" smtClean="0">
              <a:ln w="9000" cmpd="sng">
                <a:prstDash val="solid"/>
              </a:ln>
              <a:effectLst>
                <a:reflection blurRad="12700" stA="28000" endPos="45000" dist="1000" dir="5400000" sy="-100000" algn="bl" rotWithShape="0"/>
              </a:effectLst>
            </a:rPr>
            <a:t>2020 г. – 11 544 тыс. Руб.</a:t>
          </a:r>
          <a:endParaRPr lang="ru-RU" sz="1800" b="0" cap="none" spc="0" baseline="0" dirty="0">
            <a:ln w="9000" cmpd="sng">
              <a:prstDash val="solid"/>
            </a:ln>
            <a:effectLst>
              <a:reflection blurRad="12700" stA="28000" endPos="45000" dist="1000" dir="5400000" sy="-100000" algn="bl" rotWithShape="0"/>
            </a:effectLst>
          </a:endParaRPr>
        </a:p>
      </dgm:t>
    </dgm:pt>
    <dgm:pt modelId="{1ACFDD3F-FA6B-455F-B0A3-2BCB7BA35C71}" type="parTrans" cxnId="{9F9B7F76-3574-4DA3-AAD9-84B146172EDA}">
      <dgm:prSet/>
      <dgm:spPr/>
      <dgm:t>
        <a:bodyPr/>
        <a:lstStyle/>
        <a:p>
          <a:endParaRPr lang="ru-RU"/>
        </a:p>
      </dgm:t>
    </dgm:pt>
    <dgm:pt modelId="{01D8EA3A-C195-44B4-94A4-7A3341A5E934}" type="sibTrans" cxnId="{9F9B7F76-3574-4DA3-AAD9-84B146172EDA}">
      <dgm:prSet/>
      <dgm:spPr/>
      <dgm:t>
        <a:bodyPr/>
        <a:lstStyle/>
        <a:p>
          <a:endParaRPr lang="ru-RU"/>
        </a:p>
      </dgm:t>
    </dgm:pt>
    <dgm:pt modelId="{40BAB931-72F1-43CB-B1AE-05D26F12AC69}">
      <dgm:prSet phldrT="[Текст]" custT="1"/>
      <dgm:spPr/>
      <dgm:t>
        <a:bodyPr/>
        <a:lstStyle/>
        <a:p>
          <a:r>
            <a:rPr lang="ru-RU" sz="1800" b="0" cap="none" spc="0" baseline="0" dirty="0" smtClean="0">
              <a:ln w="9000" cmpd="sng">
                <a:prstDash val="solid"/>
              </a:ln>
              <a:effectLst>
                <a:reflection blurRad="12700" stA="28000" endPos="45000" dist="1000" dir="5400000" sy="-100000" algn="bl" rotWithShape="0"/>
              </a:effectLst>
            </a:rPr>
            <a:t>взносы на капитальный ремонт МЖД в ФКР </a:t>
          </a:r>
          <a:r>
            <a:rPr lang="ru-RU" sz="1800" b="0" cap="none" spc="0" baseline="0" dirty="0" smtClean="0">
              <a:ln w="9000" cmpd="sng">
                <a:prstDash val="solid"/>
              </a:ln>
              <a:effectLst>
                <a:reflection blurRad="12700" stA="28000" endPos="45000" dist="1000" dir="5400000" sy="-100000" algn="bl" rotWithShape="0"/>
              </a:effectLst>
            </a:rPr>
            <a:t>Калужской </a:t>
          </a:r>
          <a:r>
            <a:rPr lang="ru-RU" sz="1800" b="0" cap="none" spc="0" baseline="0" dirty="0" smtClean="0">
              <a:ln w="9000" cmpd="sng">
                <a:prstDash val="solid"/>
              </a:ln>
              <a:effectLst>
                <a:reflection blurRad="12700" stA="28000" endPos="45000" dist="1000" dir="5400000" sy="-100000" algn="bl" rotWithShape="0"/>
              </a:effectLst>
            </a:rPr>
            <a:t>области: 2020 г. – 626 тыс. Руб., 2021 г. – 651 тыс. Руб., 2022 г. – 677 тыс. Руб.</a:t>
          </a:r>
          <a:endParaRPr lang="ru-RU" sz="1800" b="0" cap="none" spc="0" baseline="0" dirty="0">
            <a:ln w="9000" cmpd="sng">
              <a:prstDash val="solid"/>
            </a:ln>
            <a:effectLst>
              <a:reflection blurRad="12700" stA="28000" endPos="45000" dist="1000" dir="5400000" sy="-100000" algn="bl" rotWithShape="0"/>
            </a:effectLst>
          </a:endParaRPr>
        </a:p>
      </dgm:t>
    </dgm:pt>
    <dgm:pt modelId="{B2403294-3682-4C3E-A669-4B0B99905994}" type="sibTrans" cxnId="{E6FBC4EB-072A-4960-8EAD-ECC3FC343BE7}">
      <dgm:prSet/>
      <dgm:spPr/>
      <dgm:t>
        <a:bodyPr/>
        <a:lstStyle/>
        <a:p>
          <a:endParaRPr lang="ru-RU" sz="2000"/>
        </a:p>
      </dgm:t>
    </dgm:pt>
    <dgm:pt modelId="{E843A904-A349-4658-AF72-7B7CC19AF170}" type="parTrans" cxnId="{E6FBC4EB-072A-4960-8EAD-ECC3FC343BE7}">
      <dgm:prSet/>
      <dgm:spPr/>
      <dgm:t>
        <a:bodyPr/>
        <a:lstStyle/>
        <a:p>
          <a:endParaRPr lang="ru-RU" sz="2000"/>
        </a:p>
      </dgm:t>
    </dgm:pt>
    <dgm:pt modelId="{1F05769C-4FD8-43CC-9033-BDF85A61D5EF}">
      <dgm:prSet phldrT="[Текст]" custT="1"/>
      <dgm:spPr/>
      <dgm:t>
        <a:bodyPr/>
        <a:lstStyle/>
        <a:p>
          <a:r>
            <a:rPr lang="ru-RU" sz="1800" b="0" cap="none" spc="0" baseline="0" dirty="0" smtClean="0">
              <a:ln w="9000" cmpd="sng">
                <a:prstDash val="solid"/>
              </a:ln>
              <a:effectLst>
                <a:reflection blurRad="12700" stA="28000" endPos="45000" dist="1000" dir="5400000" sy="-100000" algn="bl" rotWithShape="0"/>
              </a:effectLst>
            </a:rPr>
            <a:t>МП </a:t>
          </a:r>
          <a:r>
            <a:rPr lang="ru-RU" sz="1800" b="0" cap="none" spc="0" baseline="0" dirty="0" smtClean="0">
              <a:ln w="9000" cmpd="sng">
                <a:prstDash val="solid"/>
              </a:ln>
              <a:effectLst>
                <a:reflection blurRad="12700" stA="28000" endPos="45000" dist="1000" dir="5400000" sy="-100000" algn="bl" rotWithShape="0"/>
              </a:effectLst>
            </a:rPr>
            <a:t>«Развитие </a:t>
          </a:r>
          <a:r>
            <a:rPr lang="ru-RU" sz="1800" b="0" cap="none" spc="0" baseline="0" dirty="0" smtClean="0">
              <a:ln w="9000" cmpd="sng">
                <a:prstDash val="solid"/>
              </a:ln>
              <a:effectLst>
                <a:reflection blurRad="12700" stA="28000" endPos="45000" dist="1000" dir="5400000" sy="-100000" algn="bl" rotWithShape="0"/>
              </a:effectLst>
            </a:rPr>
            <a:t>жилищной и коммунальной инфраструктуры городского поселения </a:t>
          </a:r>
          <a:r>
            <a:rPr lang="ru-RU" sz="1800" b="0" cap="none" spc="0" baseline="0" dirty="0" smtClean="0">
              <a:ln w="9000" cmpd="sng">
                <a:prstDash val="solid"/>
              </a:ln>
              <a:effectLst>
                <a:reflection blurRad="12700" stA="28000" endPos="45000" dist="1000" dir="5400000" sy="-100000" algn="bl" rotWithShape="0"/>
              </a:effectLst>
            </a:rPr>
            <a:t>«Город </a:t>
          </a:r>
          <a:r>
            <a:rPr lang="ru-RU" sz="1800" b="0" cap="none" spc="0" baseline="0" dirty="0" smtClean="0">
              <a:ln w="9000" cmpd="sng">
                <a:prstDash val="solid"/>
              </a:ln>
              <a:effectLst>
                <a:reflection blurRad="12700" stA="28000" endPos="45000" dist="1000" dir="5400000" sy="-100000" algn="bl" rotWithShape="0"/>
              </a:effectLst>
            </a:rPr>
            <a:t>Балабаново»:</a:t>
          </a:r>
          <a:endParaRPr lang="ru-RU" sz="1800" b="0" cap="none" spc="0" baseline="0" dirty="0">
            <a:ln w="9000" cmpd="sng">
              <a:prstDash val="solid"/>
            </a:ln>
            <a:effectLst>
              <a:reflection blurRad="12700" stA="28000" endPos="45000" dist="1000" dir="5400000" sy="-100000" algn="bl" rotWithShape="0"/>
            </a:effectLst>
          </a:endParaRPr>
        </a:p>
      </dgm:t>
    </dgm:pt>
    <dgm:pt modelId="{E561B6C0-B12A-427D-BB47-56EC7B11BF66}" type="parTrans" cxnId="{2BF93222-AE35-4A45-86BB-813AE3F1995D}">
      <dgm:prSet/>
      <dgm:spPr/>
      <dgm:t>
        <a:bodyPr/>
        <a:lstStyle/>
        <a:p>
          <a:endParaRPr lang="ru-RU"/>
        </a:p>
      </dgm:t>
    </dgm:pt>
    <dgm:pt modelId="{B810B48A-4033-49F9-BA13-59452E9AE198}" type="sibTrans" cxnId="{2BF93222-AE35-4A45-86BB-813AE3F1995D}">
      <dgm:prSet/>
      <dgm:spPr/>
      <dgm:t>
        <a:bodyPr/>
        <a:lstStyle/>
        <a:p>
          <a:endParaRPr lang="ru-RU"/>
        </a:p>
      </dgm:t>
    </dgm:pt>
    <dgm:pt modelId="{505548E9-A7C3-4DBF-86A6-9D1C9DEB9A76}" type="pres">
      <dgm:prSet presAssocID="{08FBAACC-CB35-43E3-B96E-FE30BB07E238}" presName="Name0" presStyleCnt="0">
        <dgm:presLayoutVars>
          <dgm:dir/>
        </dgm:presLayoutVars>
      </dgm:prSet>
      <dgm:spPr/>
      <dgm:t>
        <a:bodyPr/>
        <a:lstStyle/>
        <a:p>
          <a:endParaRPr lang="ru-RU"/>
        </a:p>
      </dgm:t>
    </dgm:pt>
    <dgm:pt modelId="{6963612A-855E-4E05-A91B-5D5E14FC0EAB}" type="pres">
      <dgm:prSet presAssocID="{62CCD32F-10AF-4AC4-A627-29E5418E6EB2}" presName="noChildren" presStyleCnt="0"/>
      <dgm:spPr/>
      <dgm:t>
        <a:bodyPr/>
        <a:lstStyle/>
        <a:p>
          <a:endParaRPr lang="ru-RU"/>
        </a:p>
      </dgm:t>
    </dgm:pt>
    <dgm:pt modelId="{FC4CA685-7BCC-4E08-9758-EF65917C5BE7}" type="pres">
      <dgm:prSet presAssocID="{62CCD32F-10AF-4AC4-A627-29E5418E6EB2}" presName="gap" presStyleCnt="0"/>
      <dgm:spPr/>
      <dgm:t>
        <a:bodyPr/>
        <a:lstStyle/>
        <a:p>
          <a:endParaRPr lang="ru-RU"/>
        </a:p>
      </dgm:t>
    </dgm:pt>
    <dgm:pt modelId="{0D608341-0198-40D3-A7CD-A2EB9F5BA039}" type="pres">
      <dgm:prSet presAssocID="{62CCD32F-10AF-4AC4-A627-29E5418E6EB2}" presName="medCircle2" presStyleLbl="vennNode1" presStyleIdx="0" presStyleCnt="5" custLinFactNeighborX="-48987" custLinFactNeighborY="-514"/>
      <dgm:spPr/>
      <dgm:t>
        <a:bodyPr/>
        <a:lstStyle/>
        <a:p>
          <a:endParaRPr lang="ru-RU"/>
        </a:p>
      </dgm:t>
    </dgm:pt>
    <dgm:pt modelId="{E61800A8-27A8-4F0F-8ABA-1BE383202147}" type="pres">
      <dgm:prSet presAssocID="{62CCD32F-10AF-4AC4-A627-29E5418E6EB2}" presName="txLvlOnly1" presStyleLbl="revTx" presStyleIdx="0" presStyleCnt="5" custScaleX="82309" custLinFactNeighborX="-20314" custLinFactNeighborY="-514"/>
      <dgm:spPr/>
      <dgm:t>
        <a:bodyPr/>
        <a:lstStyle/>
        <a:p>
          <a:endParaRPr lang="ru-RU"/>
        </a:p>
      </dgm:t>
    </dgm:pt>
    <dgm:pt modelId="{0BD5AE07-85E9-4D01-8CC2-C5AD97932EFF}" type="pres">
      <dgm:prSet presAssocID="{1F05769C-4FD8-43CC-9033-BDF85A61D5EF}" presName="withChildren" presStyleCnt="0"/>
      <dgm:spPr/>
      <dgm:t>
        <a:bodyPr/>
        <a:lstStyle/>
        <a:p>
          <a:endParaRPr lang="ru-RU"/>
        </a:p>
      </dgm:t>
    </dgm:pt>
    <dgm:pt modelId="{2F1B1BD8-F618-47B5-BD40-214A2BFEF137}" type="pres">
      <dgm:prSet presAssocID="{1F05769C-4FD8-43CC-9033-BDF85A61D5EF}" presName="bigCircle" presStyleLbl="vennNode1" presStyleIdx="1" presStyleCnt="5" custScaleX="3697" custScaleY="3697" custLinFactNeighborX="-39312" custLinFactNeighborY="400"/>
      <dgm:spPr/>
      <dgm:t>
        <a:bodyPr/>
        <a:lstStyle/>
        <a:p>
          <a:endParaRPr lang="ru-RU"/>
        </a:p>
      </dgm:t>
    </dgm:pt>
    <dgm:pt modelId="{579D69E0-D840-454B-9125-20F95B3DD465}" type="pres">
      <dgm:prSet presAssocID="{1F05769C-4FD8-43CC-9033-BDF85A61D5EF}" presName="medCircle" presStyleLbl="vennNode1" presStyleIdx="2" presStyleCnt="5" custLinFactNeighborX="-12309" custLinFactNeighborY="-2390"/>
      <dgm:spPr/>
      <dgm:t>
        <a:bodyPr/>
        <a:lstStyle/>
        <a:p>
          <a:endParaRPr lang="ru-RU"/>
        </a:p>
      </dgm:t>
    </dgm:pt>
    <dgm:pt modelId="{7917CB4E-6745-4E9A-9468-09E224AA83AE}" type="pres">
      <dgm:prSet presAssocID="{1F05769C-4FD8-43CC-9033-BDF85A61D5EF}" presName="txLvl1" presStyleLbl="revTx" presStyleIdx="1" presStyleCnt="5" custLinFactNeighborX="-5080" custLinFactNeighborY="3396"/>
      <dgm:spPr/>
      <dgm:t>
        <a:bodyPr/>
        <a:lstStyle/>
        <a:p>
          <a:endParaRPr lang="ru-RU"/>
        </a:p>
      </dgm:t>
    </dgm:pt>
    <dgm:pt modelId="{5679A647-7154-4576-B5DD-74E5A9A15384}" type="pres">
      <dgm:prSet presAssocID="{1F05769C-4FD8-43CC-9033-BDF85A61D5EF}" presName="lin" presStyleCnt="0"/>
      <dgm:spPr/>
      <dgm:t>
        <a:bodyPr/>
        <a:lstStyle/>
        <a:p>
          <a:endParaRPr lang="ru-RU"/>
        </a:p>
      </dgm:t>
    </dgm:pt>
    <dgm:pt modelId="{A1A727A1-8CEE-4528-B244-218BCCF7AE93}" type="pres">
      <dgm:prSet presAssocID="{40BAB931-72F1-43CB-B1AE-05D26F12AC69}" presName="txLvl2" presStyleLbl="revTx" presStyleIdx="2" presStyleCnt="5" custLinFactNeighborX="249" custLinFactNeighborY="-47540"/>
      <dgm:spPr/>
      <dgm:t>
        <a:bodyPr/>
        <a:lstStyle/>
        <a:p>
          <a:endParaRPr lang="ru-RU"/>
        </a:p>
      </dgm:t>
    </dgm:pt>
    <dgm:pt modelId="{F96DE0D2-A00C-4096-AE67-50FB9CE76F78}" type="pres">
      <dgm:prSet presAssocID="{B2403294-3682-4C3E-A669-4B0B99905994}" presName="smCircle" presStyleLbl="vennNode1" presStyleIdx="3" presStyleCnt="5" custLinFactX="-31557" custLinFactNeighborX="-100000" custLinFactNeighborY="-78202"/>
      <dgm:spPr/>
      <dgm:t>
        <a:bodyPr/>
        <a:lstStyle/>
        <a:p>
          <a:endParaRPr lang="ru-RU"/>
        </a:p>
      </dgm:t>
    </dgm:pt>
    <dgm:pt modelId="{99692B7A-1F2E-4123-B117-EFC0983861DE}" type="pres">
      <dgm:prSet presAssocID="{1C992233-013F-4131-AF52-45C778B99890}" presName="txLvl2" presStyleLbl="revTx" presStyleIdx="3" presStyleCnt="5" custLinFactY="-2483" custLinFactNeighborX="249" custLinFactNeighborY="-100000"/>
      <dgm:spPr/>
      <dgm:t>
        <a:bodyPr/>
        <a:lstStyle/>
        <a:p>
          <a:endParaRPr lang="ru-RU"/>
        </a:p>
      </dgm:t>
    </dgm:pt>
    <dgm:pt modelId="{0239921F-2838-45D1-950B-9B1A6621EF31}" type="pres">
      <dgm:prSet presAssocID="{F2C6763D-22BF-47EF-A4DE-D8A3B1F956DF}" presName="smCircle" presStyleLbl="vennNode1" presStyleIdx="4" presStyleCnt="5" custLinFactX="-31556" custLinFactY="-40718" custLinFactNeighborX="-100000" custLinFactNeighborY="-100000"/>
      <dgm:spPr/>
      <dgm:t>
        <a:bodyPr/>
        <a:lstStyle/>
        <a:p>
          <a:endParaRPr lang="ru-RU"/>
        </a:p>
      </dgm:t>
    </dgm:pt>
    <dgm:pt modelId="{C082628F-EAA9-442F-8E4D-94C41BCF80BC}" type="pres">
      <dgm:prSet presAssocID="{BB6CEAFE-2E66-402F-8F5A-197D954B6340}" presName="txLvl2" presStyleLbl="revTx" presStyleIdx="4" presStyleCnt="5" custLinFactY="-24109" custLinFactNeighborX="249" custLinFactNeighborY="-100000"/>
      <dgm:spPr/>
      <dgm:t>
        <a:bodyPr/>
        <a:lstStyle/>
        <a:p>
          <a:endParaRPr lang="ru-RU"/>
        </a:p>
      </dgm:t>
    </dgm:pt>
  </dgm:ptLst>
  <dgm:cxnLst>
    <dgm:cxn modelId="{BFEC0E0A-73CB-4599-9151-EA43CE3E2F47}" type="presOf" srcId="{1F05769C-4FD8-43CC-9033-BDF85A61D5EF}" destId="{7917CB4E-6745-4E9A-9468-09E224AA83AE}" srcOrd="0" destOrd="0" presId="urn:microsoft.com/office/officeart/2008/layout/VerticalCircleList"/>
    <dgm:cxn modelId="{BEE7ACA9-81EA-4CE7-AB94-259C580F3B33}" type="presOf" srcId="{1C992233-013F-4131-AF52-45C778B99890}" destId="{99692B7A-1F2E-4123-B117-EFC0983861DE}" srcOrd="0" destOrd="0" presId="urn:microsoft.com/office/officeart/2008/layout/VerticalCircleList"/>
    <dgm:cxn modelId="{BD5C7EC9-66E3-404D-ABCE-7CF74D41C4D1}" type="presOf" srcId="{62CCD32F-10AF-4AC4-A627-29E5418E6EB2}" destId="{E61800A8-27A8-4F0F-8ABA-1BE383202147}" srcOrd="0" destOrd="0" presId="urn:microsoft.com/office/officeart/2008/layout/VerticalCircleList"/>
    <dgm:cxn modelId="{2526D877-0B8D-4919-8024-7DD9AF0EC8CD}" type="presOf" srcId="{BB6CEAFE-2E66-402F-8F5A-197D954B6340}" destId="{C082628F-EAA9-442F-8E4D-94C41BCF80BC}" srcOrd="0" destOrd="0" presId="urn:microsoft.com/office/officeart/2008/layout/VerticalCircleList"/>
    <dgm:cxn modelId="{F34AB000-53CD-45E5-84E1-5469681C97C4}" type="presOf" srcId="{40BAB931-72F1-43CB-B1AE-05D26F12AC69}" destId="{A1A727A1-8CEE-4528-B244-218BCCF7AE93}" srcOrd="0" destOrd="0" presId="urn:microsoft.com/office/officeart/2008/layout/VerticalCircleList"/>
    <dgm:cxn modelId="{2BF93222-AE35-4A45-86BB-813AE3F1995D}" srcId="{08FBAACC-CB35-43E3-B96E-FE30BB07E238}" destId="{1F05769C-4FD8-43CC-9033-BDF85A61D5EF}" srcOrd="1" destOrd="0" parTransId="{E561B6C0-B12A-427D-BB47-56EC7B11BF66}" sibTransId="{B810B48A-4033-49F9-BA13-59452E9AE198}"/>
    <dgm:cxn modelId="{9F9B7F76-3574-4DA3-AAD9-84B146172EDA}" srcId="{08FBAACC-CB35-43E3-B96E-FE30BB07E238}" destId="{62CCD32F-10AF-4AC4-A627-29E5418E6EB2}" srcOrd="0" destOrd="0" parTransId="{1ACFDD3F-FA6B-455F-B0A3-2BCB7BA35C71}" sibTransId="{01D8EA3A-C195-44B4-94A4-7A3341A5E934}"/>
    <dgm:cxn modelId="{ED051B45-1671-4A91-B8AE-23F27182856F}" srcId="{1F05769C-4FD8-43CC-9033-BDF85A61D5EF}" destId="{BB6CEAFE-2E66-402F-8F5A-197D954B6340}" srcOrd="2" destOrd="0" parTransId="{811BB13A-8DEC-404C-9744-5EF52B3A3E91}" sibTransId="{7A9387F4-D868-49B4-8F6E-F7DF9F3B55A6}"/>
    <dgm:cxn modelId="{D1B1148C-E67D-4DFD-AC4F-CACAE2C7E35E}" srcId="{1F05769C-4FD8-43CC-9033-BDF85A61D5EF}" destId="{1C992233-013F-4131-AF52-45C778B99890}" srcOrd="1" destOrd="0" parTransId="{CEBF6717-038C-4449-942B-AFADF7210A5A}" sibTransId="{F2C6763D-22BF-47EF-A4DE-D8A3B1F956DF}"/>
    <dgm:cxn modelId="{E6FBC4EB-072A-4960-8EAD-ECC3FC343BE7}" srcId="{1F05769C-4FD8-43CC-9033-BDF85A61D5EF}" destId="{40BAB931-72F1-43CB-B1AE-05D26F12AC69}" srcOrd="0" destOrd="0" parTransId="{E843A904-A349-4658-AF72-7B7CC19AF170}" sibTransId="{B2403294-3682-4C3E-A669-4B0B99905994}"/>
    <dgm:cxn modelId="{C0BA7146-C477-4190-A6F1-4A3884538412}" type="presOf" srcId="{08FBAACC-CB35-43E3-B96E-FE30BB07E238}" destId="{505548E9-A7C3-4DBF-86A6-9D1C9DEB9A76}" srcOrd="0" destOrd="0" presId="urn:microsoft.com/office/officeart/2008/layout/VerticalCircleList"/>
    <dgm:cxn modelId="{7F9EAE15-E919-4AB2-98B0-7FCE9BA204F4}" type="presParOf" srcId="{505548E9-A7C3-4DBF-86A6-9D1C9DEB9A76}" destId="{6963612A-855E-4E05-A91B-5D5E14FC0EAB}" srcOrd="0" destOrd="0" presId="urn:microsoft.com/office/officeart/2008/layout/VerticalCircleList"/>
    <dgm:cxn modelId="{0E62183B-5E7C-43FC-B3E4-F6A1425B98C1}" type="presParOf" srcId="{6963612A-855E-4E05-A91B-5D5E14FC0EAB}" destId="{FC4CA685-7BCC-4E08-9758-EF65917C5BE7}" srcOrd="0" destOrd="0" presId="urn:microsoft.com/office/officeart/2008/layout/VerticalCircleList"/>
    <dgm:cxn modelId="{63C87F5B-B793-484E-A6F2-6658A71A2E0D}" type="presParOf" srcId="{6963612A-855E-4E05-A91B-5D5E14FC0EAB}" destId="{0D608341-0198-40D3-A7CD-A2EB9F5BA039}" srcOrd="1" destOrd="0" presId="urn:microsoft.com/office/officeart/2008/layout/VerticalCircleList"/>
    <dgm:cxn modelId="{33B12165-C50D-4F27-9998-7B5D70315E65}" type="presParOf" srcId="{6963612A-855E-4E05-A91B-5D5E14FC0EAB}" destId="{E61800A8-27A8-4F0F-8ABA-1BE383202147}" srcOrd="2" destOrd="0" presId="urn:microsoft.com/office/officeart/2008/layout/VerticalCircleList"/>
    <dgm:cxn modelId="{6AE0276E-8BBC-40D2-8210-94E8EA398DA8}" type="presParOf" srcId="{505548E9-A7C3-4DBF-86A6-9D1C9DEB9A76}" destId="{0BD5AE07-85E9-4D01-8CC2-C5AD97932EFF}" srcOrd="1" destOrd="0" presId="urn:microsoft.com/office/officeart/2008/layout/VerticalCircleList"/>
    <dgm:cxn modelId="{F6E83F28-C208-4409-808B-46298AAE7459}" type="presParOf" srcId="{0BD5AE07-85E9-4D01-8CC2-C5AD97932EFF}" destId="{2F1B1BD8-F618-47B5-BD40-214A2BFEF137}" srcOrd="0" destOrd="0" presId="urn:microsoft.com/office/officeart/2008/layout/VerticalCircleList"/>
    <dgm:cxn modelId="{7C750A8B-CEB5-4614-873D-B7CBEE5A849A}" type="presParOf" srcId="{0BD5AE07-85E9-4D01-8CC2-C5AD97932EFF}" destId="{579D69E0-D840-454B-9125-20F95B3DD465}" srcOrd="1" destOrd="0" presId="urn:microsoft.com/office/officeart/2008/layout/VerticalCircleList"/>
    <dgm:cxn modelId="{5D604579-5D59-4B87-A41F-85C6D6933344}" type="presParOf" srcId="{0BD5AE07-85E9-4D01-8CC2-C5AD97932EFF}" destId="{7917CB4E-6745-4E9A-9468-09E224AA83AE}" srcOrd="2" destOrd="0" presId="urn:microsoft.com/office/officeart/2008/layout/VerticalCircleList"/>
    <dgm:cxn modelId="{18D7B781-CA93-4D04-8FA2-E35B1421722E}" type="presParOf" srcId="{0BD5AE07-85E9-4D01-8CC2-C5AD97932EFF}" destId="{5679A647-7154-4576-B5DD-74E5A9A15384}" srcOrd="3" destOrd="0" presId="urn:microsoft.com/office/officeart/2008/layout/VerticalCircleList"/>
    <dgm:cxn modelId="{BD9793E9-A7F9-4ACF-9FBF-F344DBC8C2C4}" type="presParOf" srcId="{5679A647-7154-4576-B5DD-74E5A9A15384}" destId="{A1A727A1-8CEE-4528-B244-218BCCF7AE93}" srcOrd="0" destOrd="0" presId="urn:microsoft.com/office/officeart/2008/layout/VerticalCircleList"/>
    <dgm:cxn modelId="{3220BA1A-8CF6-4FD3-88BB-CD95AC76090E}" type="presParOf" srcId="{5679A647-7154-4576-B5DD-74E5A9A15384}" destId="{F96DE0D2-A00C-4096-AE67-50FB9CE76F78}" srcOrd="1" destOrd="0" presId="urn:microsoft.com/office/officeart/2008/layout/VerticalCircleList"/>
    <dgm:cxn modelId="{C1F22521-76AF-47EE-A059-A24A76A0A237}" type="presParOf" srcId="{5679A647-7154-4576-B5DD-74E5A9A15384}" destId="{99692B7A-1F2E-4123-B117-EFC0983861DE}" srcOrd="2" destOrd="0" presId="urn:microsoft.com/office/officeart/2008/layout/VerticalCircleList"/>
    <dgm:cxn modelId="{FA05FFD0-37F9-45C2-B277-1145C53A2A00}" type="presParOf" srcId="{5679A647-7154-4576-B5DD-74E5A9A15384}" destId="{0239921F-2838-45D1-950B-9B1A6621EF31}" srcOrd="3" destOrd="0" presId="urn:microsoft.com/office/officeart/2008/layout/VerticalCircleList"/>
    <dgm:cxn modelId="{C78DBBC0-21DF-4164-855B-F0426E16BB36}" type="presParOf" srcId="{5679A647-7154-4576-B5DD-74E5A9A15384}" destId="{C082628F-EAA9-442F-8E4D-94C41BCF80BC}" srcOrd="4"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14C19B-F8BD-47F1-888B-8BE9794A16AC}" type="doc">
      <dgm:prSet loTypeId="urn:microsoft.com/office/officeart/2005/8/layout/chevron2" loCatId="list" qsTypeId="urn:microsoft.com/office/officeart/2005/8/quickstyle/3d2" qsCatId="3D" csTypeId="urn:microsoft.com/office/officeart/2005/8/colors/colorful3" csCatId="colorful" phldr="1"/>
      <dgm:spPr/>
      <dgm:t>
        <a:bodyPr/>
        <a:lstStyle/>
        <a:p>
          <a:endParaRPr lang="ru-RU"/>
        </a:p>
      </dgm:t>
    </dgm:pt>
    <dgm:pt modelId="{E9003D58-78BC-4955-B59C-5C99A81B2BCD}">
      <dgm:prSet phldrT="[Текст]" custT="1"/>
      <dgm:spPr/>
      <dgm:t>
        <a:bodyPr/>
        <a:lstStyle/>
        <a:p>
          <a:endParaRPr lang="ru-RU" sz="2400" dirty="0"/>
        </a:p>
      </dgm:t>
    </dgm:pt>
    <dgm:pt modelId="{D91DC104-21F8-4A72-B017-51C0EAC59549}" type="parTrans" cxnId="{2C21D298-DAEB-4C70-8D36-338ABDB257EA}">
      <dgm:prSet/>
      <dgm:spPr/>
      <dgm:t>
        <a:bodyPr/>
        <a:lstStyle/>
        <a:p>
          <a:endParaRPr lang="ru-RU"/>
        </a:p>
      </dgm:t>
    </dgm:pt>
    <dgm:pt modelId="{0BDFE4DF-E0E9-410D-9C86-9FA6DD7D8470}" type="sibTrans" cxnId="{2C21D298-DAEB-4C70-8D36-338ABDB257EA}">
      <dgm:prSet/>
      <dgm:spPr/>
      <dgm:t>
        <a:bodyPr/>
        <a:lstStyle/>
        <a:p>
          <a:endParaRPr lang="ru-RU"/>
        </a:p>
      </dgm:t>
    </dgm:pt>
    <dgm:pt modelId="{8B1552B1-DF72-439E-9B18-F412A7912767}">
      <dgm:prSet phldrT="[Текст]" custT="1"/>
      <dgm:spPr>
        <a:solidFill>
          <a:schemeClr val="tx2">
            <a:lumMod val="40000"/>
            <a:lumOff val="60000"/>
            <a:alpha val="90000"/>
          </a:schemeClr>
        </a:solidFill>
      </dgm:spPr>
      <dgm:t>
        <a:bodyPr/>
        <a:lstStyle/>
        <a:p>
          <a:r>
            <a:rPr lang="ru-RU" sz="1800" b="0" cap="none" spc="0" baseline="0" dirty="0" smtClean="0">
              <a:ln w="10541" cmpd="sng">
                <a:prstDash val="solid"/>
              </a:ln>
              <a:effectLst/>
            </a:rPr>
            <a:t>МП "Территориальное планирование, проектирование, строительство объектов капитального строительства и инженерно-транспортной инфраструктуры МО городского поселения "Город Балабаново": 2020 г. – 1 149 тыс. руб.</a:t>
          </a:r>
          <a:endParaRPr lang="ru-RU" sz="1800" b="0" cap="none" spc="0" baseline="0" dirty="0">
            <a:ln w="10541" cmpd="sng">
              <a:prstDash val="solid"/>
            </a:ln>
            <a:effectLst/>
          </a:endParaRPr>
        </a:p>
      </dgm:t>
    </dgm:pt>
    <dgm:pt modelId="{16B7C6C2-4BE8-420A-A4F0-B93FA8BAE325}" type="parTrans" cxnId="{B6B18044-F3DC-4910-AFB8-01C6935FE6AB}">
      <dgm:prSet/>
      <dgm:spPr/>
      <dgm:t>
        <a:bodyPr/>
        <a:lstStyle/>
        <a:p>
          <a:endParaRPr lang="ru-RU"/>
        </a:p>
      </dgm:t>
    </dgm:pt>
    <dgm:pt modelId="{4E4F4476-EEFD-4730-87A2-C27589B097DF}" type="sibTrans" cxnId="{B6B18044-F3DC-4910-AFB8-01C6935FE6AB}">
      <dgm:prSet/>
      <dgm:spPr/>
      <dgm:t>
        <a:bodyPr/>
        <a:lstStyle/>
        <a:p>
          <a:endParaRPr lang="ru-RU"/>
        </a:p>
      </dgm:t>
    </dgm:pt>
    <dgm:pt modelId="{7FFEC19C-A487-4B37-AD6E-ED3184307D23}">
      <dgm:prSet phldrT="[Текст]" custT="1"/>
      <dgm:spPr/>
      <dgm:t>
        <a:bodyPr/>
        <a:lstStyle/>
        <a:p>
          <a:endParaRPr lang="ru-RU" sz="2400" dirty="0"/>
        </a:p>
      </dgm:t>
    </dgm:pt>
    <dgm:pt modelId="{F288CA54-4858-4F1D-96EE-E5C121CAB9AE}" type="parTrans" cxnId="{3179D2BC-D8D1-40E4-BC36-6ADF7ACBC6CD}">
      <dgm:prSet/>
      <dgm:spPr/>
      <dgm:t>
        <a:bodyPr/>
        <a:lstStyle/>
        <a:p>
          <a:endParaRPr lang="ru-RU"/>
        </a:p>
      </dgm:t>
    </dgm:pt>
    <dgm:pt modelId="{FB600600-D387-4EFE-A59E-558928218E52}" type="sibTrans" cxnId="{3179D2BC-D8D1-40E4-BC36-6ADF7ACBC6CD}">
      <dgm:prSet/>
      <dgm:spPr/>
      <dgm:t>
        <a:bodyPr/>
        <a:lstStyle/>
        <a:p>
          <a:endParaRPr lang="ru-RU"/>
        </a:p>
      </dgm:t>
    </dgm:pt>
    <dgm:pt modelId="{09EC1956-C3A7-48DB-994A-E232AEE80A43}">
      <dgm:prSet phldrT="[Текст]" custT="1"/>
      <dgm:spPr>
        <a:solidFill>
          <a:schemeClr val="accent3">
            <a:lumMod val="40000"/>
            <a:lumOff val="60000"/>
            <a:alpha val="90000"/>
          </a:schemeClr>
        </a:solidFill>
      </dgm:spPr>
      <dgm:t>
        <a:bodyPr/>
        <a:lstStyle/>
        <a:p>
          <a:r>
            <a:rPr lang="ru-RU" sz="1800" b="0" cap="none" spc="0" baseline="0" dirty="0" smtClean="0">
              <a:ln w="10541" cmpd="sng">
                <a:prstDash val="solid"/>
              </a:ln>
              <a:effectLst/>
            </a:rPr>
            <a:t>МП "Энергосбережение и повышение энергетической эффективности в системах коммунальной инфраструктуры на территории городского поселения "Город Балабаново": 2020 г. – 41 485 тыс. руб., 2021 г. – 35 237 тыс. руб., 2022 г. – 35 237 тыс. руб.</a:t>
          </a:r>
          <a:endParaRPr lang="ru-RU" sz="1800" baseline="0" dirty="0">
            <a:effectLst/>
          </a:endParaRPr>
        </a:p>
      </dgm:t>
    </dgm:pt>
    <dgm:pt modelId="{13A02E1D-93DE-4E66-9B6C-B30277DF0652}" type="parTrans" cxnId="{B51FBA9F-D53A-418C-A18C-D60A4B838FD4}">
      <dgm:prSet/>
      <dgm:spPr/>
      <dgm:t>
        <a:bodyPr/>
        <a:lstStyle/>
        <a:p>
          <a:endParaRPr lang="ru-RU"/>
        </a:p>
      </dgm:t>
    </dgm:pt>
    <dgm:pt modelId="{E456FD4A-0DD1-420C-90F8-07C04EBAFDAF}" type="sibTrans" cxnId="{B51FBA9F-D53A-418C-A18C-D60A4B838FD4}">
      <dgm:prSet/>
      <dgm:spPr/>
      <dgm:t>
        <a:bodyPr/>
        <a:lstStyle/>
        <a:p>
          <a:endParaRPr lang="ru-RU"/>
        </a:p>
      </dgm:t>
    </dgm:pt>
    <dgm:pt modelId="{6A58A14F-6EBD-45FF-9B27-151EA8F50385}">
      <dgm:prSet phldrT="[Текст]" custT="1"/>
      <dgm:spPr/>
      <dgm:t>
        <a:bodyPr/>
        <a:lstStyle/>
        <a:p>
          <a:endParaRPr lang="ru-RU" sz="2400" baseline="0" dirty="0"/>
        </a:p>
      </dgm:t>
    </dgm:pt>
    <dgm:pt modelId="{A0D322B7-9F5B-4A9F-B47F-9FDE04EC5372}" type="parTrans" cxnId="{6BC43C3C-39E3-4D6F-B60B-BBC7D406D88B}">
      <dgm:prSet/>
      <dgm:spPr/>
      <dgm:t>
        <a:bodyPr/>
        <a:lstStyle/>
        <a:p>
          <a:endParaRPr lang="ru-RU"/>
        </a:p>
      </dgm:t>
    </dgm:pt>
    <dgm:pt modelId="{2B1EFCD6-FDF1-4197-B754-2E3EBDC014B1}" type="sibTrans" cxnId="{6BC43C3C-39E3-4D6F-B60B-BBC7D406D88B}">
      <dgm:prSet/>
      <dgm:spPr/>
      <dgm:t>
        <a:bodyPr/>
        <a:lstStyle/>
        <a:p>
          <a:endParaRPr lang="ru-RU"/>
        </a:p>
      </dgm:t>
    </dgm:pt>
    <dgm:pt modelId="{6B9B39C2-91A8-44DE-A32B-34AE9CF56AF7}">
      <dgm:prSet phldrT="[Текст]" custT="1"/>
      <dgm:spPr>
        <a:solidFill>
          <a:schemeClr val="accent5">
            <a:lumMod val="40000"/>
            <a:lumOff val="60000"/>
            <a:alpha val="90000"/>
          </a:schemeClr>
        </a:solidFill>
      </dgm:spPr>
      <dgm:t>
        <a:bodyPr/>
        <a:lstStyle/>
        <a:p>
          <a:r>
            <a:rPr lang="ru-RU" sz="1800" b="0" cap="none" spc="0" baseline="0" dirty="0" smtClean="0">
              <a:ln w="10541" cmpd="sng">
                <a:prstDash val="solid"/>
              </a:ln>
              <a:effectLst/>
            </a:rPr>
            <a:t>МП "Управление муниципальным имуществом  МО "Город Балабаново": 2020 г. – 2 040 тыс. руб., 2021 г. – 2 040 тыс. руб., 2022 г. – 2 040 тыс. руб.</a:t>
          </a:r>
          <a:endParaRPr lang="ru-RU" sz="1800" b="0" cap="none" spc="0" baseline="0" dirty="0">
            <a:ln w="10541" cmpd="sng">
              <a:prstDash val="solid"/>
            </a:ln>
            <a:effectLst/>
          </a:endParaRPr>
        </a:p>
      </dgm:t>
    </dgm:pt>
    <dgm:pt modelId="{45FD892D-B90D-40CB-8543-FAE6D8D36CDE}" type="parTrans" cxnId="{B5EA1AD1-5A2C-4787-A763-5DD1E985EA0A}">
      <dgm:prSet/>
      <dgm:spPr/>
      <dgm:t>
        <a:bodyPr/>
        <a:lstStyle/>
        <a:p>
          <a:endParaRPr lang="ru-RU"/>
        </a:p>
      </dgm:t>
    </dgm:pt>
    <dgm:pt modelId="{E7CF514F-D5F6-4F65-BC14-6F8E42E8F9CD}" type="sibTrans" cxnId="{B5EA1AD1-5A2C-4787-A763-5DD1E985EA0A}">
      <dgm:prSet/>
      <dgm:spPr/>
      <dgm:t>
        <a:bodyPr/>
        <a:lstStyle/>
        <a:p>
          <a:endParaRPr lang="ru-RU"/>
        </a:p>
      </dgm:t>
    </dgm:pt>
    <dgm:pt modelId="{13C3AA3F-44B0-43BE-9418-B0470D9A8560}">
      <dgm:prSet phldrT="[Текст]" custT="1"/>
      <dgm:spPr/>
      <dgm:t>
        <a:bodyPr/>
        <a:lstStyle/>
        <a:p>
          <a:endParaRPr lang="ru-RU" sz="2400" dirty="0"/>
        </a:p>
      </dgm:t>
    </dgm:pt>
    <dgm:pt modelId="{441C0385-E3A2-4FF6-B7E3-B823528DD612}" type="parTrans" cxnId="{4F6A308E-5EB0-426B-8D86-96BBFD7A3037}">
      <dgm:prSet/>
      <dgm:spPr/>
      <dgm:t>
        <a:bodyPr/>
        <a:lstStyle/>
        <a:p>
          <a:endParaRPr lang="ru-RU"/>
        </a:p>
      </dgm:t>
    </dgm:pt>
    <dgm:pt modelId="{BEDE0183-2B13-484C-BC1F-4ED46734A1DB}" type="sibTrans" cxnId="{4F6A308E-5EB0-426B-8D86-96BBFD7A3037}">
      <dgm:prSet/>
      <dgm:spPr/>
      <dgm:t>
        <a:bodyPr/>
        <a:lstStyle/>
        <a:p>
          <a:endParaRPr lang="ru-RU"/>
        </a:p>
      </dgm:t>
    </dgm:pt>
    <dgm:pt modelId="{50CF56C7-F2B4-4619-B4A8-255D4F94D4F0}">
      <dgm:prSet phldrT="[Текст]" custT="1"/>
      <dgm:spPr>
        <a:solidFill>
          <a:srgbClr val="ADDB7B">
            <a:alpha val="89804"/>
          </a:srgbClr>
        </a:solidFill>
      </dgm:spPr>
      <dgm:t>
        <a:bodyPr/>
        <a:lstStyle/>
        <a:p>
          <a:r>
            <a:rPr lang="ru-RU" sz="1800" b="0" dirty="0" smtClean="0">
              <a:effectLst/>
            </a:rPr>
            <a:t>МП </a:t>
          </a:r>
          <a:r>
            <a:rPr lang="ru-RU" sz="1800" b="0" cap="none" spc="0" baseline="0" dirty="0" smtClean="0">
              <a:ln w="10541" cmpd="sng">
                <a:prstDash val="solid"/>
              </a:ln>
              <a:effectLst/>
            </a:rPr>
            <a:t>"</a:t>
          </a:r>
          <a:r>
            <a:rPr lang="ru-RU" sz="1800" b="0" dirty="0" smtClean="0">
              <a:effectLst/>
            </a:rPr>
            <a:t>Безопасность жизнедеятельности в г. Балабаново</a:t>
          </a:r>
          <a:r>
            <a:rPr lang="ru-RU" sz="1800" b="0" cap="none" spc="0" baseline="0" dirty="0" smtClean="0">
              <a:ln w="10541" cmpd="sng">
                <a:prstDash val="solid"/>
              </a:ln>
              <a:effectLst/>
            </a:rPr>
            <a:t>": 2020 г. – 150 тыс. руб., 2021 г. – 150 тыс. руб., 2022 г. – 150 тыс. руб.</a:t>
          </a:r>
          <a:endParaRPr lang="ru-RU" sz="1800" b="0" dirty="0">
            <a:effectLst/>
          </a:endParaRPr>
        </a:p>
      </dgm:t>
    </dgm:pt>
    <dgm:pt modelId="{6F524937-06C0-40FC-9F37-EA9786BE9EB5}" type="parTrans" cxnId="{8D697161-8E1C-4361-971B-31023FA350A9}">
      <dgm:prSet/>
      <dgm:spPr/>
      <dgm:t>
        <a:bodyPr/>
        <a:lstStyle/>
        <a:p>
          <a:endParaRPr lang="ru-RU"/>
        </a:p>
      </dgm:t>
    </dgm:pt>
    <dgm:pt modelId="{225353A3-D9C8-4939-B569-039718750AA1}" type="sibTrans" cxnId="{8D697161-8E1C-4361-971B-31023FA350A9}">
      <dgm:prSet/>
      <dgm:spPr/>
      <dgm:t>
        <a:bodyPr/>
        <a:lstStyle/>
        <a:p>
          <a:endParaRPr lang="ru-RU"/>
        </a:p>
      </dgm:t>
    </dgm:pt>
    <dgm:pt modelId="{C0BE74FC-E62E-4AF4-8A6F-B04F922FF70F}" type="pres">
      <dgm:prSet presAssocID="{5014C19B-F8BD-47F1-888B-8BE9794A16AC}" presName="linearFlow" presStyleCnt="0">
        <dgm:presLayoutVars>
          <dgm:dir/>
          <dgm:animLvl val="lvl"/>
          <dgm:resizeHandles val="exact"/>
        </dgm:presLayoutVars>
      </dgm:prSet>
      <dgm:spPr/>
      <dgm:t>
        <a:bodyPr/>
        <a:lstStyle/>
        <a:p>
          <a:endParaRPr lang="ru-RU"/>
        </a:p>
      </dgm:t>
    </dgm:pt>
    <dgm:pt modelId="{DD4FEE55-9C69-4848-8842-241691853FCF}" type="pres">
      <dgm:prSet presAssocID="{13C3AA3F-44B0-43BE-9418-B0470D9A8560}" presName="composite" presStyleCnt="0"/>
      <dgm:spPr/>
      <dgm:t>
        <a:bodyPr/>
        <a:lstStyle/>
        <a:p>
          <a:endParaRPr lang="ru-RU"/>
        </a:p>
      </dgm:t>
    </dgm:pt>
    <dgm:pt modelId="{735405EF-BC4E-4628-908A-B3B626B4774C}" type="pres">
      <dgm:prSet presAssocID="{13C3AA3F-44B0-43BE-9418-B0470D9A8560}" presName="parentText" presStyleLbl="alignNode1" presStyleIdx="0" presStyleCnt="4">
        <dgm:presLayoutVars>
          <dgm:chMax val="1"/>
          <dgm:bulletEnabled val="1"/>
        </dgm:presLayoutVars>
      </dgm:prSet>
      <dgm:spPr/>
      <dgm:t>
        <a:bodyPr/>
        <a:lstStyle/>
        <a:p>
          <a:endParaRPr lang="ru-RU"/>
        </a:p>
      </dgm:t>
    </dgm:pt>
    <dgm:pt modelId="{F4D28ABB-502F-4831-893F-9B9D4A0D223E}" type="pres">
      <dgm:prSet presAssocID="{13C3AA3F-44B0-43BE-9418-B0470D9A8560}" presName="descendantText" presStyleLbl="alignAcc1" presStyleIdx="0" presStyleCnt="4">
        <dgm:presLayoutVars>
          <dgm:bulletEnabled val="1"/>
        </dgm:presLayoutVars>
      </dgm:prSet>
      <dgm:spPr/>
      <dgm:t>
        <a:bodyPr/>
        <a:lstStyle/>
        <a:p>
          <a:endParaRPr lang="ru-RU"/>
        </a:p>
      </dgm:t>
    </dgm:pt>
    <dgm:pt modelId="{064B44BB-BB4D-4EA2-840E-2FF8F0C66F9D}" type="pres">
      <dgm:prSet presAssocID="{BEDE0183-2B13-484C-BC1F-4ED46734A1DB}" presName="sp" presStyleCnt="0"/>
      <dgm:spPr/>
      <dgm:t>
        <a:bodyPr/>
        <a:lstStyle/>
        <a:p>
          <a:endParaRPr lang="ru-RU"/>
        </a:p>
      </dgm:t>
    </dgm:pt>
    <dgm:pt modelId="{56E5297D-48E1-46CF-A8AB-A082F90C5A3E}" type="pres">
      <dgm:prSet presAssocID="{E9003D58-78BC-4955-B59C-5C99A81B2BCD}" presName="composite" presStyleCnt="0"/>
      <dgm:spPr/>
      <dgm:t>
        <a:bodyPr/>
        <a:lstStyle/>
        <a:p>
          <a:endParaRPr lang="ru-RU"/>
        </a:p>
      </dgm:t>
    </dgm:pt>
    <dgm:pt modelId="{3D8F07CF-A846-4421-BA66-E06098B0C0C7}" type="pres">
      <dgm:prSet presAssocID="{E9003D58-78BC-4955-B59C-5C99A81B2BCD}" presName="parentText" presStyleLbl="alignNode1" presStyleIdx="1" presStyleCnt="4">
        <dgm:presLayoutVars>
          <dgm:chMax val="1"/>
          <dgm:bulletEnabled val="1"/>
        </dgm:presLayoutVars>
      </dgm:prSet>
      <dgm:spPr/>
      <dgm:t>
        <a:bodyPr/>
        <a:lstStyle/>
        <a:p>
          <a:endParaRPr lang="ru-RU"/>
        </a:p>
      </dgm:t>
    </dgm:pt>
    <dgm:pt modelId="{01CE5206-774F-4515-B8D3-D579FC030406}" type="pres">
      <dgm:prSet presAssocID="{E9003D58-78BC-4955-B59C-5C99A81B2BCD}" presName="descendantText" presStyleLbl="alignAcc1" presStyleIdx="1" presStyleCnt="4">
        <dgm:presLayoutVars>
          <dgm:bulletEnabled val="1"/>
        </dgm:presLayoutVars>
      </dgm:prSet>
      <dgm:spPr/>
      <dgm:t>
        <a:bodyPr/>
        <a:lstStyle/>
        <a:p>
          <a:endParaRPr lang="ru-RU"/>
        </a:p>
      </dgm:t>
    </dgm:pt>
    <dgm:pt modelId="{29C0589A-0AFE-4925-A22A-2EC7CA8F400C}" type="pres">
      <dgm:prSet presAssocID="{0BDFE4DF-E0E9-410D-9C86-9FA6DD7D8470}" presName="sp" presStyleCnt="0"/>
      <dgm:spPr/>
      <dgm:t>
        <a:bodyPr/>
        <a:lstStyle/>
        <a:p>
          <a:endParaRPr lang="ru-RU"/>
        </a:p>
      </dgm:t>
    </dgm:pt>
    <dgm:pt modelId="{F5503ECD-F0C1-4ABE-A838-A868A7E41142}" type="pres">
      <dgm:prSet presAssocID="{7FFEC19C-A487-4B37-AD6E-ED3184307D23}" presName="composite" presStyleCnt="0"/>
      <dgm:spPr/>
      <dgm:t>
        <a:bodyPr/>
        <a:lstStyle/>
        <a:p>
          <a:endParaRPr lang="ru-RU"/>
        </a:p>
      </dgm:t>
    </dgm:pt>
    <dgm:pt modelId="{29075996-DEAE-4B02-BD8F-E9B68B70CF33}" type="pres">
      <dgm:prSet presAssocID="{7FFEC19C-A487-4B37-AD6E-ED3184307D23}" presName="parentText" presStyleLbl="alignNode1" presStyleIdx="2" presStyleCnt="4">
        <dgm:presLayoutVars>
          <dgm:chMax val="1"/>
          <dgm:bulletEnabled val="1"/>
        </dgm:presLayoutVars>
      </dgm:prSet>
      <dgm:spPr/>
      <dgm:t>
        <a:bodyPr/>
        <a:lstStyle/>
        <a:p>
          <a:endParaRPr lang="ru-RU"/>
        </a:p>
      </dgm:t>
    </dgm:pt>
    <dgm:pt modelId="{1FB29504-5683-4951-BFCD-FCB8A4FF17B6}" type="pres">
      <dgm:prSet presAssocID="{7FFEC19C-A487-4B37-AD6E-ED3184307D23}" presName="descendantText" presStyleLbl="alignAcc1" presStyleIdx="2" presStyleCnt="4">
        <dgm:presLayoutVars>
          <dgm:bulletEnabled val="1"/>
        </dgm:presLayoutVars>
      </dgm:prSet>
      <dgm:spPr/>
      <dgm:t>
        <a:bodyPr/>
        <a:lstStyle/>
        <a:p>
          <a:endParaRPr lang="ru-RU"/>
        </a:p>
      </dgm:t>
    </dgm:pt>
    <dgm:pt modelId="{BFA049F5-8050-4B8B-BF1A-44892B9673F6}" type="pres">
      <dgm:prSet presAssocID="{FB600600-D387-4EFE-A59E-558928218E52}" presName="sp" presStyleCnt="0"/>
      <dgm:spPr/>
      <dgm:t>
        <a:bodyPr/>
        <a:lstStyle/>
        <a:p>
          <a:endParaRPr lang="ru-RU"/>
        </a:p>
      </dgm:t>
    </dgm:pt>
    <dgm:pt modelId="{6F516F2A-8709-4520-9377-28F511E08F01}" type="pres">
      <dgm:prSet presAssocID="{6A58A14F-6EBD-45FF-9B27-151EA8F50385}" presName="composite" presStyleCnt="0"/>
      <dgm:spPr/>
      <dgm:t>
        <a:bodyPr/>
        <a:lstStyle/>
        <a:p>
          <a:endParaRPr lang="ru-RU"/>
        </a:p>
      </dgm:t>
    </dgm:pt>
    <dgm:pt modelId="{93C543B6-3983-433E-B607-41B83BC4533E}" type="pres">
      <dgm:prSet presAssocID="{6A58A14F-6EBD-45FF-9B27-151EA8F50385}" presName="parentText" presStyleLbl="alignNode1" presStyleIdx="3" presStyleCnt="4">
        <dgm:presLayoutVars>
          <dgm:chMax val="1"/>
          <dgm:bulletEnabled val="1"/>
        </dgm:presLayoutVars>
      </dgm:prSet>
      <dgm:spPr/>
      <dgm:t>
        <a:bodyPr/>
        <a:lstStyle/>
        <a:p>
          <a:endParaRPr lang="ru-RU"/>
        </a:p>
      </dgm:t>
    </dgm:pt>
    <dgm:pt modelId="{A736D812-A991-46DC-B6F5-0582144FD483}" type="pres">
      <dgm:prSet presAssocID="{6A58A14F-6EBD-45FF-9B27-151EA8F50385}" presName="descendantText" presStyleLbl="alignAcc1" presStyleIdx="3" presStyleCnt="4">
        <dgm:presLayoutVars>
          <dgm:bulletEnabled val="1"/>
        </dgm:presLayoutVars>
      </dgm:prSet>
      <dgm:spPr/>
      <dgm:t>
        <a:bodyPr/>
        <a:lstStyle/>
        <a:p>
          <a:endParaRPr lang="ru-RU"/>
        </a:p>
      </dgm:t>
    </dgm:pt>
  </dgm:ptLst>
  <dgm:cxnLst>
    <dgm:cxn modelId="{A8754AD1-78C8-4373-922E-BD15A240183E}" type="presOf" srcId="{13C3AA3F-44B0-43BE-9418-B0470D9A8560}" destId="{735405EF-BC4E-4628-908A-B3B626B4774C}" srcOrd="0" destOrd="0" presId="urn:microsoft.com/office/officeart/2005/8/layout/chevron2"/>
    <dgm:cxn modelId="{82557981-473E-4563-82F5-612230B317DE}" type="presOf" srcId="{8B1552B1-DF72-439E-9B18-F412A7912767}" destId="{01CE5206-774F-4515-B8D3-D579FC030406}" srcOrd="0" destOrd="0" presId="urn:microsoft.com/office/officeart/2005/8/layout/chevron2"/>
    <dgm:cxn modelId="{B6B18044-F3DC-4910-AFB8-01C6935FE6AB}" srcId="{E9003D58-78BC-4955-B59C-5C99A81B2BCD}" destId="{8B1552B1-DF72-439E-9B18-F412A7912767}" srcOrd="0" destOrd="0" parTransId="{16B7C6C2-4BE8-420A-A4F0-B93FA8BAE325}" sibTransId="{4E4F4476-EEFD-4730-87A2-C27589B097DF}"/>
    <dgm:cxn modelId="{4F6A308E-5EB0-426B-8D86-96BBFD7A3037}" srcId="{5014C19B-F8BD-47F1-888B-8BE9794A16AC}" destId="{13C3AA3F-44B0-43BE-9418-B0470D9A8560}" srcOrd="0" destOrd="0" parTransId="{441C0385-E3A2-4FF6-B7E3-B823528DD612}" sibTransId="{BEDE0183-2B13-484C-BC1F-4ED46734A1DB}"/>
    <dgm:cxn modelId="{97CBBEB9-BE72-43B7-B649-864B91E95CE6}" type="presOf" srcId="{50CF56C7-F2B4-4619-B4A8-255D4F94D4F0}" destId="{F4D28ABB-502F-4831-893F-9B9D4A0D223E}" srcOrd="0" destOrd="0" presId="urn:microsoft.com/office/officeart/2005/8/layout/chevron2"/>
    <dgm:cxn modelId="{B51FBA9F-D53A-418C-A18C-D60A4B838FD4}" srcId="{7FFEC19C-A487-4B37-AD6E-ED3184307D23}" destId="{09EC1956-C3A7-48DB-994A-E232AEE80A43}" srcOrd="0" destOrd="0" parTransId="{13A02E1D-93DE-4E66-9B6C-B30277DF0652}" sibTransId="{E456FD4A-0DD1-420C-90F8-07C04EBAFDAF}"/>
    <dgm:cxn modelId="{169773F5-C340-48E9-9037-12B4273BFE0B}" type="presOf" srcId="{5014C19B-F8BD-47F1-888B-8BE9794A16AC}" destId="{C0BE74FC-E62E-4AF4-8A6F-B04F922FF70F}" srcOrd="0" destOrd="0" presId="urn:microsoft.com/office/officeart/2005/8/layout/chevron2"/>
    <dgm:cxn modelId="{D886D427-8DD1-4DE0-BF3D-86A6E8C40B81}" type="presOf" srcId="{6B9B39C2-91A8-44DE-A32B-34AE9CF56AF7}" destId="{A736D812-A991-46DC-B6F5-0582144FD483}" srcOrd="0" destOrd="0" presId="urn:microsoft.com/office/officeart/2005/8/layout/chevron2"/>
    <dgm:cxn modelId="{CFBAD3E7-0713-4DCA-ABBE-08DF9418C666}" type="presOf" srcId="{E9003D58-78BC-4955-B59C-5C99A81B2BCD}" destId="{3D8F07CF-A846-4421-BA66-E06098B0C0C7}" srcOrd="0" destOrd="0" presId="urn:microsoft.com/office/officeart/2005/8/layout/chevron2"/>
    <dgm:cxn modelId="{AB3ECBFE-E248-4041-8EA8-0AA43D0CE620}" type="presOf" srcId="{6A58A14F-6EBD-45FF-9B27-151EA8F50385}" destId="{93C543B6-3983-433E-B607-41B83BC4533E}" srcOrd="0" destOrd="0" presId="urn:microsoft.com/office/officeart/2005/8/layout/chevron2"/>
    <dgm:cxn modelId="{8D697161-8E1C-4361-971B-31023FA350A9}" srcId="{13C3AA3F-44B0-43BE-9418-B0470D9A8560}" destId="{50CF56C7-F2B4-4619-B4A8-255D4F94D4F0}" srcOrd="0" destOrd="0" parTransId="{6F524937-06C0-40FC-9F37-EA9786BE9EB5}" sibTransId="{225353A3-D9C8-4939-B569-039718750AA1}"/>
    <dgm:cxn modelId="{2C21D298-DAEB-4C70-8D36-338ABDB257EA}" srcId="{5014C19B-F8BD-47F1-888B-8BE9794A16AC}" destId="{E9003D58-78BC-4955-B59C-5C99A81B2BCD}" srcOrd="1" destOrd="0" parTransId="{D91DC104-21F8-4A72-B017-51C0EAC59549}" sibTransId="{0BDFE4DF-E0E9-410D-9C86-9FA6DD7D8470}"/>
    <dgm:cxn modelId="{3191662E-57CD-4A33-9E0B-EAB7F3749E11}" type="presOf" srcId="{09EC1956-C3A7-48DB-994A-E232AEE80A43}" destId="{1FB29504-5683-4951-BFCD-FCB8A4FF17B6}" srcOrd="0" destOrd="0" presId="urn:microsoft.com/office/officeart/2005/8/layout/chevron2"/>
    <dgm:cxn modelId="{B5EA1AD1-5A2C-4787-A763-5DD1E985EA0A}" srcId="{6A58A14F-6EBD-45FF-9B27-151EA8F50385}" destId="{6B9B39C2-91A8-44DE-A32B-34AE9CF56AF7}" srcOrd="0" destOrd="0" parTransId="{45FD892D-B90D-40CB-8543-FAE6D8D36CDE}" sibTransId="{E7CF514F-D5F6-4F65-BC14-6F8E42E8F9CD}"/>
    <dgm:cxn modelId="{3179D2BC-D8D1-40E4-BC36-6ADF7ACBC6CD}" srcId="{5014C19B-F8BD-47F1-888B-8BE9794A16AC}" destId="{7FFEC19C-A487-4B37-AD6E-ED3184307D23}" srcOrd="2" destOrd="0" parTransId="{F288CA54-4858-4F1D-96EE-E5C121CAB9AE}" sibTransId="{FB600600-D387-4EFE-A59E-558928218E52}"/>
    <dgm:cxn modelId="{5F8BFD8F-63A4-42F7-B667-4CA6730F72D6}" type="presOf" srcId="{7FFEC19C-A487-4B37-AD6E-ED3184307D23}" destId="{29075996-DEAE-4B02-BD8F-E9B68B70CF33}" srcOrd="0" destOrd="0" presId="urn:microsoft.com/office/officeart/2005/8/layout/chevron2"/>
    <dgm:cxn modelId="{6BC43C3C-39E3-4D6F-B60B-BBC7D406D88B}" srcId="{5014C19B-F8BD-47F1-888B-8BE9794A16AC}" destId="{6A58A14F-6EBD-45FF-9B27-151EA8F50385}" srcOrd="3" destOrd="0" parTransId="{A0D322B7-9F5B-4A9F-B47F-9FDE04EC5372}" sibTransId="{2B1EFCD6-FDF1-4197-B754-2E3EBDC014B1}"/>
    <dgm:cxn modelId="{FFA27BBB-93E5-4F9F-894D-55DAF18CF306}" type="presParOf" srcId="{C0BE74FC-E62E-4AF4-8A6F-B04F922FF70F}" destId="{DD4FEE55-9C69-4848-8842-241691853FCF}" srcOrd="0" destOrd="0" presId="urn:microsoft.com/office/officeart/2005/8/layout/chevron2"/>
    <dgm:cxn modelId="{BAD1DAE8-9093-478C-A863-389F9B1007FE}" type="presParOf" srcId="{DD4FEE55-9C69-4848-8842-241691853FCF}" destId="{735405EF-BC4E-4628-908A-B3B626B4774C}" srcOrd="0" destOrd="0" presId="urn:microsoft.com/office/officeart/2005/8/layout/chevron2"/>
    <dgm:cxn modelId="{AB290804-57B3-452A-9335-CC69135E2D6A}" type="presParOf" srcId="{DD4FEE55-9C69-4848-8842-241691853FCF}" destId="{F4D28ABB-502F-4831-893F-9B9D4A0D223E}" srcOrd="1" destOrd="0" presId="urn:microsoft.com/office/officeart/2005/8/layout/chevron2"/>
    <dgm:cxn modelId="{D11371B6-8352-4BC0-9CE0-150681B0A4CD}" type="presParOf" srcId="{C0BE74FC-E62E-4AF4-8A6F-B04F922FF70F}" destId="{064B44BB-BB4D-4EA2-840E-2FF8F0C66F9D}" srcOrd="1" destOrd="0" presId="urn:microsoft.com/office/officeart/2005/8/layout/chevron2"/>
    <dgm:cxn modelId="{30F7632E-4419-4BE5-B790-A42F95D9FF51}" type="presParOf" srcId="{C0BE74FC-E62E-4AF4-8A6F-B04F922FF70F}" destId="{56E5297D-48E1-46CF-A8AB-A082F90C5A3E}" srcOrd="2" destOrd="0" presId="urn:microsoft.com/office/officeart/2005/8/layout/chevron2"/>
    <dgm:cxn modelId="{26E2F5B6-AC30-4B45-8216-7C86B7D382EF}" type="presParOf" srcId="{56E5297D-48E1-46CF-A8AB-A082F90C5A3E}" destId="{3D8F07CF-A846-4421-BA66-E06098B0C0C7}" srcOrd="0" destOrd="0" presId="urn:microsoft.com/office/officeart/2005/8/layout/chevron2"/>
    <dgm:cxn modelId="{00D3E5CA-AAB7-4743-976F-786D4F1D549B}" type="presParOf" srcId="{56E5297D-48E1-46CF-A8AB-A082F90C5A3E}" destId="{01CE5206-774F-4515-B8D3-D579FC030406}" srcOrd="1" destOrd="0" presId="urn:microsoft.com/office/officeart/2005/8/layout/chevron2"/>
    <dgm:cxn modelId="{EFC038B4-FC62-4546-B385-A4E476B8F687}" type="presParOf" srcId="{C0BE74FC-E62E-4AF4-8A6F-B04F922FF70F}" destId="{29C0589A-0AFE-4925-A22A-2EC7CA8F400C}" srcOrd="3" destOrd="0" presId="urn:microsoft.com/office/officeart/2005/8/layout/chevron2"/>
    <dgm:cxn modelId="{EF3F6F33-DED8-4595-9D84-C13DEF6E4C89}" type="presParOf" srcId="{C0BE74FC-E62E-4AF4-8A6F-B04F922FF70F}" destId="{F5503ECD-F0C1-4ABE-A838-A868A7E41142}" srcOrd="4" destOrd="0" presId="urn:microsoft.com/office/officeart/2005/8/layout/chevron2"/>
    <dgm:cxn modelId="{119631CB-FFE6-4214-9148-399EC8842E7A}" type="presParOf" srcId="{F5503ECD-F0C1-4ABE-A838-A868A7E41142}" destId="{29075996-DEAE-4B02-BD8F-E9B68B70CF33}" srcOrd="0" destOrd="0" presId="urn:microsoft.com/office/officeart/2005/8/layout/chevron2"/>
    <dgm:cxn modelId="{59104634-6F24-4E45-A6C1-7365ECFBF4A7}" type="presParOf" srcId="{F5503ECD-F0C1-4ABE-A838-A868A7E41142}" destId="{1FB29504-5683-4951-BFCD-FCB8A4FF17B6}" srcOrd="1" destOrd="0" presId="urn:microsoft.com/office/officeart/2005/8/layout/chevron2"/>
    <dgm:cxn modelId="{943CE316-C99F-4794-841E-268A2B5175D5}" type="presParOf" srcId="{C0BE74FC-E62E-4AF4-8A6F-B04F922FF70F}" destId="{BFA049F5-8050-4B8B-BF1A-44892B9673F6}" srcOrd="5" destOrd="0" presId="urn:microsoft.com/office/officeart/2005/8/layout/chevron2"/>
    <dgm:cxn modelId="{1BF3A282-894F-4B1E-AEC3-4338E6F2A4EE}" type="presParOf" srcId="{C0BE74FC-E62E-4AF4-8A6F-B04F922FF70F}" destId="{6F516F2A-8709-4520-9377-28F511E08F01}" srcOrd="6" destOrd="0" presId="urn:microsoft.com/office/officeart/2005/8/layout/chevron2"/>
    <dgm:cxn modelId="{3E9C53F1-EBEA-48E6-BF41-6C019F0CE9E6}" type="presParOf" srcId="{6F516F2A-8709-4520-9377-28F511E08F01}" destId="{93C543B6-3983-433E-B607-41B83BC4533E}" srcOrd="0" destOrd="0" presId="urn:microsoft.com/office/officeart/2005/8/layout/chevron2"/>
    <dgm:cxn modelId="{012E5E3B-6603-4858-889F-6089ED601314}" type="presParOf" srcId="{6F516F2A-8709-4520-9377-28F511E08F01}" destId="{A736D812-A991-46DC-B6F5-0582144FD483}" srcOrd="1" destOrd="0" presId="urn:microsoft.com/office/officeart/2005/8/layout/chevron2"/>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7B6BDC-4FA7-4974-8AD2-6C7B47B0CBAF}" type="doc">
      <dgm:prSet loTypeId="urn:microsoft.com/office/officeart/2005/8/layout/lProcess2" loCatId="list" qsTypeId="urn:microsoft.com/office/officeart/2005/8/quickstyle/3d3" qsCatId="3D" csTypeId="urn:microsoft.com/office/officeart/2005/8/colors/colorful5" csCatId="colorful" phldr="1"/>
      <dgm:spPr/>
      <dgm:t>
        <a:bodyPr/>
        <a:lstStyle/>
        <a:p>
          <a:endParaRPr lang="ru-RU"/>
        </a:p>
      </dgm:t>
    </dgm:pt>
    <dgm:pt modelId="{3D8BF5A7-7D94-4754-B1A7-550A30D08094}">
      <dgm:prSet phldrT="[Текст]" custT="1"/>
      <dgm:spPr/>
      <dgm:t>
        <a:bodyPr/>
        <a:lstStyle/>
        <a:p>
          <a:r>
            <a:rPr lang="ru-RU" sz="2300" b="1" dirty="0" smtClean="0">
              <a:solidFill>
                <a:srgbClr val="002060"/>
              </a:solidFill>
            </a:rPr>
            <a:t>МП "Ремонт и содержание сети автомобильных дорог"</a:t>
          </a:r>
          <a:endParaRPr lang="ru-RU" sz="2300" b="1" dirty="0">
            <a:solidFill>
              <a:srgbClr val="002060"/>
            </a:solidFill>
          </a:endParaRPr>
        </a:p>
      </dgm:t>
    </dgm:pt>
    <dgm:pt modelId="{8FDA4D4B-75D3-4F8A-BA40-F6FD1A176E8F}" type="parTrans" cxnId="{547B6693-99D2-4D27-886A-C56A65361C5D}">
      <dgm:prSet/>
      <dgm:spPr/>
      <dgm:t>
        <a:bodyPr/>
        <a:lstStyle/>
        <a:p>
          <a:endParaRPr lang="ru-RU"/>
        </a:p>
      </dgm:t>
    </dgm:pt>
    <dgm:pt modelId="{EBC9CD82-8FE0-4ADF-B6DB-92AAF2A0FDA0}" type="sibTrans" cxnId="{547B6693-99D2-4D27-886A-C56A65361C5D}">
      <dgm:prSet/>
      <dgm:spPr/>
      <dgm:t>
        <a:bodyPr/>
        <a:lstStyle/>
        <a:p>
          <a:endParaRPr lang="ru-RU"/>
        </a:p>
      </dgm:t>
    </dgm:pt>
    <dgm:pt modelId="{7E03990A-A6E6-4DA7-9627-37489F3B4E2A}">
      <dgm:prSet phldrT="[Текст]" custT="1"/>
      <dgm:spPr/>
      <dgm:t>
        <a:bodyPr/>
        <a:lstStyle/>
        <a:p>
          <a:r>
            <a:rPr lang="ru-RU" sz="1800" dirty="0" smtClean="0"/>
            <a:t>на содержание сети автомобильных дорог: 2020 г. – 23 млн. руб., 2021 г. – 23 млн. руб., 2022 г. – 23 млн. руб.</a:t>
          </a:r>
          <a:endParaRPr lang="ru-RU" sz="1800" dirty="0"/>
        </a:p>
      </dgm:t>
    </dgm:pt>
    <dgm:pt modelId="{842E4DA6-A831-45CE-9DDE-8326E6FE91A3}" type="parTrans" cxnId="{B3F0A78A-9CF9-4328-91BF-900AED10B705}">
      <dgm:prSet/>
      <dgm:spPr/>
      <dgm:t>
        <a:bodyPr/>
        <a:lstStyle/>
        <a:p>
          <a:endParaRPr lang="ru-RU"/>
        </a:p>
      </dgm:t>
    </dgm:pt>
    <dgm:pt modelId="{98FEC502-9FB1-42A8-BB5B-3806C228C804}" type="sibTrans" cxnId="{B3F0A78A-9CF9-4328-91BF-900AED10B705}">
      <dgm:prSet/>
      <dgm:spPr/>
      <dgm:t>
        <a:bodyPr/>
        <a:lstStyle/>
        <a:p>
          <a:endParaRPr lang="ru-RU"/>
        </a:p>
      </dgm:t>
    </dgm:pt>
    <dgm:pt modelId="{882A8AA2-C905-4F25-B378-93D8FE69F8EC}">
      <dgm:prSet custT="1"/>
      <dgm:spPr/>
      <dgm:t>
        <a:bodyPr/>
        <a:lstStyle/>
        <a:p>
          <a:r>
            <a:rPr lang="ru-RU" sz="1800" dirty="0" smtClean="0"/>
            <a:t>на проектирование дорог: 2020 г. – 83 тыс. руб.</a:t>
          </a:r>
        </a:p>
      </dgm:t>
    </dgm:pt>
    <dgm:pt modelId="{CD62D79F-A347-4311-85D3-4325AFA3C169}" type="parTrans" cxnId="{07882D45-487C-47E9-A71D-6F0AC62E96CD}">
      <dgm:prSet/>
      <dgm:spPr/>
      <dgm:t>
        <a:bodyPr/>
        <a:lstStyle/>
        <a:p>
          <a:endParaRPr lang="ru-RU"/>
        </a:p>
      </dgm:t>
    </dgm:pt>
    <dgm:pt modelId="{20919121-9419-44E4-AD16-6A4652BD7208}" type="sibTrans" cxnId="{07882D45-487C-47E9-A71D-6F0AC62E96CD}">
      <dgm:prSet/>
      <dgm:spPr/>
      <dgm:t>
        <a:bodyPr/>
        <a:lstStyle/>
        <a:p>
          <a:endParaRPr lang="ru-RU"/>
        </a:p>
      </dgm:t>
    </dgm:pt>
    <dgm:pt modelId="{7E487BE8-B8D0-4412-8F00-19D7006988B2}">
      <dgm:prSet custT="1"/>
      <dgm:spPr/>
      <dgm:t>
        <a:bodyPr/>
        <a:lstStyle/>
        <a:p>
          <a:r>
            <a:rPr lang="ru-RU" sz="1800" dirty="0" smtClean="0"/>
            <a:t>на обеспечение безопасности дорожного движения: 2020 г. – 450 тыс. руб.</a:t>
          </a:r>
        </a:p>
      </dgm:t>
    </dgm:pt>
    <dgm:pt modelId="{953C10E1-5262-42B8-AC2E-8F17A851D4E5}" type="parTrans" cxnId="{DCE2198F-514D-41E5-81FC-0831F7C8B3D2}">
      <dgm:prSet/>
      <dgm:spPr/>
      <dgm:t>
        <a:bodyPr/>
        <a:lstStyle/>
        <a:p>
          <a:endParaRPr lang="ru-RU"/>
        </a:p>
      </dgm:t>
    </dgm:pt>
    <dgm:pt modelId="{F4E3B1EC-4FC6-451F-8DAC-64DC2A357A8F}" type="sibTrans" cxnId="{DCE2198F-514D-41E5-81FC-0831F7C8B3D2}">
      <dgm:prSet/>
      <dgm:spPr/>
      <dgm:t>
        <a:bodyPr/>
        <a:lstStyle/>
        <a:p>
          <a:endParaRPr lang="ru-RU"/>
        </a:p>
      </dgm:t>
    </dgm:pt>
    <dgm:pt modelId="{156E53B0-8179-44D3-92B1-4117CB21B28B}">
      <dgm:prSet custT="1"/>
      <dgm:spPr/>
      <dgm:t>
        <a:bodyPr/>
        <a:lstStyle/>
        <a:p>
          <a:r>
            <a:rPr lang="ru-RU" sz="1800" dirty="0" smtClean="0"/>
            <a:t>на паспортизацию автомобильных дорог: 2020 г. - 300 тыс. руб.</a:t>
          </a:r>
          <a:endParaRPr lang="ru-RU" sz="1800" dirty="0"/>
        </a:p>
      </dgm:t>
    </dgm:pt>
    <dgm:pt modelId="{65778C4A-F723-4F8D-927A-B4C1D482FBE0}" type="parTrans" cxnId="{D89BC01D-78EB-4C78-AF3B-097D39179486}">
      <dgm:prSet/>
      <dgm:spPr/>
      <dgm:t>
        <a:bodyPr/>
        <a:lstStyle/>
        <a:p>
          <a:endParaRPr lang="ru-RU"/>
        </a:p>
      </dgm:t>
    </dgm:pt>
    <dgm:pt modelId="{42A705E4-4705-4195-85F8-A16C20161F66}" type="sibTrans" cxnId="{D89BC01D-78EB-4C78-AF3B-097D39179486}">
      <dgm:prSet/>
      <dgm:spPr/>
      <dgm:t>
        <a:bodyPr/>
        <a:lstStyle/>
        <a:p>
          <a:endParaRPr lang="ru-RU"/>
        </a:p>
      </dgm:t>
    </dgm:pt>
    <dgm:pt modelId="{CECABF3C-38EA-494C-9EBE-79D318B2FB23}">
      <dgm:prSet custT="1"/>
      <dgm:spPr/>
      <dgm:t>
        <a:bodyPr/>
        <a:lstStyle/>
        <a:p>
          <a:r>
            <a:rPr lang="ru-RU" sz="1800" dirty="0" smtClean="0"/>
            <a:t>на содержание, капитальный ремонт сети автомобильных дорог за счет средств Дорожного фонда: 2020 г. – 1 171 тыс. руб., 2021 г. – 1 206 тыс. руб., 2022 г. – 1 242 тыс. руб.</a:t>
          </a:r>
        </a:p>
      </dgm:t>
    </dgm:pt>
    <dgm:pt modelId="{14CD2D03-A2D8-474F-997F-30919432651B}" type="parTrans" cxnId="{94DF5413-E461-405B-99A9-20E098887D0A}">
      <dgm:prSet/>
      <dgm:spPr/>
      <dgm:t>
        <a:bodyPr/>
        <a:lstStyle/>
        <a:p>
          <a:endParaRPr lang="ru-RU"/>
        </a:p>
      </dgm:t>
    </dgm:pt>
    <dgm:pt modelId="{CA375C8E-2AF8-41F2-8755-610F5EC1EBBE}" type="sibTrans" cxnId="{94DF5413-E461-405B-99A9-20E098887D0A}">
      <dgm:prSet/>
      <dgm:spPr/>
      <dgm:t>
        <a:bodyPr/>
        <a:lstStyle/>
        <a:p>
          <a:endParaRPr lang="ru-RU"/>
        </a:p>
      </dgm:t>
    </dgm:pt>
    <dgm:pt modelId="{B5F9522C-F4C7-46E8-A164-05ACC36DFEF5}" type="pres">
      <dgm:prSet presAssocID="{F77B6BDC-4FA7-4974-8AD2-6C7B47B0CBAF}" presName="theList" presStyleCnt="0">
        <dgm:presLayoutVars>
          <dgm:dir/>
          <dgm:animLvl val="lvl"/>
          <dgm:resizeHandles val="exact"/>
        </dgm:presLayoutVars>
      </dgm:prSet>
      <dgm:spPr/>
      <dgm:t>
        <a:bodyPr/>
        <a:lstStyle/>
        <a:p>
          <a:endParaRPr lang="ru-RU"/>
        </a:p>
      </dgm:t>
    </dgm:pt>
    <dgm:pt modelId="{D10B894C-97EB-4D3B-B93E-FAC0752715DE}" type="pres">
      <dgm:prSet presAssocID="{3D8BF5A7-7D94-4754-B1A7-550A30D08094}" presName="compNode" presStyleCnt="0"/>
      <dgm:spPr/>
    </dgm:pt>
    <dgm:pt modelId="{C1D70545-E53B-48F3-B356-62A312954CB2}" type="pres">
      <dgm:prSet presAssocID="{3D8BF5A7-7D94-4754-B1A7-550A30D08094}" presName="aNode" presStyleLbl="bgShp" presStyleIdx="0" presStyleCnt="1" custLinFactNeighborX="-53" custLinFactNeighborY="-16"/>
      <dgm:spPr/>
      <dgm:t>
        <a:bodyPr/>
        <a:lstStyle/>
        <a:p>
          <a:endParaRPr lang="ru-RU"/>
        </a:p>
      </dgm:t>
    </dgm:pt>
    <dgm:pt modelId="{2D9447AA-8626-4FF6-9275-9B7293E87F40}" type="pres">
      <dgm:prSet presAssocID="{3D8BF5A7-7D94-4754-B1A7-550A30D08094}" presName="textNode" presStyleLbl="bgShp" presStyleIdx="0" presStyleCnt="1"/>
      <dgm:spPr/>
      <dgm:t>
        <a:bodyPr/>
        <a:lstStyle/>
        <a:p>
          <a:endParaRPr lang="ru-RU"/>
        </a:p>
      </dgm:t>
    </dgm:pt>
    <dgm:pt modelId="{34C498A5-B72B-48A3-A466-650E5F8CFCD8}" type="pres">
      <dgm:prSet presAssocID="{3D8BF5A7-7D94-4754-B1A7-550A30D08094}" presName="compChildNode" presStyleCnt="0"/>
      <dgm:spPr/>
    </dgm:pt>
    <dgm:pt modelId="{661713C7-AFAF-4538-8E18-2D18DDAFFCE9}" type="pres">
      <dgm:prSet presAssocID="{3D8BF5A7-7D94-4754-B1A7-550A30D08094}" presName="theInnerList" presStyleCnt="0"/>
      <dgm:spPr/>
    </dgm:pt>
    <dgm:pt modelId="{59FF0B83-B479-4CED-908D-4370333C7530}" type="pres">
      <dgm:prSet presAssocID="{7E03990A-A6E6-4DA7-9627-37489F3B4E2A}" presName="childNode" presStyleLbl="node1" presStyleIdx="0" presStyleCnt="5" custScaleX="121008" custScaleY="228836" custLinFactY="-160111" custLinFactNeighborX="41" custLinFactNeighborY="-200000">
        <dgm:presLayoutVars>
          <dgm:bulletEnabled val="1"/>
        </dgm:presLayoutVars>
      </dgm:prSet>
      <dgm:spPr/>
      <dgm:t>
        <a:bodyPr/>
        <a:lstStyle/>
        <a:p>
          <a:endParaRPr lang="ru-RU"/>
        </a:p>
      </dgm:t>
    </dgm:pt>
    <dgm:pt modelId="{090BEB5E-BC0C-4376-9909-939060B0AE2A}" type="pres">
      <dgm:prSet presAssocID="{7E03990A-A6E6-4DA7-9627-37489F3B4E2A}" presName="aSpace2" presStyleCnt="0"/>
      <dgm:spPr/>
    </dgm:pt>
    <dgm:pt modelId="{1AF36553-9023-4451-9677-812E2590BF70}" type="pres">
      <dgm:prSet presAssocID="{882A8AA2-C905-4F25-B378-93D8FE69F8EC}" presName="childNode" presStyleLbl="node1" presStyleIdx="1" presStyleCnt="5" custScaleX="120808" custScaleY="154719" custLinFactY="-148909" custLinFactNeighborX="-59" custLinFactNeighborY="-200000">
        <dgm:presLayoutVars>
          <dgm:bulletEnabled val="1"/>
        </dgm:presLayoutVars>
      </dgm:prSet>
      <dgm:spPr/>
      <dgm:t>
        <a:bodyPr/>
        <a:lstStyle/>
        <a:p>
          <a:endParaRPr lang="ru-RU"/>
        </a:p>
      </dgm:t>
    </dgm:pt>
    <dgm:pt modelId="{CA95D343-8CF2-4E3C-834B-882582C1E1A6}" type="pres">
      <dgm:prSet presAssocID="{882A8AA2-C905-4F25-B378-93D8FE69F8EC}" presName="aSpace2" presStyleCnt="0"/>
      <dgm:spPr/>
    </dgm:pt>
    <dgm:pt modelId="{74B9E92B-A37F-4926-B179-56994A434E96}" type="pres">
      <dgm:prSet presAssocID="{7E487BE8-B8D0-4412-8F00-19D7006988B2}" presName="childNode" presStyleLbl="node1" presStyleIdx="2" presStyleCnt="5" custScaleX="120808" custScaleY="247396" custLinFactY="-122011" custLinFactNeighborX="-59" custLinFactNeighborY="-200000">
        <dgm:presLayoutVars>
          <dgm:bulletEnabled val="1"/>
        </dgm:presLayoutVars>
      </dgm:prSet>
      <dgm:spPr/>
      <dgm:t>
        <a:bodyPr/>
        <a:lstStyle/>
        <a:p>
          <a:endParaRPr lang="ru-RU"/>
        </a:p>
      </dgm:t>
    </dgm:pt>
    <dgm:pt modelId="{EC43EFD3-B941-4A50-9C27-154A3882DE3F}" type="pres">
      <dgm:prSet presAssocID="{7E487BE8-B8D0-4412-8F00-19D7006988B2}" presName="aSpace2" presStyleCnt="0"/>
      <dgm:spPr/>
    </dgm:pt>
    <dgm:pt modelId="{88439BFF-46A8-4CA3-B4A9-499CE4AE7658}" type="pres">
      <dgm:prSet presAssocID="{CECABF3C-38EA-494C-9EBE-79D318B2FB23}" presName="childNode" presStyleLbl="node1" presStyleIdx="3" presStyleCnt="5" custScaleX="120808" custScaleY="327860" custLinFactY="-100000" custLinFactNeighborX="-59" custLinFactNeighborY="-130377">
        <dgm:presLayoutVars>
          <dgm:bulletEnabled val="1"/>
        </dgm:presLayoutVars>
      </dgm:prSet>
      <dgm:spPr/>
      <dgm:t>
        <a:bodyPr/>
        <a:lstStyle/>
        <a:p>
          <a:endParaRPr lang="ru-RU"/>
        </a:p>
      </dgm:t>
    </dgm:pt>
    <dgm:pt modelId="{A8A33D1F-8C6F-4AF3-BED0-F439D90B8597}" type="pres">
      <dgm:prSet presAssocID="{CECABF3C-38EA-494C-9EBE-79D318B2FB23}" presName="aSpace2" presStyleCnt="0"/>
      <dgm:spPr/>
    </dgm:pt>
    <dgm:pt modelId="{B494858A-84D5-466F-A893-0E4FBA8E21F0}" type="pres">
      <dgm:prSet presAssocID="{156E53B0-8179-44D3-92B1-4117CB21B28B}" presName="childNode" presStyleLbl="node1" presStyleIdx="4" presStyleCnt="5" custScaleX="120808" custScaleY="148025" custLinFactY="-86748" custLinFactNeighborX="-59" custLinFactNeighborY="-100000">
        <dgm:presLayoutVars>
          <dgm:bulletEnabled val="1"/>
        </dgm:presLayoutVars>
      </dgm:prSet>
      <dgm:spPr/>
      <dgm:t>
        <a:bodyPr/>
        <a:lstStyle/>
        <a:p>
          <a:endParaRPr lang="ru-RU"/>
        </a:p>
      </dgm:t>
    </dgm:pt>
  </dgm:ptLst>
  <dgm:cxnLst>
    <dgm:cxn modelId="{FDCB7C54-D0FA-4D23-A8EB-6030EFF07A29}" type="presOf" srcId="{7E03990A-A6E6-4DA7-9627-37489F3B4E2A}" destId="{59FF0B83-B479-4CED-908D-4370333C7530}" srcOrd="0" destOrd="0" presId="urn:microsoft.com/office/officeart/2005/8/layout/lProcess2"/>
    <dgm:cxn modelId="{DCE2198F-514D-41E5-81FC-0831F7C8B3D2}" srcId="{3D8BF5A7-7D94-4754-B1A7-550A30D08094}" destId="{7E487BE8-B8D0-4412-8F00-19D7006988B2}" srcOrd="2" destOrd="0" parTransId="{953C10E1-5262-42B8-AC2E-8F17A851D4E5}" sibTransId="{F4E3B1EC-4FC6-451F-8DAC-64DC2A357A8F}"/>
    <dgm:cxn modelId="{9A505597-FB1C-46F9-86FF-3B3CC0581291}" type="presOf" srcId="{3D8BF5A7-7D94-4754-B1A7-550A30D08094}" destId="{C1D70545-E53B-48F3-B356-62A312954CB2}" srcOrd="0" destOrd="0" presId="urn:microsoft.com/office/officeart/2005/8/layout/lProcess2"/>
    <dgm:cxn modelId="{B3F0A78A-9CF9-4328-91BF-900AED10B705}" srcId="{3D8BF5A7-7D94-4754-B1A7-550A30D08094}" destId="{7E03990A-A6E6-4DA7-9627-37489F3B4E2A}" srcOrd="0" destOrd="0" parTransId="{842E4DA6-A831-45CE-9DDE-8326E6FE91A3}" sibTransId="{98FEC502-9FB1-42A8-BB5B-3806C228C804}"/>
    <dgm:cxn modelId="{AB8D79FA-0611-43A9-A7F6-C5DC102FB37A}" type="presOf" srcId="{7E487BE8-B8D0-4412-8F00-19D7006988B2}" destId="{74B9E92B-A37F-4926-B179-56994A434E96}" srcOrd="0" destOrd="0" presId="urn:microsoft.com/office/officeart/2005/8/layout/lProcess2"/>
    <dgm:cxn modelId="{547B6693-99D2-4D27-886A-C56A65361C5D}" srcId="{F77B6BDC-4FA7-4974-8AD2-6C7B47B0CBAF}" destId="{3D8BF5A7-7D94-4754-B1A7-550A30D08094}" srcOrd="0" destOrd="0" parTransId="{8FDA4D4B-75D3-4F8A-BA40-F6FD1A176E8F}" sibTransId="{EBC9CD82-8FE0-4ADF-B6DB-92AAF2A0FDA0}"/>
    <dgm:cxn modelId="{9FE2DF98-C2FF-4B6D-9FAF-B1C663E7A29F}" type="presOf" srcId="{156E53B0-8179-44D3-92B1-4117CB21B28B}" destId="{B494858A-84D5-466F-A893-0E4FBA8E21F0}" srcOrd="0" destOrd="0" presId="urn:microsoft.com/office/officeart/2005/8/layout/lProcess2"/>
    <dgm:cxn modelId="{CA5BDF5B-1C09-4DF8-A371-6B17FD51FEE4}" type="presOf" srcId="{F77B6BDC-4FA7-4974-8AD2-6C7B47B0CBAF}" destId="{B5F9522C-F4C7-46E8-A164-05ACC36DFEF5}" srcOrd="0" destOrd="0" presId="urn:microsoft.com/office/officeart/2005/8/layout/lProcess2"/>
    <dgm:cxn modelId="{94DF5413-E461-405B-99A9-20E098887D0A}" srcId="{3D8BF5A7-7D94-4754-B1A7-550A30D08094}" destId="{CECABF3C-38EA-494C-9EBE-79D318B2FB23}" srcOrd="3" destOrd="0" parTransId="{14CD2D03-A2D8-474F-997F-30919432651B}" sibTransId="{CA375C8E-2AF8-41F2-8755-610F5EC1EBBE}"/>
    <dgm:cxn modelId="{F929E82F-8380-4284-B540-8EC6CE1CE25D}" type="presOf" srcId="{882A8AA2-C905-4F25-B378-93D8FE69F8EC}" destId="{1AF36553-9023-4451-9677-812E2590BF70}" srcOrd="0" destOrd="0" presId="urn:microsoft.com/office/officeart/2005/8/layout/lProcess2"/>
    <dgm:cxn modelId="{07882D45-487C-47E9-A71D-6F0AC62E96CD}" srcId="{3D8BF5A7-7D94-4754-B1A7-550A30D08094}" destId="{882A8AA2-C905-4F25-B378-93D8FE69F8EC}" srcOrd="1" destOrd="0" parTransId="{CD62D79F-A347-4311-85D3-4325AFA3C169}" sibTransId="{20919121-9419-44E4-AD16-6A4652BD7208}"/>
    <dgm:cxn modelId="{D8720115-6F13-494F-AD29-DF5CF97A9CA9}" type="presOf" srcId="{3D8BF5A7-7D94-4754-B1A7-550A30D08094}" destId="{2D9447AA-8626-4FF6-9275-9B7293E87F40}" srcOrd="1" destOrd="0" presId="urn:microsoft.com/office/officeart/2005/8/layout/lProcess2"/>
    <dgm:cxn modelId="{AA9DCF9C-4E5E-4C03-B458-B8CF4E549AE9}" type="presOf" srcId="{CECABF3C-38EA-494C-9EBE-79D318B2FB23}" destId="{88439BFF-46A8-4CA3-B4A9-499CE4AE7658}" srcOrd="0" destOrd="0" presId="urn:microsoft.com/office/officeart/2005/8/layout/lProcess2"/>
    <dgm:cxn modelId="{D89BC01D-78EB-4C78-AF3B-097D39179486}" srcId="{3D8BF5A7-7D94-4754-B1A7-550A30D08094}" destId="{156E53B0-8179-44D3-92B1-4117CB21B28B}" srcOrd="4" destOrd="0" parTransId="{65778C4A-F723-4F8D-927A-B4C1D482FBE0}" sibTransId="{42A705E4-4705-4195-85F8-A16C20161F66}"/>
    <dgm:cxn modelId="{C410A262-1CEF-438C-9653-C5A9C0747F18}" type="presParOf" srcId="{B5F9522C-F4C7-46E8-A164-05ACC36DFEF5}" destId="{D10B894C-97EB-4D3B-B93E-FAC0752715DE}" srcOrd="0" destOrd="0" presId="urn:microsoft.com/office/officeart/2005/8/layout/lProcess2"/>
    <dgm:cxn modelId="{7C2F186E-88BB-434D-9F5E-3458565C18CB}" type="presParOf" srcId="{D10B894C-97EB-4D3B-B93E-FAC0752715DE}" destId="{C1D70545-E53B-48F3-B356-62A312954CB2}" srcOrd="0" destOrd="0" presId="urn:microsoft.com/office/officeart/2005/8/layout/lProcess2"/>
    <dgm:cxn modelId="{504088F2-EAC4-491B-BD6D-102173DD2008}" type="presParOf" srcId="{D10B894C-97EB-4D3B-B93E-FAC0752715DE}" destId="{2D9447AA-8626-4FF6-9275-9B7293E87F40}" srcOrd="1" destOrd="0" presId="urn:microsoft.com/office/officeart/2005/8/layout/lProcess2"/>
    <dgm:cxn modelId="{EF5E4335-3B80-4E56-9487-FFBF930338EE}" type="presParOf" srcId="{D10B894C-97EB-4D3B-B93E-FAC0752715DE}" destId="{34C498A5-B72B-48A3-A466-650E5F8CFCD8}" srcOrd="2" destOrd="0" presId="urn:microsoft.com/office/officeart/2005/8/layout/lProcess2"/>
    <dgm:cxn modelId="{A4BA5678-C0E1-47AF-99BF-425DA92FA038}" type="presParOf" srcId="{34C498A5-B72B-48A3-A466-650E5F8CFCD8}" destId="{661713C7-AFAF-4538-8E18-2D18DDAFFCE9}" srcOrd="0" destOrd="0" presId="urn:microsoft.com/office/officeart/2005/8/layout/lProcess2"/>
    <dgm:cxn modelId="{9DCC0D27-4C87-48E1-8FA9-70004FFA4BAA}" type="presParOf" srcId="{661713C7-AFAF-4538-8E18-2D18DDAFFCE9}" destId="{59FF0B83-B479-4CED-908D-4370333C7530}" srcOrd="0" destOrd="0" presId="urn:microsoft.com/office/officeart/2005/8/layout/lProcess2"/>
    <dgm:cxn modelId="{CB8679DE-5AEC-4BDE-9425-404A6CA431C4}" type="presParOf" srcId="{661713C7-AFAF-4538-8E18-2D18DDAFFCE9}" destId="{090BEB5E-BC0C-4376-9909-939060B0AE2A}" srcOrd="1" destOrd="0" presId="urn:microsoft.com/office/officeart/2005/8/layout/lProcess2"/>
    <dgm:cxn modelId="{EB48E65B-994B-410C-BD70-144CDC315B3A}" type="presParOf" srcId="{661713C7-AFAF-4538-8E18-2D18DDAFFCE9}" destId="{1AF36553-9023-4451-9677-812E2590BF70}" srcOrd="2" destOrd="0" presId="urn:microsoft.com/office/officeart/2005/8/layout/lProcess2"/>
    <dgm:cxn modelId="{978BAE0F-DCAA-4541-9C72-636198CAC1BD}" type="presParOf" srcId="{661713C7-AFAF-4538-8E18-2D18DDAFFCE9}" destId="{CA95D343-8CF2-4E3C-834B-882582C1E1A6}" srcOrd="3" destOrd="0" presId="urn:microsoft.com/office/officeart/2005/8/layout/lProcess2"/>
    <dgm:cxn modelId="{2F259F35-5962-4C75-B747-BD1249BFBF3F}" type="presParOf" srcId="{661713C7-AFAF-4538-8E18-2D18DDAFFCE9}" destId="{74B9E92B-A37F-4926-B179-56994A434E96}" srcOrd="4" destOrd="0" presId="urn:microsoft.com/office/officeart/2005/8/layout/lProcess2"/>
    <dgm:cxn modelId="{259A9DF9-8E3C-4881-81D6-0545809B1603}" type="presParOf" srcId="{661713C7-AFAF-4538-8E18-2D18DDAFFCE9}" destId="{EC43EFD3-B941-4A50-9C27-154A3882DE3F}" srcOrd="5" destOrd="0" presId="urn:microsoft.com/office/officeart/2005/8/layout/lProcess2"/>
    <dgm:cxn modelId="{B0E8EF65-9A9B-49F3-8636-FE273C01C967}" type="presParOf" srcId="{661713C7-AFAF-4538-8E18-2D18DDAFFCE9}" destId="{88439BFF-46A8-4CA3-B4A9-499CE4AE7658}" srcOrd="6" destOrd="0" presId="urn:microsoft.com/office/officeart/2005/8/layout/lProcess2"/>
    <dgm:cxn modelId="{75C24F2B-18D0-41DD-B387-D0E8DC0759AB}" type="presParOf" srcId="{661713C7-AFAF-4538-8E18-2D18DDAFFCE9}" destId="{A8A33D1F-8C6F-4AF3-BED0-F439D90B8597}" srcOrd="7" destOrd="0" presId="urn:microsoft.com/office/officeart/2005/8/layout/lProcess2"/>
    <dgm:cxn modelId="{EF1A48E5-4E36-44AF-A6BB-A0430B803F06}" type="presParOf" srcId="{661713C7-AFAF-4538-8E18-2D18DDAFFCE9}" destId="{B494858A-84D5-466F-A893-0E4FBA8E21F0}"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333CF5-6DA0-4EF9-98F8-C06578190665}" type="doc">
      <dgm:prSet loTypeId="urn:microsoft.com/office/officeart/2005/8/layout/lProcess2" loCatId="relationship" qsTypeId="urn:microsoft.com/office/officeart/2005/8/quickstyle/simple5" qsCatId="simple" csTypeId="urn:microsoft.com/office/officeart/2005/8/colors/colorful1" csCatId="colorful" phldr="1"/>
      <dgm:spPr/>
      <dgm:t>
        <a:bodyPr/>
        <a:lstStyle/>
        <a:p>
          <a:endParaRPr lang="ru-RU"/>
        </a:p>
      </dgm:t>
    </dgm:pt>
    <dgm:pt modelId="{848109A8-0274-45B4-AA7F-748AC3A64559}">
      <dgm:prSet phldrT="[Текст]" custT="1"/>
      <dgm:spPr/>
      <dgm:t>
        <a:bodyPr/>
        <a:lstStyle/>
        <a:p>
          <a:endParaRPr lang="ru-RU" sz="1800" dirty="0" smtClean="0"/>
        </a:p>
        <a:p>
          <a:endParaRPr lang="ru-RU" sz="1800" dirty="0" smtClean="0"/>
        </a:p>
        <a:p>
          <a:r>
            <a:rPr lang="ru-RU" sz="1800" dirty="0" smtClean="0"/>
            <a:t>МП «Благоустройство городского поселения «Город Балабаново»: 2020 г. – 24 439 тыс. руб., 2021 г. – 24 635 тыс. руб., 2022 г. – 24 835 тыс. руб.</a:t>
          </a:r>
          <a:endParaRPr lang="ru-RU" sz="1800" dirty="0"/>
        </a:p>
      </dgm:t>
    </dgm:pt>
    <dgm:pt modelId="{C88B521F-5035-4D17-A158-F0DED9F3A955}" type="parTrans" cxnId="{FB1C27F2-205C-49F2-9F18-983CC0471A24}">
      <dgm:prSet/>
      <dgm:spPr/>
      <dgm:t>
        <a:bodyPr/>
        <a:lstStyle/>
        <a:p>
          <a:endParaRPr lang="ru-RU"/>
        </a:p>
      </dgm:t>
    </dgm:pt>
    <dgm:pt modelId="{E109B496-7CD0-47A2-B4A6-3CC12E019C80}" type="sibTrans" cxnId="{FB1C27F2-205C-49F2-9F18-983CC0471A24}">
      <dgm:prSet/>
      <dgm:spPr/>
      <dgm:t>
        <a:bodyPr/>
        <a:lstStyle/>
        <a:p>
          <a:endParaRPr lang="ru-RU"/>
        </a:p>
      </dgm:t>
    </dgm:pt>
    <dgm:pt modelId="{734883F3-AEBE-4C91-A0A1-EC13FB3ADF08}">
      <dgm:prSet phldrT="[Текст]" custT="1"/>
      <dgm:spPr/>
      <dgm:t>
        <a:bodyPr/>
        <a:lstStyle/>
        <a:p>
          <a:endParaRPr lang="ru-RU" sz="1400" dirty="0" smtClean="0"/>
        </a:p>
        <a:p>
          <a:endParaRPr lang="ru-RU" sz="1800" dirty="0" smtClean="0"/>
        </a:p>
        <a:p>
          <a:endParaRPr lang="ru-RU" sz="1800" dirty="0" smtClean="0"/>
        </a:p>
        <a:p>
          <a:r>
            <a:rPr lang="ru-RU" sz="1800" dirty="0" smtClean="0"/>
            <a:t>МП «Формирование комфортной городской среды города Балабаново»: </a:t>
          </a:r>
          <a:r>
            <a:rPr lang="ru-RU" sz="1800" b="0" cap="none" spc="0" baseline="0" dirty="0" smtClean="0">
              <a:ln w="10541" cmpd="sng">
                <a:prstDash val="solid"/>
              </a:ln>
              <a:effectLst/>
            </a:rPr>
            <a:t>2020 г. – 3 914 тыс. руб., 2021 г. – 3 914 тыс. руб., 2022 г. – 3 914 тыс. руб.</a:t>
          </a:r>
          <a:r>
            <a:rPr lang="ru-RU" sz="1800" dirty="0" smtClean="0"/>
            <a:t> </a:t>
          </a:r>
          <a:endParaRPr lang="ru-RU" sz="1800" dirty="0"/>
        </a:p>
      </dgm:t>
    </dgm:pt>
    <dgm:pt modelId="{E7A29113-573B-4F6E-ACAB-F02A30C601DC}" type="parTrans" cxnId="{45419702-3CBE-4512-A60F-85B5BD051D77}">
      <dgm:prSet/>
      <dgm:spPr/>
      <dgm:t>
        <a:bodyPr/>
        <a:lstStyle/>
        <a:p>
          <a:endParaRPr lang="ru-RU"/>
        </a:p>
      </dgm:t>
    </dgm:pt>
    <dgm:pt modelId="{64087E95-1994-4EE7-9868-B0A227A07B3C}" type="sibTrans" cxnId="{45419702-3CBE-4512-A60F-85B5BD051D77}">
      <dgm:prSet/>
      <dgm:spPr/>
      <dgm:t>
        <a:bodyPr/>
        <a:lstStyle/>
        <a:p>
          <a:endParaRPr lang="ru-RU"/>
        </a:p>
      </dgm:t>
    </dgm:pt>
    <dgm:pt modelId="{314A851F-06CB-451B-8A0C-AEFA1130DACA}" type="pres">
      <dgm:prSet presAssocID="{95333CF5-6DA0-4EF9-98F8-C06578190665}" presName="theList" presStyleCnt="0">
        <dgm:presLayoutVars>
          <dgm:dir/>
          <dgm:animLvl val="lvl"/>
          <dgm:resizeHandles val="exact"/>
        </dgm:presLayoutVars>
      </dgm:prSet>
      <dgm:spPr/>
      <dgm:t>
        <a:bodyPr/>
        <a:lstStyle/>
        <a:p>
          <a:endParaRPr lang="ru-RU"/>
        </a:p>
      </dgm:t>
    </dgm:pt>
    <dgm:pt modelId="{6B0A925F-DB64-426F-9B25-4A5DF1A9F0A4}" type="pres">
      <dgm:prSet presAssocID="{848109A8-0274-45B4-AA7F-748AC3A64559}" presName="compNode" presStyleCnt="0"/>
      <dgm:spPr/>
      <dgm:t>
        <a:bodyPr/>
        <a:lstStyle/>
        <a:p>
          <a:endParaRPr lang="ru-RU"/>
        </a:p>
      </dgm:t>
    </dgm:pt>
    <dgm:pt modelId="{BB574567-52E2-4D90-8B40-A4F7262B81D5}" type="pres">
      <dgm:prSet presAssocID="{848109A8-0274-45B4-AA7F-748AC3A64559}" presName="aNode" presStyleLbl="bgShp" presStyleIdx="0" presStyleCnt="2" custScaleX="94056"/>
      <dgm:spPr/>
      <dgm:t>
        <a:bodyPr/>
        <a:lstStyle/>
        <a:p>
          <a:endParaRPr lang="ru-RU"/>
        </a:p>
      </dgm:t>
    </dgm:pt>
    <dgm:pt modelId="{66712953-2939-43FA-A709-DF946F76E6F2}" type="pres">
      <dgm:prSet presAssocID="{848109A8-0274-45B4-AA7F-748AC3A64559}" presName="textNode" presStyleLbl="bgShp" presStyleIdx="0" presStyleCnt="2"/>
      <dgm:spPr/>
      <dgm:t>
        <a:bodyPr/>
        <a:lstStyle/>
        <a:p>
          <a:endParaRPr lang="ru-RU"/>
        </a:p>
      </dgm:t>
    </dgm:pt>
    <dgm:pt modelId="{CDD51063-7CD6-4A77-9A03-D7A332629E0B}" type="pres">
      <dgm:prSet presAssocID="{848109A8-0274-45B4-AA7F-748AC3A64559}" presName="compChildNode" presStyleCnt="0"/>
      <dgm:spPr/>
      <dgm:t>
        <a:bodyPr/>
        <a:lstStyle/>
        <a:p>
          <a:endParaRPr lang="ru-RU"/>
        </a:p>
      </dgm:t>
    </dgm:pt>
    <dgm:pt modelId="{0DF01A35-4190-4DCB-989C-8C2C9949C9FF}" type="pres">
      <dgm:prSet presAssocID="{848109A8-0274-45B4-AA7F-748AC3A64559}" presName="theInnerList" presStyleCnt="0"/>
      <dgm:spPr/>
      <dgm:t>
        <a:bodyPr/>
        <a:lstStyle/>
        <a:p>
          <a:endParaRPr lang="ru-RU"/>
        </a:p>
      </dgm:t>
    </dgm:pt>
    <dgm:pt modelId="{D5D58FB4-5179-46D8-90C9-5989FD8B1ECE}" type="pres">
      <dgm:prSet presAssocID="{848109A8-0274-45B4-AA7F-748AC3A64559}" presName="aSpace" presStyleCnt="0"/>
      <dgm:spPr/>
      <dgm:t>
        <a:bodyPr/>
        <a:lstStyle/>
        <a:p>
          <a:endParaRPr lang="ru-RU"/>
        </a:p>
      </dgm:t>
    </dgm:pt>
    <dgm:pt modelId="{4A75F5A0-6BBB-4417-8DB6-2701302539F6}" type="pres">
      <dgm:prSet presAssocID="{734883F3-AEBE-4C91-A0A1-EC13FB3ADF08}" presName="compNode" presStyleCnt="0"/>
      <dgm:spPr/>
      <dgm:t>
        <a:bodyPr/>
        <a:lstStyle/>
        <a:p>
          <a:endParaRPr lang="ru-RU"/>
        </a:p>
      </dgm:t>
    </dgm:pt>
    <dgm:pt modelId="{3A1D7661-44C7-442E-B6D5-170DE1FD51C9}" type="pres">
      <dgm:prSet presAssocID="{734883F3-AEBE-4C91-A0A1-EC13FB3ADF08}" presName="aNode" presStyleLbl="bgShp" presStyleIdx="1" presStyleCnt="2" custScaleX="94056"/>
      <dgm:spPr/>
      <dgm:t>
        <a:bodyPr/>
        <a:lstStyle/>
        <a:p>
          <a:endParaRPr lang="ru-RU"/>
        </a:p>
      </dgm:t>
    </dgm:pt>
    <dgm:pt modelId="{0D724822-7892-465F-A44C-615D9493C8AA}" type="pres">
      <dgm:prSet presAssocID="{734883F3-AEBE-4C91-A0A1-EC13FB3ADF08}" presName="textNode" presStyleLbl="bgShp" presStyleIdx="1" presStyleCnt="2"/>
      <dgm:spPr/>
      <dgm:t>
        <a:bodyPr/>
        <a:lstStyle/>
        <a:p>
          <a:endParaRPr lang="ru-RU"/>
        </a:p>
      </dgm:t>
    </dgm:pt>
    <dgm:pt modelId="{FEDBE85D-3435-45E1-ADED-68C7158DB184}" type="pres">
      <dgm:prSet presAssocID="{734883F3-AEBE-4C91-A0A1-EC13FB3ADF08}" presName="compChildNode" presStyleCnt="0"/>
      <dgm:spPr/>
      <dgm:t>
        <a:bodyPr/>
        <a:lstStyle/>
        <a:p>
          <a:endParaRPr lang="ru-RU"/>
        </a:p>
      </dgm:t>
    </dgm:pt>
    <dgm:pt modelId="{5757D00B-547C-4668-AC76-8CB9EEDAD6AE}" type="pres">
      <dgm:prSet presAssocID="{734883F3-AEBE-4C91-A0A1-EC13FB3ADF08}" presName="theInnerList" presStyleCnt="0"/>
      <dgm:spPr/>
      <dgm:t>
        <a:bodyPr/>
        <a:lstStyle/>
        <a:p>
          <a:endParaRPr lang="ru-RU"/>
        </a:p>
      </dgm:t>
    </dgm:pt>
  </dgm:ptLst>
  <dgm:cxnLst>
    <dgm:cxn modelId="{0D6B1389-477B-4295-BA9C-4DB7822BD768}" type="presOf" srcId="{95333CF5-6DA0-4EF9-98F8-C06578190665}" destId="{314A851F-06CB-451B-8A0C-AEFA1130DACA}" srcOrd="0" destOrd="0" presId="urn:microsoft.com/office/officeart/2005/8/layout/lProcess2"/>
    <dgm:cxn modelId="{FB1C27F2-205C-49F2-9F18-983CC0471A24}" srcId="{95333CF5-6DA0-4EF9-98F8-C06578190665}" destId="{848109A8-0274-45B4-AA7F-748AC3A64559}" srcOrd="0" destOrd="0" parTransId="{C88B521F-5035-4D17-A158-F0DED9F3A955}" sibTransId="{E109B496-7CD0-47A2-B4A6-3CC12E019C80}"/>
    <dgm:cxn modelId="{DF52B469-FD36-4BF7-8815-005A7A8290D6}" type="presOf" srcId="{848109A8-0274-45B4-AA7F-748AC3A64559}" destId="{BB574567-52E2-4D90-8B40-A4F7262B81D5}" srcOrd="0" destOrd="0" presId="urn:microsoft.com/office/officeart/2005/8/layout/lProcess2"/>
    <dgm:cxn modelId="{45419702-3CBE-4512-A60F-85B5BD051D77}" srcId="{95333CF5-6DA0-4EF9-98F8-C06578190665}" destId="{734883F3-AEBE-4C91-A0A1-EC13FB3ADF08}" srcOrd="1" destOrd="0" parTransId="{E7A29113-573B-4F6E-ACAB-F02A30C601DC}" sibTransId="{64087E95-1994-4EE7-9868-B0A227A07B3C}"/>
    <dgm:cxn modelId="{BEB42F67-4A74-4E17-BAC2-13F2376F2179}" type="presOf" srcId="{848109A8-0274-45B4-AA7F-748AC3A64559}" destId="{66712953-2939-43FA-A709-DF946F76E6F2}" srcOrd="1" destOrd="0" presId="urn:microsoft.com/office/officeart/2005/8/layout/lProcess2"/>
    <dgm:cxn modelId="{012DC61F-AA1E-427C-9911-13E64E898F6C}" type="presOf" srcId="{734883F3-AEBE-4C91-A0A1-EC13FB3ADF08}" destId="{3A1D7661-44C7-442E-B6D5-170DE1FD51C9}" srcOrd="0" destOrd="0" presId="urn:microsoft.com/office/officeart/2005/8/layout/lProcess2"/>
    <dgm:cxn modelId="{392D6E30-4715-457F-9541-50901DC80271}" type="presOf" srcId="{734883F3-AEBE-4C91-A0A1-EC13FB3ADF08}" destId="{0D724822-7892-465F-A44C-615D9493C8AA}" srcOrd="1" destOrd="0" presId="urn:microsoft.com/office/officeart/2005/8/layout/lProcess2"/>
    <dgm:cxn modelId="{BE3498ED-7CA9-48F0-8752-92DDF92D6681}" type="presParOf" srcId="{314A851F-06CB-451B-8A0C-AEFA1130DACA}" destId="{6B0A925F-DB64-426F-9B25-4A5DF1A9F0A4}" srcOrd="0" destOrd="0" presId="urn:microsoft.com/office/officeart/2005/8/layout/lProcess2"/>
    <dgm:cxn modelId="{D5D3B7ED-E7A1-4CB3-9EE8-50EDDF083395}" type="presParOf" srcId="{6B0A925F-DB64-426F-9B25-4A5DF1A9F0A4}" destId="{BB574567-52E2-4D90-8B40-A4F7262B81D5}" srcOrd="0" destOrd="0" presId="urn:microsoft.com/office/officeart/2005/8/layout/lProcess2"/>
    <dgm:cxn modelId="{3A825AE6-6817-49A7-8244-9FC22CBAE8FA}" type="presParOf" srcId="{6B0A925F-DB64-426F-9B25-4A5DF1A9F0A4}" destId="{66712953-2939-43FA-A709-DF946F76E6F2}" srcOrd="1" destOrd="0" presId="urn:microsoft.com/office/officeart/2005/8/layout/lProcess2"/>
    <dgm:cxn modelId="{9C5A6CF5-A5B5-4609-9FFF-A6F5FFE843D9}" type="presParOf" srcId="{6B0A925F-DB64-426F-9B25-4A5DF1A9F0A4}" destId="{CDD51063-7CD6-4A77-9A03-D7A332629E0B}" srcOrd="2" destOrd="0" presId="urn:microsoft.com/office/officeart/2005/8/layout/lProcess2"/>
    <dgm:cxn modelId="{E007A263-15DD-48DA-A674-6B4845E84C1B}" type="presParOf" srcId="{CDD51063-7CD6-4A77-9A03-D7A332629E0B}" destId="{0DF01A35-4190-4DCB-989C-8C2C9949C9FF}" srcOrd="0" destOrd="0" presId="urn:microsoft.com/office/officeart/2005/8/layout/lProcess2"/>
    <dgm:cxn modelId="{E2C4BC94-93F6-4D52-ADD5-985DB0DC1C76}" type="presParOf" srcId="{314A851F-06CB-451B-8A0C-AEFA1130DACA}" destId="{D5D58FB4-5179-46D8-90C9-5989FD8B1ECE}" srcOrd="1" destOrd="0" presId="urn:microsoft.com/office/officeart/2005/8/layout/lProcess2"/>
    <dgm:cxn modelId="{DA5638FB-3503-4FC1-8768-259EBF1AAC1B}" type="presParOf" srcId="{314A851F-06CB-451B-8A0C-AEFA1130DACA}" destId="{4A75F5A0-6BBB-4417-8DB6-2701302539F6}" srcOrd="2" destOrd="0" presId="urn:microsoft.com/office/officeart/2005/8/layout/lProcess2"/>
    <dgm:cxn modelId="{65381BC1-ACB7-4175-9497-D69D8024BD9E}" type="presParOf" srcId="{4A75F5A0-6BBB-4417-8DB6-2701302539F6}" destId="{3A1D7661-44C7-442E-B6D5-170DE1FD51C9}" srcOrd="0" destOrd="0" presId="urn:microsoft.com/office/officeart/2005/8/layout/lProcess2"/>
    <dgm:cxn modelId="{A2C562A7-9AFF-4879-8333-C1A75D704FAE}" type="presParOf" srcId="{4A75F5A0-6BBB-4417-8DB6-2701302539F6}" destId="{0D724822-7892-465F-A44C-615D9493C8AA}" srcOrd="1" destOrd="0" presId="urn:microsoft.com/office/officeart/2005/8/layout/lProcess2"/>
    <dgm:cxn modelId="{23173121-31E3-4876-B222-957159BD5E28}" type="presParOf" srcId="{4A75F5A0-6BBB-4417-8DB6-2701302539F6}" destId="{FEDBE85D-3435-45E1-ADED-68C7158DB184}" srcOrd="2" destOrd="0" presId="urn:microsoft.com/office/officeart/2005/8/layout/lProcess2"/>
    <dgm:cxn modelId="{6BF7436B-A590-442A-BCD3-049576F0D8B9}" type="presParOf" srcId="{FEDBE85D-3435-45E1-ADED-68C7158DB184}" destId="{5757D00B-547C-4668-AC76-8CB9EEDAD6AE}" srcOrd="0"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7A2BA-1660-4561-A9E8-D125BB4D472D}">
      <dsp:nvSpPr>
        <dsp:cNvPr id="0" name=""/>
        <dsp:cNvSpPr/>
      </dsp:nvSpPr>
      <dsp:spPr>
        <a:xfrm rot="5400000">
          <a:off x="-239570" y="242079"/>
          <a:ext cx="1597134" cy="11179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1</a:t>
          </a:r>
          <a:endParaRPr lang="ru-RU" sz="3300" kern="1200" dirty="0"/>
        </a:p>
      </dsp:txBody>
      <dsp:txXfrm rot="-5400000">
        <a:off x="0" y="561506"/>
        <a:ext cx="1117994" cy="479140"/>
      </dsp:txXfrm>
    </dsp:sp>
    <dsp:sp modelId="{36E9202F-5861-4EA2-AADA-E9DF00799883}">
      <dsp:nvSpPr>
        <dsp:cNvPr id="0" name=""/>
        <dsp:cNvSpPr/>
      </dsp:nvSpPr>
      <dsp:spPr>
        <a:xfrm rot="5400000">
          <a:off x="3462788" y="-2342285"/>
          <a:ext cx="1038137" cy="57277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smtClean="0"/>
            <a:t>Публичные слушания по проекту бюджета городского поселения «Город Балабаново»</a:t>
          </a:r>
          <a:endParaRPr lang="ru-RU" sz="2300" kern="1200" dirty="0"/>
        </a:p>
      </dsp:txBody>
      <dsp:txXfrm rot="-5400000">
        <a:off x="1117994" y="53187"/>
        <a:ext cx="5677048" cy="936781"/>
      </dsp:txXfrm>
    </dsp:sp>
    <dsp:sp modelId="{4DB123E4-F85F-4B32-8220-A94BCC9E82C5}">
      <dsp:nvSpPr>
        <dsp:cNvPr id="0" name=""/>
        <dsp:cNvSpPr/>
      </dsp:nvSpPr>
      <dsp:spPr>
        <a:xfrm rot="5400000">
          <a:off x="-239570" y="1645134"/>
          <a:ext cx="1597134" cy="11179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2</a:t>
          </a:r>
          <a:endParaRPr lang="ru-RU" sz="3300" kern="1200" dirty="0"/>
        </a:p>
      </dsp:txBody>
      <dsp:txXfrm rot="-5400000">
        <a:off x="0" y="1964561"/>
        <a:ext cx="1117994" cy="479140"/>
      </dsp:txXfrm>
    </dsp:sp>
    <dsp:sp modelId="{1912A1E2-1F33-4AC3-8677-3191C1C62726}">
      <dsp:nvSpPr>
        <dsp:cNvPr id="0" name=""/>
        <dsp:cNvSpPr/>
      </dsp:nvSpPr>
      <dsp:spPr>
        <a:xfrm rot="5400000">
          <a:off x="3462788" y="-939229"/>
          <a:ext cx="1038137" cy="57277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smtClean="0"/>
            <a:t>Публичные слушания по отчету об исполнении бюджета городского поселения «Город Балабаново»</a:t>
          </a:r>
          <a:endParaRPr lang="ru-RU" sz="2300" kern="1200" dirty="0"/>
        </a:p>
      </dsp:txBody>
      <dsp:txXfrm rot="-5400000">
        <a:off x="1117994" y="1456243"/>
        <a:ext cx="5677048" cy="936781"/>
      </dsp:txXfrm>
    </dsp:sp>
    <dsp:sp modelId="{D3422F04-9AA1-403F-8703-193243AE3774}">
      <dsp:nvSpPr>
        <dsp:cNvPr id="0" name=""/>
        <dsp:cNvSpPr/>
      </dsp:nvSpPr>
      <dsp:spPr>
        <a:xfrm rot="5400000">
          <a:off x="-239570" y="3048190"/>
          <a:ext cx="1597134" cy="11179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3</a:t>
          </a:r>
          <a:endParaRPr lang="ru-RU" sz="3300" kern="1200" dirty="0"/>
        </a:p>
      </dsp:txBody>
      <dsp:txXfrm rot="-5400000">
        <a:off x="0" y="3367617"/>
        <a:ext cx="1117994" cy="479140"/>
      </dsp:txXfrm>
    </dsp:sp>
    <dsp:sp modelId="{1AE85C7C-8C66-4737-8206-00F290CFE66A}">
      <dsp:nvSpPr>
        <dsp:cNvPr id="0" name=""/>
        <dsp:cNvSpPr/>
      </dsp:nvSpPr>
      <dsp:spPr>
        <a:xfrm rot="5400000">
          <a:off x="3462788" y="463825"/>
          <a:ext cx="1038137" cy="57277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smtClean="0"/>
            <a:t>Общественные обсуждения муниципальных программ</a:t>
          </a:r>
          <a:endParaRPr lang="ru-RU" sz="2300" kern="1200" dirty="0"/>
        </a:p>
      </dsp:txBody>
      <dsp:txXfrm rot="-5400000">
        <a:off x="1117994" y="2859297"/>
        <a:ext cx="5677048" cy="936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77A26-A5B9-4A6C-A94D-BE1713F515B7}">
      <dsp:nvSpPr>
        <dsp:cNvPr id="0" name=""/>
        <dsp:cNvSpPr/>
      </dsp:nvSpPr>
      <dsp:spPr>
        <a:xfrm>
          <a:off x="365268" y="2407"/>
          <a:ext cx="1743967" cy="1046380"/>
        </a:xfrm>
        <a:prstGeom prst="rect">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solidFill>
                <a:schemeClr val="tx1"/>
              </a:solidFill>
            </a:rPr>
            <a:t>Муниципальная программа «Развитие системы социального обслуживания населения городского поселения «Город Балабаново»:    </a:t>
          </a:r>
          <a:r>
            <a:rPr lang="ru-RU" sz="700" b="1" kern="1200" dirty="0" smtClean="0">
              <a:solidFill>
                <a:schemeClr val="tx1"/>
              </a:solidFill>
            </a:rPr>
            <a:t>2020 г. – 1084 тыс. руб., 2021 г. – 1084 тыс. руб., 2022 г. – 1084 тыс. руб.</a:t>
          </a:r>
          <a:endParaRPr lang="ru-RU" sz="700" b="1" kern="1200" dirty="0">
            <a:solidFill>
              <a:schemeClr val="tx1"/>
            </a:solidFill>
          </a:endParaRPr>
        </a:p>
      </dsp:txBody>
      <dsp:txXfrm>
        <a:off x="365268" y="2407"/>
        <a:ext cx="1743967" cy="1046380"/>
      </dsp:txXfrm>
    </dsp:sp>
    <dsp:sp modelId="{B189D1DD-1660-4D47-8565-E573D75AD731}">
      <dsp:nvSpPr>
        <dsp:cNvPr id="0" name=""/>
        <dsp:cNvSpPr/>
      </dsp:nvSpPr>
      <dsp:spPr>
        <a:xfrm>
          <a:off x="2283633" y="2407"/>
          <a:ext cx="1743967" cy="1046380"/>
        </a:xfrm>
        <a:prstGeom prst="rect">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t>Муниципальная программа «Развитие жилищной и коммунальной инфраструктуры городского поселения «Город Балабаново»:  </a:t>
          </a:r>
          <a:r>
            <a:rPr lang="ru-RU" sz="700" b="1" kern="1200" dirty="0" smtClean="0"/>
            <a:t>2020 г. – 2549 тыс. руб., 2021 г. – 1962 тыс. руб., 2022 г. – 2027 тыс. руб.</a:t>
          </a:r>
          <a:endParaRPr lang="ru-RU" sz="700" b="1" kern="1200" dirty="0"/>
        </a:p>
      </dsp:txBody>
      <dsp:txXfrm>
        <a:off x="2283633" y="2407"/>
        <a:ext cx="1743967" cy="1046380"/>
      </dsp:txXfrm>
    </dsp:sp>
    <dsp:sp modelId="{22D3A689-38A3-4BBD-AD69-A81B7416298B}">
      <dsp:nvSpPr>
        <dsp:cNvPr id="0" name=""/>
        <dsp:cNvSpPr/>
      </dsp:nvSpPr>
      <dsp:spPr>
        <a:xfrm>
          <a:off x="4201998" y="2407"/>
          <a:ext cx="1743967" cy="1046380"/>
        </a:xfrm>
        <a:prstGeom prst="rect">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solidFill>
                <a:schemeClr val="tx1"/>
              </a:solidFill>
            </a:rPr>
            <a:t>Муниципальная программа «Кадровая политика в г. Балабаново»: </a:t>
          </a:r>
          <a:r>
            <a:rPr lang="ru-RU" sz="700" b="1" kern="1200" dirty="0" smtClean="0">
              <a:solidFill>
                <a:schemeClr val="tx1"/>
              </a:solidFill>
            </a:rPr>
            <a:t>2020 г. – 19818 тыс. руб., 2021 г. – 20197 тыс. руб., 2022 г. – 22834 тыс. руб.</a:t>
          </a:r>
          <a:endParaRPr lang="ru-RU" sz="700" b="1" kern="1200" dirty="0">
            <a:solidFill>
              <a:schemeClr val="tx1"/>
            </a:solidFill>
          </a:endParaRPr>
        </a:p>
      </dsp:txBody>
      <dsp:txXfrm>
        <a:off x="4201998" y="2407"/>
        <a:ext cx="1743967" cy="1046380"/>
      </dsp:txXfrm>
    </dsp:sp>
    <dsp:sp modelId="{A1B61145-D6F1-4CEE-A73A-0C832A8C61E1}">
      <dsp:nvSpPr>
        <dsp:cNvPr id="0" name=""/>
        <dsp:cNvSpPr/>
      </dsp:nvSpPr>
      <dsp:spPr>
        <a:xfrm>
          <a:off x="6120363" y="2407"/>
          <a:ext cx="1743967" cy="1046380"/>
        </a:xfrm>
        <a:prstGeom prst="rect">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t>Муниципальная программа «Безопасность жизнедеятельности в городе Балабаново»: </a:t>
          </a:r>
          <a:r>
            <a:rPr lang="ru-RU" sz="700" b="1" kern="1200" dirty="0" smtClean="0"/>
            <a:t>2020 г. – 2732 тыс. руб., 2021 г. – 2815 тыс. руб., 2022 г. – 2878 тыс. руб.</a:t>
          </a:r>
          <a:endParaRPr lang="ru-RU" sz="700" b="1" kern="1200" dirty="0"/>
        </a:p>
      </dsp:txBody>
      <dsp:txXfrm>
        <a:off x="6120363" y="2407"/>
        <a:ext cx="1743967" cy="1046380"/>
      </dsp:txXfrm>
    </dsp:sp>
    <dsp:sp modelId="{944C7D2A-CE59-4E61-8834-4EEEBB455DAF}">
      <dsp:nvSpPr>
        <dsp:cNvPr id="0" name=""/>
        <dsp:cNvSpPr/>
      </dsp:nvSpPr>
      <dsp:spPr>
        <a:xfrm>
          <a:off x="365268" y="1223184"/>
          <a:ext cx="1743967" cy="1046380"/>
        </a:xfrm>
        <a:prstGeom prst="rect">
          <a:avLst/>
        </a:prstGeom>
        <a:solidFill>
          <a:schemeClr val="accent6">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t>Муниципальная программа «Выборы»: </a:t>
          </a:r>
          <a:r>
            <a:rPr lang="ru-RU" sz="700" b="1" kern="1200" dirty="0" smtClean="0"/>
            <a:t>2020 г. – 283 тыс. руб., 2021 г. – 0 тыс. руб., 2022 г. – 0 тыс. руб.</a:t>
          </a:r>
          <a:endParaRPr lang="ru-RU" sz="700" b="1" kern="1200" dirty="0"/>
        </a:p>
      </dsp:txBody>
      <dsp:txXfrm>
        <a:off x="365268" y="1223184"/>
        <a:ext cx="1743967" cy="1046380"/>
      </dsp:txXfrm>
    </dsp:sp>
    <dsp:sp modelId="{E3615419-3767-4863-8576-2FDE4D497C47}">
      <dsp:nvSpPr>
        <dsp:cNvPr id="0" name=""/>
        <dsp:cNvSpPr/>
      </dsp:nvSpPr>
      <dsp:spPr>
        <a:xfrm>
          <a:off x="2283633" y="1223184"/>
          <a:ext cx="1743967" cy="1046380"/>
        </a:xfrm>
        <a:prstGeom prst="rect">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solidFill>
                <a:schemeClr val="tx1"/>
              </a:solidFill>
            </a:rPr>
            <a:t>Муниципальная программа «Культурная политика в городе Балабаново»: </a:t>
          </a:r>
          <a:r>
            <a:rPr lang="ru-RU" sz="700" b="1" kern="1200" dirty="0" smtClean="0">
              <a:solidFill>
                <a:schemeClr val="tx1"/>
              </a:solidFill>
            </a:rPr>
            <a:t>2020 г. – 28133 тыс. руб., 2021 г. – 29028 тыс. руб., 2022 г. – 31044 тыс. руб.</a:t>
          </a:r>
          <a:endParaRPr lang="ru-RU" sz="700" b="1" kern="1200" dirty="0">
            <a:solidFill>
              <a:schemeClr val="tx1"/>
            </a:solidFill>
          </a:endParaRPr>
        </a:p>
      </dsp:txBody>
      <dsp:txXfrm>
        <a:off x="2283633" y="1223184"/>
        <a:ext cx="1743967" cy="1046380"/>
      </dsp:txXfrm>
    </dsp:sp>
    <dsp:sp modelId="{60D625C2-4ACF-42EF-8B1F-D8D72A029E0B}">
      <dsp:nvSpPr>
        <dsp:cNvPr id="0" name=""/>
        <dsp:cNvSpPr/>
      </dsp:nvSpPr>
      <dsp:spPr>
        <a:xfrm>
          <a:off x="4201998" y="1223184"/>
          <a:ext cx="1743967" cy="1046380"/>
        </a:xfrm>
        <a:prstGeom prst="rect">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t>Муниципальная программа «Развитие физической культуры и спорта в г. Балабаново»: </a:t>
          </a:r>
          <a:r>
            <a:rPr lang="ru-RU" sz="700" b="1" kern="1200" dirty="0" smtClean="0"/>
            <a:t>2020 г. – 29534 тыс. руб., 2021 г. –20430 тыс. руб., 2022 г. –21754тыс. руб.</a:t>
          </a:r>
          <a:endParaRPr lang="ru-RU" sz="700" b="1" kern="1200" dirty="0"/>
        </a:p>
      </dsp:txBody>
      <dsp:txXfrm>
        <a:off x="4201998" y="1223184"/>
        <a:ext cx="1743967" cy="1046380"/>
      </dsp:txXfrm>
    </dsp:sp>
    <dsp:sp modelId="{F63DE0F1-E4F1-4A9E-899E-164ED982587B}">
      <dsp:nvSpPr>
        <dsp:cNvPr id="0" name=""/>
        <dsp:cNvSpPr/>
      </dsp:nvSpPr>
      <dsp:spPr>
        <a:xfrm>
          <a:off x="6120363" y="1223184"/>
          <a:ext cx="1743967" cy="1046380"/>
        </a:xfrm>
        <a:prstGeom prst="rect">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solidFill>
                <a:schemeClr val="tx1"/>
              </a:solidFill>
            </a:rPr>
            <a:t>Муниципальная программа «Благоустройство городского поселения «Город Балабаново»: </a:t>
          </a:r>
          <a:r>
            <a:rPr lang="ru-RU" sz="700" b="1" kern="1200" dirty="0" smtClean="0">
              <a:solidFill>
                <a:schemeClr val="tx1"/>
              </a:solidFill>
            </a:rPr>
            <a:t>2020 г. – 24439 тыс. руб., 2021 г. – 24635 тыс. руб., 2022 г. – 24835 тыс. руб.</a:t>
          </a:r>
          <a:endParaRPr lang="ru-RU" sz="700" b="1" kern="1200" dirty="0">
            <a:solidFill>
              <a:schemeClr val="tx1"/>
            </a:solidFill>
          </a:endParaRPr>
        </a:p>
      </dsp:txBody>
      <dsp:txXfrm>
        <a:off x="6120363" y="1223184"/>
        <a:ext cx="1743967" cy="1046380"/>
      </dsp:txXfrm>
    </dsp:sp>
    <dsp:sp modelId="{02519CA7-53F5-46D0-BBAE-1A25262818CF}">
      <dsp:nvSpPr>
        <dsp:cNvPr id="0" name=""/>
        <dsp:cNvSpPr/>
      </dsp:nvSpPr>
      <dsp:spPr>
        <a:xfrm>
          <a:off x="365268" y="2443962"/>
          <a:ext cx="1743967" cy="1046380"/>
        </a:xfrm>
        <a:prstGeom prst="rect">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solidFill>
                <a:schemeClr val="tx1"/>
              </a:solidFill>
            </a:rPr>
            <a:t>Муниципальная программа «Формирование комфортной городской среды города Балабаново»: </a:t>
          </a:r>
          <a:r>
            <a:rPr lang="ru-RU" sz="700" b="1" kern="1200" dirty="0" smtClean="0">
              <a:solidFill>
                <a:schemeClr val="tx1"/>
              </a:solidFill>
            </a:rPr>
            <a:t>2020 г. – 3914 тыс. руб., 2021 г. – 3914 тыс. руб., 2022 г. – 3914 тыс. руб.</a:t>
          </a:r>
          <a:endParaRPr lang="ru-RU" sz="700" b="1" kern="1200" dirty="0">
            <a:solidFill>
              <a:schemeClr val="tx1"/>
            </a:solidFill>
          </a:endParaRPr>
        </a:p>
      </dsp:txBody>
      <dsp:txXfrm>
        <a:off x="365268" y="2443962"/>
        <a:ext cx="1743967" cy="1046380"/>
      </dsp:txXfrm>
    </dsp:sp>
    <dsp:sp modelId="{1B4F3A76-70C1-4173-BFB3-79D03C6EAC84}">
      <dsp:nvSpPr>
        <dsp:cNvPr id="0" name=""/>
        <dsp:cNvSpPr/>
      </dsp:nvSpPr>
      <dsp:spPr>
        <a:xfrm>
          <a:off x="2283633" y="2443962"/>
          <a:ext cx="1743967" cy="1046380"/>
        </a:xfrm>
        <a:prstGeom prst="rect">
          <a:avLst/>
        </a:prstGeom>
        <a:solidFill>
          <a:schemeClr val="accent6">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t>Муниципальная программа «Территориальное планирование, проектирование, строительство объектов капитального строительства и инженерно-транспортной инфраструктуры МО городского поселения «Город Балабаново»: </a:t>
          </a:r>
          <a:r>
            <a:rPr lang="ru-RU" sz="700" b="1" kern="1200" dirty="0" smtClean="0"/>
            <a:t>2020 г. – 7160 тыс. руб., 2021 г. – 990 тыс. руб., 2022 г. – 2095 тыс. руб.</a:t>
          </a:r>
          <a:endParaRPr lang="ru-RU" sz="700" b="1" kern="1200" dirty="0"/>
        </a:p>
      </dsp:txBody>
      <dsp:txXfrm>
        <a:off x="2283633" y="2443962"/>
        <a:ext cx="1743967" cy="1046380"/>
      </dsp:txXfrm>
    </dsp:sp>
    <dsp:sp modelId="{2336B8D7-6188-48F1-A956-A7BB4A5D2F64}">
      <dsp:nvSpPr>
        <dsp:cNvPr id="0" name=""/>
        <dsp:cNvSpPr/>
      </dsp:nvSpPr>
      <dsp:spPr>
        <a:xfrm>
          <a:off x="4201998" y="2443962"/>
          <a:ext cx="1743967" cy="1046380"/>
        </a:xfrm>
        <a:prstGeom prst="rect">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solidFill>
                <a:schemeClr val="tx1"/>
              </a:solidFill>
            </a:rPr>
            <a:t>Муниципальная программа «Информационная политика. Развитие СМИ в городе Балабаново»: </a:t>
          </a:r>
          <a:r>
            <a:rPr lang="ru-RU" sz="700" b="1" kern="1200" dirty="0" smtClean="0">
              <a:solidFill>
                <a:schemeClr val="tx1"/>
              </a:solidFill>
            </a:rPr>
            <a:t>2020 г. – 8558 тыс. руб., 2021 г. – 8951 тыс. руб., 2022 г. – 9385 тыс. руб.</a:t>
          </a:r>
          <a:endParaRPr lang="ru-RU" sz="700" b="1" kern="1200" dirty="0">
            <a:solidFill>
              <a:schemeClr val="tx1"/>
            </a:solidFill>
          </a:endParaRPr>
        </a:p>
      </dsp:txBody>
      <dsp:txXfrm>
        <a:off x="4201998" y="2443962"/>
        <a:ext cx="1743967" cy="1046380"/>
      </dsp:txXfrm>
    </dsp:sp>
    <dsp:sp modelId="{A146E97E-F28D-45B9-8B0F-3ADC27167B2C}">
      <dsp:nvSpPr>
        <dsp:cNvPr id="0" name=""/>
        <dsp:cNvSpPr/>
      </dsp:nvSpPr>
      <dsp:spPr>
        <a:xfrm>
          <a:off x="6120363" y="2443962"/>
          <a:ext cx="1743967" cy="1046380"/>
        </a:xfrm>
        <a:prstGeom prst="rect">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t>Муниципальная программа «Ремонт и содержание сети автомобильных дорог»: </a:t>
          </a:r>
          <a:r>
            <a:rPr lang="ru-RU" sz="700" b="1" kern="1200" dirty="0" smtClean="0"/>
            <a:t>2020 г. – 24933 тыс. руб., 2021 г. – 24206 тыс. руб., 2022 г. – 24242 тыс. руб.</a:t>
          </a:r>
          <a:endParaRPr lang="ru-RU" sz="700" b="1" kern="1200" dirty="0"/>
        </a:p>
      </dsp:txBody>
      <dsp:txXfrm>
        <a:off x="6120363" y="2443962"/>
        <a:ext cx="1743967" cy="1046380"/>
      </dsp:txXfrm>
    </dsp:sp>
    <dsp:sp modelId="{01E900EC-B0FB-4937-92D5-8E421A5A45B1}">
      <dsp:nvSpPr>
        <dsp:cNvPr id="0" name=""/>
        <dsp:cNvSpPr/>
      </dsp:nvSpPr>
      <dsp:spPr>
        <a:xfrm>
          <a:off x="365268" y="3664740"/>
          <a:ext cx="1743967" cy="1046380"/>
        </a:xfrm>
        <a:prstGeom prst="rect">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t>Муниципальная программа «Проведение праздничных мероприятий в г. Балабаново»: </a:t>
          </a:r>
          <a:r>
            <a:rPr lang="ru-RU" sz="700" b="1" kern="1200" dirty="0" smtClean="0"/>
            <a:t>2020 г. – 2624 тыс. руб., 2021 г. – 2624 тыс. руб., 2022 г. – 2624 тыс. руб.</a:t>
          </a:r>
          <a:endParaRPr lang="ru-RU" sz="700" b="1" kern="1200" dirty="0"/>
        </a:p>
      </dsp:txBody>
      <dsp:txXfrm>
        <a:off x="365268" y="3664740"/>
        <a:ext cx="1743967" cy="1046380"/>
      </dsp:txXfrm>
    </dsp:sp>
    <dsp:sp modelId="{33634896-89CD-438F-AFC1-F87306856668}">
      <dsp:nvSpPr>
        <dsp:cNvPr id="0" name=""/>
        <dsp:cNvSpPr/>
      </dsp:nvSpPr>
      <dsp:spPr>
        <a:xfrm>
          <a:off x="2283633" y="3664740"/>
          <a:ext cx="1743967" cy="1046380"/>
        </a:xfrm>
        <a:prstGeom prst="rect">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solidFill>
                <a:schemeClr val="tx1"/>
              </a:solidFill>
            </a:rPr>
            <a:t>Муниципальная программа «Энергосбережение и повышение энергетической эффективности в системах коммунальной инфраструктуры на территории городского поселения «Город Балабаново»: </a:t>
          </a:r>
          <a:r>
            <a:rPr lang="ru-RU" sz="700" b="1" kern="1200" dirty="0" smtClean="0">
              <a:solidFill>
                <a:schemeClr val="tx1"/>
              </a:solidFill>
            </a:rPr>
            <a:t>2020 г. – 41485 тыс. руб., 2021 г. – 35237 тыс. руб., 2022 г. – 35237 тыс. руб.</a:t>
          </a:r>
          <a:endParaRPr lang="ru-RU" sz="700" b="1" kern="1200" dirty="0">
            <a:solidFill>
              <a:schemeClr val="tx1"/>
            </a:solidFill>
          </a:endParaRPr>
        </a:p>
      </dsp:txBody>
      <dsp:txXfrm>
        <a:off x="2283633" y="3664740"/>
        <a:ext cx="1743967" cy="1046380"/>
      </dsp:txXfrm>
    </dsp:sp>
    <dsp:sp modelId="{487368EC-BFFA-418E-BBB1-7E6CF022FD9F}">
      <dsp:nvSpPr>
        <dsp:cNvPr id="0" name=""/>
        <dsp:cNvSpPr/>
      </dsp:nvSpPr>
      <dsp:spPr>
        <a:xfrm>
          <a:off x="4201998" y="3664740"/>
          <a:ext cx="1743967" cy="1046380"/>
        </a:xfrm>
        <a:prstGeom prst="rect">
          <a:avLst/>
        </a:prstGeom>
        <a:solidFill>
          <a:schemeClr val="accent6">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t>Муниципальная программа «Управление муниципальным имуществом  МО «Город Балабаново»: </a:t>
          </a:r>
          <a:r>
            <a:rPr lang="ru-RU" sz="700" b="1" kern="1200" dirty="0" smtClean="0"/>
            <a:t>2020 г. – 8006 тыс. руб., 2021 г. – 7010 тыс. руб., 2022 г. – 6718 тыс. руб.</a:t>
          </a:r>
          <a:endParaRPr lang="ru-RU" sz="700" b="1" kern="1200" dirty="0"/>
        </a:p>
      </dsp:txBody>
      <dsp:txXfrm>
        <a:off x="4201998" y="3664740"/>
        <a:ext cx="1743967" cy="1046380"/>
      </dsp:txXfrm>
    </dsp:sp>
    <dsp:sp modelId="{B7857FEC-2219-4EFA-A4D1-2ED6EDD4AA61}">
      <dsp:nvSpPr>
        <dsp:cNvPr id="0" name=""/>
        <dsp:cNvSpPr/>
      </dsp:nvSpPr>
      <dsp:spPr>
        <a:xfrm>
          <a:off x="6120363" y="3664740"/>
          <a:ext cx="1743967" cy="1046380"/>
        </a:xfrm>
        <a:prstGeom prst="rect">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solidFill>
                <a:schemeClr val="tx1"/>
              </a:solidFill>
            </a:rPr>
            <a:t>Муниципальная программа «Молодежная политика города Балабаново»: </a:t>
          </a:r>
          <a:r>
            <a:rPr lang="ru-RU" sz="700" b="1" kern="1200" dirty="0" smtClean="0">
              <a:solidFill>
                <a:schemeClr val="tx1"/>
              </a:solidFill>
            </a:rPr>
            <a:t>2020 г. – 1351 тыс. руб., 2021 г. – 1351 тыс. руб., 2022 г. – 1351 тыс. руб.</a:t>
          </a:r>
          <a:endParaRPr lang="ru-RU" sz="700" b="1" kern="1200" dirty="0">
            <a:solidFill>
              <a:schemeClr val="tx1"/>
            </a:solidFill>
          </a:endParaRPr>
        </a:p>
      </dsp:txBody>
      <dsp:txXfrm>
        <a:off x="6120363" y="3664740"/>
        <a:ext cx="1743967" cy="1046380"/>
      </dsp:txXfrm>
    </dsp:sp>
    <dsp:sp modelId="{AC826481-2138-406D-9169-7F475589C201}">
      <dsp:nvSpPr>
        <dsp:cNvPr id="0" name=""/>
        <dsp:cNvSpPr/>
      </dsp:nvSpPr>
      <dsp:spPr>
        <a:xfrm>
          <a:off x="359574" y="4824534"/>
          <a:ext cx="3683051" cy="525597"/>
        </a:xfrm>
        <a:prstGeom prst="rect">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kern="1200" dirty="0" smtClean="0"/>
            <a:t>Муниципальная программа «Совершенствование системы муниципального управления городского поселения «Город Балабаново»: </a:t>
          </a:r>
          <a:r>
            <a:rPr lang="ru-RU" sz="700" b="1" kern="1200" dirty="0" smtClean="0"/>
            <a:t>2020 г. – 39768 тыс. руб., 2021 г. – 32121 тыс. руб., 2022 г. – 33251 тыс. руб.</a:t>
          </a:r>
          <a:endParaRPr lang="ru-RU" sz="700" b="1" kern="1200" dirty="0"/>
        </a:p>
      </dsp:txBody>
      <dsp:txXfrm>
        <a:off x="359574" y="4824534"/>
        <a:ext cx="3683051" cy="525597"/>
      </dsp:txXfrm>
    </dsp:sp>
    <dsp:sp modelId="{E517364C-4BDF-4705-86DC-6450E0769807}">
      <dsp:nvSpPr>
        <dsp:cNvPr id="0" name=""/>
        <dsp:cNvSpPr/>
      </dsp:nvSpPr>
      <dsp:spPr>
        <a:xfrm>
          <a:off x="4211947" y="4835019"/>
          <a:ext cx="3631168" cy="524132"/>
        </a:xfrm>
        <a:prstGeom prst="rect">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ru-RU" sz="700" b="1" kern="1200" dirty="0" smtClean="0"/>
            <a:t>Муниципальная программа «Переселение граждан из аварийного жилищного фонда городского поселения «Город Балабаново»: 2020 г. – 11544 тыс. руб.</a:t>
          </a:r>
          <a:endParaRPr lang="ru-RU" sz="700" b="1" kern="1200" dirty="0"/>
        </a:p>
      </dsp:txBody>
      <dsp:txXfrm>
        <a:off x="4211947" y="4835019"/>
        <a:ext cx="3631168" cy="524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08341-0198-40D3-A7CD-A2EB9F5BA039}">
      <dsp:nvSpPr>
        <dsp:cNvPr id="0" name=""/>
        <dsp:cNvSpPr/>
      </dsp:nvSpPr>
      <dsp:spPr>
        <a:xfrm>
          <a:off x="10347" y="5"/>
          <a:ext cx="1247466" cy="1247466"/>
        </a:xfrm>
        <a:prstGeom prst="ellipse">
          <a:avLst/>
        </a:prstGeom>
        <a:solidFill>
          <a:schemeClr val="accent3">
            <a:alpha val="5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E61800A8-27A8-4F0F-8ABA-1BE383202147}">
      <dsp:nvSpPr>
        <dsp:cNvPr id="0" name=""/>
        <dsp:cNvSpPr/>
      </dsp:nvSpPr>
      <dsp:spPr>
        <a:xfrm>
          <a:off x="481869" y="5"/>
          <a:ext cx="5478234" cy="124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ru-RU" sz="1800" b="0" kern="1200" cap="none" spc="0" baseline="0" dirty="0" smtClean="0">
              <a:ln w="9000" cmpd="sng">
                <a:prstDash val="solid"/>
              </a:ln>
              <a:effectLst>
                <a:reflection blurRad="12700" stA="28000" endPos="45000" dist="1000" dir="5400000" sy="-100000" algn="bl" rotWithShape="0"/>
              </a:effectLst>
            </a:rPr>
            <a:t>МП </a:t>
          </a:r>
          <a:r>
            <a:rPr lang="ru-RU" sz="1800" b="0" kern="1200" cap="none" spc="0" baseline="0" dirty="0" smtClean="0">
              <a:ln w="9000" cmpd="sng">
                <a:prstDash val="solid"/>
              </a:ln>
              <a:effectLst>
                <a:reflection blurRad="12700" stA="28000" endPos="45000" dist="1000" dir="5400000" sy="-100000" algn="bl" rotWithShape="0"/>
              </a:effectLst>
            </a:rPr>
            <a:t>«Переселение  </a:t>
          </a:r>
          <a:r>
            <a:rPr lang="ru-RU" sz="1800" b="0" kern="1200" cap="none" spc="0" baseline="0" dirty="0" smtClean="0">
              <a:ln w="9000" cmpd="sng">
                <a:prstDash val="solid"/>
              </a:ln>
              <a:effectLst>
                <a:reflection blurRad="12700" stA="28000" endPos="45000" dist="1000" dir="5400000" sy="-100000" algn="bl" rotWithShape="0"/>
              </a:effectLst>
            </a:rPr>
            <a:t>граждан из аварийного жилищного фонда ГП «</a:t>
          </a:r>
          <a:r>
            <a:rPr lang="ru-RU" sz="1800" b="0" kern="1200" cap="none" spc="0" baseline="0" dirty="0" smtClean="0">
              <a:ln w="9000" cmpd="sng">
                <a:prstDash val="solid"/>
              </a:ln>
              <a:effectLst>
                <a:reflection blurRad="12700" stA="28000" endPos="45000" dist="1000" dir="5400000" sy="-100000" algn="bl" rotWithShape="0"/>
              </a:effectLst>
            </a:rPr>
            <a:t>Город </a:t>
          </a:r>
          <a:r>
            <a:rPr lang="ru-RU" sz="1800" b="0" kern="1200" cap="none" spc="0" baseline="0" dirty="0" smtClean="0">
              <a:ln w="9000" cmpd="sng">
                <a:prstDash val="solid"/>
              </a:ln>
              <a:effectLst>
                <a:reflection blurRad="12700" stA="28000" endPos="45000" dist="1000" dir="5400000" sy="-100000" algn="bl" rotWithShape="0"/>
              </a:effectLst>
            </a:rPr>
            <a:t>Балабаново»»: </a:t>
          </a:r>
        </a:p>
        <a:p>
          <a:pPr lvl="0" algn="l" defTabSz="800100">
            <a:lnSpc>
              <a:spcPct val="90000"/>
            </a:lnSpc>
            <a:spcBef>
              <a:spcPct val="0"/>
            </a:spcBef>
            <a:spcAft>
              <a:spcPct val="35000"/>
            </a:spcAft>
          </a:pPr>
          <a:r>
            <a:rPr lang="ru-RU" sz="1800" b="0" kern="1200" cap="none" spc="0" baseline="0" dirty="0" smtClean="0">
              <a:ln w="9000" cmpd="sng">
                <a:prstDash val="solid"/>
              </a:ln>
              <a:effectLst>
                <a:reflection blurRad="12700" stA="28000" endPos="45000" dist="1000" dir="5400000" sy="-100000" algn="bl" rotWithShape="0"/>
              </a:effectLst>
            </a:rPr>
            <a:t>2020 г. – 11 544 тыс. Руб.</a:t>
          </a:r>
          <a:endParaRPr lang="ru-RU" sz="1800" b="0" kern="1200" cap="none" spc="0" baseline="0" dirty="0">
            <a:ln w="9000" cmpd="sng">
              <a:prstDash val="solid"/>
            </a:ln>
            <a:effectLst>
              <a:reflection blurRad="12700" stA="28000" endPos="45000" dist="1000" dir="5400000" sy="-100000" algn="bl" rotWithShape="0"/>
            </a:effectLst>
          </a:endParaRPr>
        </a:p>
      </dsp:txBody>
      <dsp:txXfrm>
        <a:off x="481869" y="5"/>
        <a:ext cx="5478234" cy="1247466"/>
      </dsp:txXfrm>
    </dsp:sp>
    <dsp:sp modelId="{2F1B1BD8-F618-47B5-BD40-214A2BFEF137}">
      <dsp:nvSpPr>
        <dsp:cNvPr id="0" name=""/>
        <dsp:cNvSpPr/>
      </dsp:nvSpPr>
      <dsp:spPr>
        <a:xfrm>
          <a:off x="447650" y="4320486"/>
          <a:ext cx="255622" cy="255622"/>
        </a:xfrm>
        <a:prstGeom prst="ellipse">
          <a:avLst/>
        </a:prstGeom>
        <a:solidFill>
          <a:schemeClr val="accent3">
            <a:alpha val="50000"/>
            <a:hueOff val="168554"/>
            <a:satOff val="-6637"/>
            <a:lumOff val="3235"/>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579D69E0-D840-454B-9125-20F95B3DD465}">
      <dsp:nvSpPr>
        <dsp:cNvPr id="0" name=""/>
        <dsp:cNvSpPr/>
      </dsp:nvSpPr>
      <dsp:spPr>
        <a:xfrm>
          <a:off x="10344" y="1224139"/>
          <a:ext cx="1244576" cy="1244576"/>
        </a:xfrm>
        <a:prstGeom prst="ellipse">
          <a:avLst/>
        </a:prstGeom>
        <a:solidFill>
          <a:schemeClr val="accent3">
            <a:alpha val="50000"/>
            <a:hueOff val="337107"/>
            <a:satOff val="-13274"/>
            <a:lumOff val="6471"/>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7917CB4E-6745-4E9A-9468-09E224AA83AE}">
      <dsp:nvSpPr>
        <dsp:cNvPr id="0" name=""/>
        <dsp:cNvSpPr/>
      </dsp:nvSpPr>
      <dsp:spPr>
        <a:xfrm>
          <a:off x="447645" y="1296150"/>
          <a:ext cx="6657137" cy="1244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ru-RU" sz="1800" b="0" kern="1200" cap="none" spc="0" baseline="0" dirty="0" smtClean="0">
              <a:ln w="9000" cmpd="sng">
                <a:prstDash val="solid"/>
              </a:ln>
              <a:effectLst>
                <a:reflection blurRad="12700" stA="28000" endPos="45000" dist="1000" dir="5400000" sy="-100000" algn="bl" rotWithShape="0"/>
              </a:effectLst>
            </a:rPr>
            <a:t>МП </a:t>
          </a:r>
          <a:r>
            <a:rPr lang="ru-RU" sz="1800" b="0" kern="1200" cap="none" spc="0" baseline="0" dirty="0" smtClean="0">
              <a:ln w="9000" cmpd="sng">
                <a:prstDash val="solid"/>
              </a:ln>
              <a:effectLst>
                <a:reflection blurRad="12700" stA="28000" endPos="45000" dist="1000" dir="5400000" sy="-100000" algn="bl" rotWithShape="0"/>
              </a:effectLst>
            </a:rPr>
            <a:t>«Развитие </a:t>
          </a:r>
          <a:r>
            <a:rPr lang="ru-RU" sz="1800" b="0" kern="1200" cap="none" spc="0" baseline="0" dirty="0" smtClean="0">
              <a:ln w="9000" cmpd="sng">
                <a:prstDash val="solid"/>
              </a:ln>
              <a:effectLst>
                <a:reflection blurRad="12700" stA="28000" endPos="45000" dist="1000" dir="5400000" sy="-100000" algn="bl" rotWithShape="0"/>
              </a:effectLst>
            </a:rPr>
            <a:t>жилищной и коммунальной инфраструктуры городского поселения </a:t>
          </a:r>
          <a:r>
            <a:rPr lang="ru-RU" sz="1800" b="0" kern="1200" cap="none" spc="0" baseline="0" dirty="0" smtClean="0">
              <a:ln w="9000" cmpd="sng">
                <a:prstDash val="solid"/>
              </a:ln>
              <a:effectLst>
                <a:reflection blurRad="12700" stA="28000" endPos="45000" dist="1000" dir="5400000" sy="-100000" algn="bl" rotWithShape="0"/>
              </a:effectLst>
            </a:rPr>
            <a:t>«Город </a:t>
          </a:r>
          <a:r>
            <a:rPr lang="ru-RU" sz="1800" b="0" kern="1200" cap="none" spc="0" baseline="0" dirty="0" smtClean="0">
              <a:ln w="9000" cmpd="sng">
                <a:prstDash val="solid"/>
              </a:ln>
              <a:effectLst>
                <a:reflection blurRad="12700" stA="28000" endPos="45000" dist="1000" dir="5400000" sy="-100000" algn="bl" rotWithShape="0"/>
              </a:effectLst>
            </a:rPr>
            <a:t>Балабаново»:</a:t>
          </a:r>
          <a:endParaRPr lang="ru-RU" sz="1800" b="0" kern="1200" cap="none" spc="0" baseline="0" dirty="0">
            <a:ln w="9000" cmpd="sng">
              <a:prstDash val="solid"/>
            </a:ln>
            <a:effectLst>
              <a:reflection blurRad="12700" stA="28000" endPos="45000" dist="1000" dir="5400000" sy="-100000" algn="bl" rotWithShape="0"/>
            </a:effectLst>
          </a:endParaRPr>
        </a:p>
      </dsp:txBody>
      <dsp:txXfrm>
        <a:off x="447645" y="1296150"/>
        <a:ext cx="6657137" cy="1244576"/>
      </dsp:txXfrm>
    </dsp:sp>
    <dsp:sp modelId="{A1A727A1-8CEE-4528-B244-218BCCF7AE93}">
      <dsp:nvSpPr>
        <dsp:cNvPr id="0" name=""/>
        <dsp:cNvSpPr/>
      </dsp:nvSpPr>
      <dsp:spPr>
        <a:xfrm>
          <a:off x="802404" y="2376264"/>
          <a:ext cx="6657137" cy="76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ru-RU" sz="1800" b="0" kern="1200" cap="none" spc="0" baseline="0" dirty="0" smtClean="0">
              <a:ln w="9000" cmpd="sng">
                <a:prstDash val="solid"/>
              </a:ln>
              <a:effectLst>
                <a:reflection blurRad="12700" stA="28000" endPos="45000" dist="1000" dir="5400000" sy="-100000" algn="bl" rotWithShape="0"/>
              </a:effectLst>
            </a:rPr>
            <a:t>взносы на капитальный ремонт МЖД в ФКР </a:t>
          </a:r>
          <a:r>
            <a:rPr lang="ru-RU" sz="1800" b="0" kern="1200" cap="none" spc="0" baseline="0" dirty="0" smtClean="0">
              <a:ln w="9000" cmpd="sng">
                <a:prstDash val="solid"/>
              </a:ln>
              <a:effectLst>
                <a:reflection blurRad="12700" stA="28000" endPos="45000" dist="1000" dir="5400000" sy="-100000" algn="bl" rotWithShape="0"/>
              </a:effectLst>
            </a:rPr>
            <a:t>Калужской </a:t>
          </a:r>
          <a:r>
            <a:rPr lang="ru-RU" sz="1800" b="0" kern="1200" cap="none" spc="0" baseline="0" dirty="0" smtClean="0">
              <a:ln w="9000" cmpd="sng">
                <a:prstDash val="solid"/>
              </a:ln>
              <a:effectLst>
                <a:reflection blurRad="12700" stA="28000" endPos="45000" dist="1000" dir="5400000" sy="-100000" algn="bl" rotWithShape="0"/>
              </a:effectLst>
            </a:rPr>
            <a:t>области: 2020 г. – 626 тыс. Руб., 2021 г. – 651 тыс. Руб., 2022 г. – 677 тыс. Руб.</a:t>
          </a:r>
          <a:endParaRPr lang="ru-RU" sz="1800" b="0" kern="1200" cap="none" spc="0" baseline="0" dirty="0">
            <a:ln w="9000" cmpd="sng">
              <a:prstDash val="solid"/>
            </a:ln>
            <a:effectLst>
              <a:reflection blurRad="12700" stA="28000" endPos="45000" dist="1000" dir="5400000" sy="-100000" algn="bl" rotWithShape="0"/>
            </a:effectLst>
          </a:endParaRPr>
        </a:p>
      </dsp:txBody>
      <dsp:txXfrm>
        <a:off x="802404" y="2376264"/>
        <a:ext cx="6657137" cy="760792"/>
      </dsp:txXfrm>
    </dsp:sp>
    <dsp:sp modelId="{F96DE0D2-A00C-4096-AE67-50FB9CE76F78}">
      <dsp:nvSpPr>
        <dsp:cNvPr id="0" name=""/>
        <dsp:cNvSpPr/>
      </dsp:nvSpPr>
      <dsp:spPr>
        <a:xfrm>
          <a:off x="447674" y="2664298"/>
          <a:ext cx="257040" cy="257040"/>
        </a:xfrm>
        <a:prstGeom prst="ellipse">
          <a:avLst/>
        </a:prstGeom>
        <a:solidFill>
          <a:schemeClr val="accent3">
            <a:alpha val="50000"/>
            <a:hueOff val="505661"/>
            <a:satOff val="-19912"/>
            <a:lumOff val="9706"/>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99692B7A-1F2E-4123-B117-EFC0983861DE}">
      <dsp:nvSpPr>
        <dsp:cNvPr id="0" name=""/>
        <dsp:cNvSpPr/>
      </dsp:nvSpPr>
      <dsp:spPr>
        <a:xfrm>
          <a:off x="802404" y="3240363"/>
          <a:ext cx="6657137" cy="76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ru-RU" sz="1800" b="0" kern="1200" cap="none" spc="0" baseline="0" dirty="0" smtClean="0">
              <a:ln w="9000" cmpd="sng">
                <a:prstDash val="solid"/>
              </a:ln>
              <a:effectLst>
                <a:reflection blurRad="12700" stA="28000" endPos="45000" dist="1000" dir="5400000" sy="-100000" algn="bl" rotWithShape="0"/>
              </a:effectLst>
            </a:rPr>
            <a:t>взносы на капитальный ремонт МЖД в управляющие компании: 2020 г. – 943 тыс. Руб., 2021 г. – 981 тыс. Руб., 2022 г. – 1 020 тыс. Руб.</a:t>
          </a:r>
          <a:endParaRPr lang="ru-RU" sz="1800" b="0" kern="1200" cap="none" spc="0" baseline="0" dirty="0">
            <a:ln w="9000" cmpd="sng">
              <a:prstDash val="solid"/>
            </a:ln>
            <a:effectLst>
              <a:reflection blurRad="12700" stA="28000" endPos="45000" dist="1000" dir="5400000" sy="-100000" algn="bl" rotWithShape="0"/>
            </a:effectLst>
          </a:endParaRPr>
        </a:p>
      </dsp:txBody>
      <dsp:txXfrm>
        <a:off x="802404" y="3240363"/>
        <a:ext cx="6657137" cy="760792"/>
      </dsp:txXfrm>
    </dsp:sp>
    <dsp:sp modelId="{0239921F-2838-45D1-950B-9B1A6621EF31}">
      <dsp:nvSpPr>
        <dsp:cNvPr id="0" name=""/>
        <dsp:cNvSpPr/>
      </dsp:nvSpPr>
      <dsp:spPr>
        <a:xfrm>
          <a:off x="447676" y="3456384"/>
          <a:ext cx="257040" cy="257040"/>
        </a:xfrm>
        <a:prstGeom prst="ellipse">
          <a:avLst/>
        </a:prstGeom>
        <a:solidFill>
          <a:schemeClr val="accent3">
            <a:alpha val="50000"/>
            <a:hueOff val="674214"/>
            <a:satOff val="-26549"/>
            <a:lumOff val="12941"/>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C082628F-EAA9-442F-8E4D-94C41BCF80BC}">
      <dsp:nvSpPr>
        <dsp:cNvPr id="0" name=""/>
        <dsp:cNvSpPr/>
      </dsp:nvSpPr>
      <dsp:spPr>
        <a:xfrm>
          <a:off x="802404" y="4104456"/>
          <a:ext cx="6657137" cy="71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ru-RU" sz="1800" b="0" kern="1200" cap="none" spc="0" baseline="0" dirty="0" smtClean="0">
              <a:ln w="9000" cmpd="sng">
                <a:prstDash val="solid"/>
              </a:ln>
              <a:effectLst>
                <a:reflection blurRad="12700" stA="28000" endPos="45000" dist="1000" dir="5400000" sy="-100000" algn="bl" rotWithShape="0"/>
              </a:effectLst>
            </a:rPr>
            <a:t>содержание и текущий ремонт жилищного фонда: 2020 г. – 980 тыс. Руб., 2021 г. – 330 тыс. Руб., 2022 г. – 330 тыс. Руб.</a:t>
          </a:r>
          <a:endParaRPr lang="ru-RU" sz="1800" b="0" kern="1200" cap="none" spc="0" baseline="0" dirty="0">
            <a:ln w="9000" cmpd="sng">
              <a:prstDash val="solid"/>
            </a:ln>
            <a:effectLst>
              <a:reflection blurRad="12700" stA="28000" endPos="45000" dist="1000" dir="5400000" sy="-100000" algn="bl" rotWithShape="0"/>
            </a:effectLst>
          </a:endParaRPr>
        </a:p>
      </dsp:txBody>
      <dsp:txXfrm>
        <a:off x="802404" y="4104456"/>
        <a:ext cx="6657137" cy="716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405EF-BC4E-4628-908A-B3B626B4774C}">
      <dsp:nvSpPr>
        <dsp:cNvPr id="0" name=""/>
        <dsp:cNvSpPr/>
      </dsp:nvSpPr>
      <dsp:spPr>
        <a:xfrm rot="5400000">
          <a:off x="-233281" y="236788"/>
          <a:ext cx="1555209" cy="1088646"/>
        </a:xfrm>
        <a:prstGeom prst="chevron">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rot="-5400000">
        <a:off x="1" y="547829"/>
        <a:ext cx="1088646" cy="466563"/>
      </dsp:txXfrm>
    </dsp:sp>
    <dsp:sp modelId="{F4D28ABB-502F-4831-893F-9B9D4A0D223E}">
      <dsp:nvSpPr>
        <dsp:cNvPr id="0" name=""/>
        <dsp:cNvSpPr/>
      </dsp:nvSpPr>
      <dsp:spPr>
        <a:xfrm rot="5400000">
          <a:off x="4378723" y="-3286569"/>
          <a:ext cx="1010886" cy="7591039"/>
        </a:xfrm>
        <a:prstGeom prst="round2SameRect">
          <a:avLst/>
        </a:prstGeom>
        <a:solidFill>
          <a:srgbClr val="ADDB7B">
            <a:alpha val="89804"/>
          </a:srgbClr>
        </a:solidFill>
        <a:ln w="12700" cap="flat" cmpd="sng" algn="ctr">
          <a:solidFill>
            <a:schemeClr val="accent3">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dirty="0" smtClean="0">
              <a:effectLst/>
            </a:rPr>
            <a:t>МП </a:t>
          </a:r>
          <a:r>
            <a:rPr lang="ru-RU" sz="1800" b="0" kern="1200" cap="none" spc="0" baseline="0" dirty="0" smtClean="0">
              <a:ln w="10541" cmpd="sng">
                <a:prstDash val="solid"/>
              </a:ln>
              <a:effectLst/>
            </a:rPr>
            <a:t>"</a:t>
          </a:r>
          <a:r>
            <a:rPr lang="ru-RU" sz="1800" b="0" kern="1200" dirty="0" smtClean="0">
              <a:effectLst/>
            </a:rPr>
            <a:t>Безопасность жизнедеятельности в г. Балабаново</a:t>
          </a:r>
          <a:r>
            <a:rPr lang="ru-RU" sz="1800" b="0" kern="1200" cap="none" spc="0" baseline="0" dirty="0" smtClean="0">
              <a:ln w="10541" cmpd="sng">
                <a:prstDash val="solid"/>
              </a:ln>
              <a:effectLst/>
            </a:rPr>
            <a:t>": 2020 г. – 150 тыс. руб., 2021 г. – 150 тыс. руб., 2022 г. – 150 тыс. руб.</a:t>
          </a:r>
          <a:endParaRPr lang="ru-RU" sz="1800" b="0" kern="1200" dirty="0">
            <a:effectLst/>
          </a:endParaRPr>
        </a:p>
      </dsp:txBody>
      <dsp:txXfrm rot="-5400000">
        <a:off x="1088647" y="52854"/>
        <a:ext cx="7541692" cy="912192"/>
      </dsp:txXfrm>
    </dsp:sp>
    <dsp:sp modelId="{3D8F07CF-A846-4421-BA66-E06098B0C0C7}">
      <dsp:nvSpPr>
        <dsp:cNvPr id="0" name=""/>
        <dsp:cNvSpPr/>
      </dsp:nvSpPr>
      <dsp:spPr>
        <a:xfrm rot="5400000">
          <a:off x="-233281" y="1648279"/>
          <a:ext cx="1555209" cy="1088646"/>
        </a:xfrm>
        <a:prstGeom prst="chevron">
          <a:avLst/>
        </a:prstGeom>
        <a:solidFill>
          <a:schemeClr val="accent3">
            <a:hueOff val="224738"/>
            <a:satOff val="-8850"/>
            <a:lumOff val="4314"/>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rot="-5400000">
        <a:off x="1" y="1959320"/>
        <a:ext cx="1088646" cy="466563"/>
      </dsp:txXfrm>
    </dsp:sp>
    <dsp:sp modelId="{01CE5206-774F-4515-B8D3-D579FC030406}">
      <dsp:nvSpPr>
        <dsp:cNvPr id="0" name=""/>
        <dsp:cNvSpPr/>
      </dsp:nvSpPr>
      <dsp:spPr>
        <a:xfrm rot="5400000">
          <a:off x="4378723" y="-1875078"/>
          <a:ext cx="1010886" cy="7591039"/>
        </a:xfrm>
        <a:prstGeom prst="round2SameRect">
          <a:avLst/>
        </a:prstGeom>
        <a:solidFill>
          <a:schemeClr val="tx2">
            <a:lumMod val="40000"/>
            <a:lumOff val="60000"/>
            <a:alpha val="90000"/>
          </a:schemeClr>
        </a:solidFill>
        <a:ln w="12700" cap="flat" cmpd="sng" algn="ctr">
          <a:solidFill>
            <a:schemeClr val="accent3">
              <a:hueOff val="224738"/>
              <a:satOff val="-8850"/>
              <a:lumOff val="4314"/>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cap="none" spc="0" baseline="0" dirty="0" smtClean="0">
              <a:ln w="10541" cmpd="sng">
                <a:prstDash val="solid"/>
              </a:ln>
              <a:effectLst/>
            </a:rPr>
            <a:t>МП "Территориальное планирование, проектирование, строительство объектов капитального строительства и инженерно-транспортной инфраструктуры МО городского поселения "Город Балабаново": 2020 г. – 1 149 тыс. руб.</a:t>
          </a:r>
          <a:endParaRPr lang="ru-RU" sz="1800" b="0" kern="1200" cap="none" spc="0" baseline="0" dirty="0">
            <a:ln w="10541" cmpd="sng">
              <a:prstDash val="solid"/>
            </a:ln>
            <a:effectLst/>
          </a:endParaRPr>
        </a:p>
      </dsp:txBody>
      <dsp:txXfrm rot="-5400000">
        <a:off x="1088647" y="1464345"/>
        <a:ext cx="7541692" cy="912192"/>
      </dsp:txXfrm>
    </dsp:sp>
    <dsp:sp modelId="{29075996-DEAE-4B02-BD8F-E9B68B70CF33}">
      <dsp:nvSpPr>
        <dsp:cNvPr id="0" name=""/>
        <dsp:cNvSpPr/>
      </dsp:nvSpPr>
      <dsp:spPr>
        <a:xfrm rot="5400000">
          <a:off x="-233281" y="3059770"/>
          <a:ext cx="1555209" cy="1088646"/>
        </a:xfrm>
        <a:prstGeom prst="chevron">
          <a:avLst/>
        </a:prstGeom>
        <a:solidFill>
          <a:schemeClr val="accent3">
            <a:hueOff val="449476"/>
            <a:satOff val="-17699"/>
            <a:lumOff val="8627"/>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dirty="0"/>
        </a:p>
      </dsp:txBody>
      <dsp:txXfrm rot="-5400000">
        <a:off x="1" y="3370811"/>
        <a:ext cx="1088646" cy="466563"/>
      </dsp:txXfrm>
    </dsp:sp>
    <dsp:sp modelId="{1FB29504-5683-4951-BFCD-FCB8A4FF17B6}">
      <dsp:nvSpPr>
        <dsp:cNvPr id="0" name=""/>
        <dsp:cNvSpPr/>
      </dsp:nvSpPr>
      <dsp:spPr>
        <a:xfrm rot="5400000">
          <a:off x="4378723" y="-463587"/>
          <a:ext cx="1010886" cy="7591039"/>
        </a:xfrm>
        <a:prstGeom prst="round2SameRect">
          <a:avLst/>
        </a:prstGeom>
        <a:solidFill>
          <a:schemeClr val="accent3">
            <a:lumMod val="40000"/>
            <a:lumOff val="60000"/>
            <a:alpha val="90000"/>
          </a:schemeClr>
        </a:solidFill>
        <a:ln w="12700" cap="flat" cmpd="sng" algn="ctr">
          <a:solidFill>
            <a:schemeClr val="accent3">
              <a:hueOff val="449476"/>
              <a:satOff val="-17699"/>
              <a:lumOff val="8627"/>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cap="none" spc="0" baseline="0" dirty="0" smtClean="0">
              <a:ln w="10541" cmpd="sng">
                <a:prstDash val="solid"/>
              </a:ln>
              <a:effectLst/>
            </a:rPr>
            <a:t>МП "Энергосбережение и повышение энергетической эффективности в системах коммунальной инфраструктуры на территории городского поселения "Город Балабаново": 2020 г. – 41 485 тыс. руб., 2021 г. – 35 237 тыс. руб., 2022 г. – 35 237 тыс. руб.</a:t>
          </a:r>
          <a:endParaRPr lang="ru-RU" sz="1800" kern="1200" baseline="0" dirty="0">
            <a:effectLst/>
          </a:endParaRPr>
        </a:p>
      </dsp:txBody>
      <dsp:txXfrm rot="-5400000">
        <a:off x="1088647" y="2875836"/>
        <a:ext cx="7541692" cy="912192"/>
      </dsp:txXfrm>
    </dsp:sp>
    <dsp:sp modelId="{93C543B6-3983-433E-B607-41B83BC4533E}">
      <dsp:nvSpPr>
        <dsp:cNvPr id="0" name=""/>
        <dsp:cNvSpPr/>
      </dsp:nvSpPr>
      <dsp:spPr>
        <a:xfrm rot="5400000">
          <a:off x="-233281" y="4471260"/>
          <a:ext cx="1555209" cy="1088646"/>
        </a:xfrm>
        <a:prstGeom prst="chevron">
          <a:avLst/>
        </a:prstGeom>
        <a:solidFill>
          <a:schemeClr val="accent3">
            <a:hueOff val="674214"/>
            <a:satOff val="-26549"/>
            <a:lumOff val="12941"/>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ru-RU" sz="2400" kern="1200" baseline="0" dirty="0"/>
        </a:p>
      </dsp:txBody>
      <dsp:txXfrm rot="-5400000">
        <a:off x="1" y="4782301"/>
        <a:ext cx="1088646" cy="466563"/>
      </dsp:txXfrm>
    </dsp:sp>
    <dsp:sp modelId="{A736D812-A991-46DC-B6F5-0582144FD483}">
      <dsp:nvSpPr>
        <dsp:cNvPr id="0" name=""/>
        <dsp:cNvSpPr/>
      </dsp:nvSpPr>
      <dsp:spPr>
        <a:xfrm rot="5400000">
          <a:off x="4378723" y="947902"/>
          <a:ext cx="1010886" cy="7591039"/>
        </a:xfrm>
        <a:prstGeom prst="round2SameRect">
          <a:avLst/>
        </a:prstGeom>
        <a:solidFill>
          <a:schemeClr val="accent5">
            <a:lumMod val="40000"/>
            <a:lumOff val="60000"/>
            <a:alpha val="90000"/>
          </a:schemeClr>
        </a:solidFill>
        <a:ln w="12700" cap="flat" cmpd="sng" algn="ctr">
          <a:solidFill>
            <a:schemeClr val="accent3">
              <a:hueOff val="674214"/>
              <a:satOff val="-26549"/>
              <a:lumOff val="12941"/>
              <a:alphaOff val="0"/>
            </a:schemeClr>
          </a:solidFill>
          <a:prstDash val="solid"/>
        </a:ln>
        <a:effectLst>
          <a:outerShdw blurRad="39999" dist="23000" algn="bl" rotWithShape="0">
            <a:srgbClr val="000000">
              <a:alpha val="4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kern="1200" cap="none" spc="0" baseline="0" dirty="0" smtClean="0">
              <a:ln w="10541" cmpd="sng">
                <a:prstDash val="solid"/>
              </a:ln>
              <a:effectLst/>
            </a:rPr>
            <a:t>МП "Управление муниципальным имуществом  МО "Город Балабаново": 2020 г. – 2 040 тыс. руб., 2021 г. – 2 040 тыс. руб., 2022 г. – 2 040 тыс. руб.</a:t>
          </a:r>
          <a:endParaRPr lang="ru-RU" sz="1800" b="0" kern="1200" cap="none" spc="0" baseline="0" dirty="0">
            <a:ln w="10541" cmpd="sng">
              <a:prstDash val="solid"/>
            </a:ln>
            <a:effectLst/>
          </a:endParaRPr>
        </a:p>
      </dsp:txBody>
      <dsp:txXfrm rot="-5400000">
        <a:off x="1088647" y="4287326"/>
        <a:ext cx="7541692" cy="912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70545-E53B-48F3-B356-62A312954CB2}">
      <dsp:nvSpPr>
        <dsp:cNvPr id="0" name=""/>
        <dsp:cNvSpPr/>
      </dsp:nvSpPr>
      <dsp:spPr>
        <a:xfrm>
          <a:off x="0" y="0"/>
          <a:ext cx="8560956" cy="4823741"/>
        </a:xfrm>
        <a:prstGeom prst="roundRect">
          <a:avLst>
            <a:gd name="adj" fmla="val 10000"/>
          </a:avLst>
        </a:prstGeom>
        <a:solidFill>
          <a:schemeClr val="accent5">
            <a:tint val="40000"/>
            <a:hueOff val="0"/>
            <a:satOff val="0"/>
            <a:lumOff val="0"/>
            <a:alphaOff val="0"/>
          </a:schemeClr>
        </a:solidFill>
        <a:ln w="12700"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b="1" kern="1200" dirty="0" smtClean="0">
              <a:solidFill>
                <a:srgbClr val="002060"/>
              </a:solidFill>
            </a:rPr>
            <a:t>МП "Ремонт и содержание сети автомобильных дорог"</a:t>
          </a:r>
          <a:endParaRPr lang="ru-RU" sz="2300" b="1" kern="1200" dirty="0">
            <a:solidFill>
              <a:srgbClr val="002060"/>
            </a:solidFill>
          </a:endParaRPr>
        </a:p>
      </dsp:txBody>
      <dsp:txXfrm>
        <a:off x="0" y="0"/>
        <a:ext cx="8560956" cy="1447122"/>
      </dsp:txXfrm>
    </dsp:sp>
    <dsp:sp modelId="{59FF0B83-B479-4CED-908D-4370333C7530}">
      <dsp:nvSpPr>
        <dsp:cNvPr id="0" name=""/>
        <dsp:cNvSpPr/>
      </dsp:nvSpPr>
      <dsp:spPr>
        <a:xfrm>
          <a:off x="143693" y="935309"/>
          <a:ext cx="8287553" cy="613973"/>
        </a:xfrm>
        <a:prstGeom prst="roundRect">
          <a:avLst>
            <a:gd name="adj" fmla="val 10000"/>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smtClean="0"/>
            <a:t>на содержание сети автомобильных дорог: 2020 г. – 23 млн. руб., 2021 г. – 23 млн. руб., 2022 г. – 23 млн. руб.</a:t>
          </a:r>
          <a:endParaRPr lang="ru-RU" sz="1800" kern="1200" dirty="0"/>
        </a:p>
      </dsp:txBody>
      <dsp:txXfrm>
        <a:off x="161676" y="953292"/>
        <a:ext cx="8251587" cy="578007"/>
      </dsp:txXfrm>
    </dsp:sp>
    <dsp:sp modelId="{1AF36553-9023-4451-9677-812E2590BF70}">
      <dsp:nvSpPr>
        <dsp:cNvPr id="0" name=""/>
        <dsp:cNvSpPr/>
      </dsp:nvSpPr>
      <dsp:spPr>
        <a:xfrm>
          <a:off x="143693" y="1620615"/>
          <a:ext cx="8273856" cy="415115"/>
        </a:xfrm>
        <a:prstGeom prst="roundRect">
          <a:avLst>
            <a:gd name="adj" fmla="val 10000"/>
          </a:avLst>
        </a:prstGeom>
        <a:solidFill>
          <a:schemeClr val="accent5">
            <a:hueOff val="614304"/>
            <a:satOff val="-13491"/>
            <a:lumOff val="3431"/>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smtClean="0"/>
            <a:t>на проектирование дорог: 2020 г. – 83 тыс. руб.</a:t>
          </a:r>
        </a:p>
      </dsp:txBody>
      <dsp:txXfrm>
        <a:off x="155851" y="1632773"/>
        <a:ext cx="8249540" cy="390799"/>
      </dsp:txXfrm>
    </dsp:sp>
    <dsp:sp modelId="{74B9E92B-A37F-4926-B179-56994A434E96}">
      <dsp:nvSpPr>
        <dsp:cNvPr id="0" name=""/>
        <dsp:cNvSpPr/>
      </dsp:nvSpPr>
      <dsp:spPr>
        <a:xfrm>
          <a:off x="143693" y="2149176"/>
          <a:ext cx="8273856" cy="663770"/>
        </a:xfrm>
        <a:prstGeom prst="roundRect">
          <a:avLst>
            <a:gd name="adj" fmla="val 10000"/>
          </a:avLst>
        </a:prstGeom>
        <a:solidFill>
          <a:schemeClr val="accent5">
            <a:hueOff val="1228607"/>
            <a:satOff val="-26981"/>
            <a:lumOff val="6863"/>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smtClean="0"/>
            <a:t>на обеспечение безопасности дорожного движения: 2020 г. – 450 тыс. руб.</a:t>
          </a:r>
        </a:p>
      </dsp:txBody>
      <dsp:txXfrm>
        <a:off x="163134" y="2168617"/>
        <a:ext cx="8234974" cy="624888"/>
      </dsp:txXfrm>
    </dsp:sp>
    <dsp:sp modelId="{88439BFF-46A8-4CA3-B4A9-499CE4AE7658}">
      <dsp:nvSpPr>
        <dsp:cNvPr id="0" name=""/>
        <dsp:cNvSpPr/>
      </dsp:nvSpPr>
      <dsp:spPr>
        <a:xfrm>
          <a:off x="143693" y="2942019"/>
          <a:ext cx="8273856" cy="879657"/>
        </a:xfrm>
        <a:prstGeom prst="roundRect">
          <a:avLst>
            <a:gd name="adj" fmla="val 10000"/>
          </a:avLst>
        </a:prstGeom>
        <a:solidFill>
          <a:schemeClr val="accent5">
            <a:hueOff val="1842911"/>
            <a:satOff val="-40472"/>
            <a:lumOff val="10294"/>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smtClean="0"/>
            <a:t>на содержание, капитальный ремонт сети автомобильных дорог за счет средств Дорожного фонда: 2020 г. – 1 171 тыс. руб., 2021 г. – 1 206 тыс. руб., 2022 г. – 1 242 тыс. руб.</a:t>
          </a:r>
        </a:p>
      </dsp:txBody>
      <dsp:txXfrm>
        <a:off x="169457" y="2967783"/>
        <a:ext cx="8222328" cy="828129"/>
      </dsp:txXfrm>
    </dsp:sp>
    <dsp:sp modelId="{B494858A-84D5-466F-A893-0E4FBA8E21F0}">
      <dsp:nvSpPr>
        <dsp:cNvPr id="0" name=""/>
        <dsp:cNvSpPr/>
      </dsp:nvSpPr>
      <dsp:spPr>
        <a:xfrm>
          <a:off x="143693" y="3911049"/>
          <a:ext cx="8273856" cy="397155"/>
        </a:xfrm>
        <a:prstGeom prst="roundRect">
          <a:avLst>
            <a:gd name="adj" fmla="val 10000"/>
          </a:avLst>
        </a:prstGeom>
        <a:solidFill>
          <a:schemeClr val="accent5">
            <a:hueOff val="2457214"/>
            <a:satOff val="-53963"/>
            <a:lumOff val="13725"/>
            <a:alphaOff val="0"/>
          </a:schemeClr>
        </a:solidFill>
        <a:ln>
          <a:noFill/>
        </a:ln>
        <a:effectLst>
          <a:outerShdw blurRad="39999" dist="23000" algn="bl"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smtClean="0"/>
            <a:t>на паспортизацию автомобильных дорог: 2020 г. - 300 тыс. руб.</a:t>
          </a:r>
          <a:endParaRPr lang="ru-RU" sz="1800" kern="1200" dirty="0"/>
        </a:p>
      </dsp:txBody>
      <dsp:txXfrm>
        <a:off x="155325" y="3922681"/>
        <a:ext cx="8250592" cy="3738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74567-52E2-4D90-8B40-A4F7262B81D5}">
      <dsp:nvSpPr>
        <dsp:cNvPr id="0" name=""/>
        <dsp:cNvSpPr/>
      </dsp:nvSpPr>
      <dsp:spPr>
        <a:xfrm>
          <a:off x="3838" y="0"/>
          <a:ext cx="3978018" cy="5544615"/>
        </a:xfrm>
        <a:prstGeom prst="roundRect">
          <a:avLst>
            <a:gd name="adj" fmla="val 10000"/>
          </a:avLst>
        </a:prstGeom>
        <a:solidFill>
          <a:schemeClr val="accent2">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ru-RU" sz="1800" kern="1200" dirty="0" smtClean="0"/>
        </a:p>
        <a:p>
          <a:pPr lvl="0" algn="ctr" defTabSz="800100">
            <a:lnSpc>
              <a:spcPct val="90000"/>
            </a:lnSpc>
            <a:spcBef>
              <a:spcPct val="0"/>
            </a:spcBef>
            <a:spcAft>
              <a:spcPct val="35000"/>
            </a:spcAft>
          </a:pPr>
          <a:endParaRPr lang="ru-RU" sz="1800" kern="1200" dirty="0" smtClean="0"/>
        </a:p>
        <a:p>
          <a:pPr lvl="0" algn="ctr" defTabSz="800100">
            <a:lnSpc>
              <a:spcPct val="90000"/>
            </a:lnSpc>
            <a:spcBef>
              <a:spcPct val="0"/>
            </a:spcBef>
            <a:spcAft>
              <a:spcPct val="35000"/>
            </a:spcAft>
          </a:pPr>
          <a:r>
            <a:rPr lang="ru-RU" sz="1800" kern="1200" dirty="0" smtClean="0"/>
            <a:t>МП «Благоустройство городского поселения «Город Балабаново»: 2020 г. – 24 439 тыс. руб., 2021 г. – 24 635 тыс. руб., 2022 г. – 24 835 тыс. руб.</a:t>
          </a:r>
          <a:endParaRPr lang="ru-RU" sz="1800" kern="1200" dirty="0"/>
        </a:p>
      </dsp:txBody>
      <dsp:txXfrm>
        <a:off x="3838" y="0"/>
        <a:ext cx="3978018" cy="1663384"/>
      </dsp:txXfrm>
    </dsp:sp>
    <dsp:sp modelId="{3A1D7661-44C7-442E-B6D5-170DE1FD51C9}">
      <dsp:nvSpPr>
        <dsp:cNvPr id="0" name=""/>
        <dsp:cNvSpPr/>
      </dsp:nvSpPr>
      <dsp:spPr>
        <a:xfrm>
          <a:off x="4299063" y="0"/>
          <a:ext cx="3978018" cy="5544615"/>
        </a:xfrm>
        <a:prstGeom prst="roundRect">
          <a:avLst>
            <a:gd name="adj" fmla="val 10000"/>
          </a:avLst>
        </a:prstGeom>
        <a:solidFill>
          <a:schemeClr val="accent2">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ru-RU" sz="1400" kern="1200" dirty="0" smtClean="0"/>
        </a:p>
        <a:p>
          <a:pPr lvl="0" algn="ctr" defTabSz="622300">
            <a:lnSpc>
              <a:spcPct val="90000"/>
            </a:lnSpc>
            <a:spcBef>
              <a:spcPct val="0"/>
            </a:spcBef>
            <a:spcAft>
              <a:spcPct val="35000"/>
            </a:spcAft>
          </a:pPr>
          <a:endParaRPr lang="ru-RU" sz="1800" kern="1200" dirty="0" smtClean="0"/>
        </a:p>
        <a:p>
          <a:pPr lvl="0" algn="ctr" defTabSz="622300">
            <a:lnSpc>
              <a:spcPct val="90000"/>
            </a:lnSpc>
            <a:spcBef>
              <a:spcPct val="0"/>
            </a:spcBef>
            <a:spcAft>
              <a:spcPct val="35000"/>
            </a:spcAft>
          </a:pPr>
          <a:endParaRPr lang="ru-RU" sz="1800" kern="1200" dirty="0" smtClean="0"/>
        </a:p>
        <a:p>
          <a:pPr lvl="0" algn="ctr" defTabSz="622300">
            <a:lnSpc>
              <a:spcPct val="90000"/>
            </a:lnSpc>
            <a:spcBef>
              <a:spcPct val="0"/>
            </a:spcBef>
            <a:spcAft>
              <a:spcPct val="35000"/>
            </a:spcAft>
          </a:pPr>
          <a:r>
            <a:rPr lang="ru-RU" sz="1800" kern="1200" dirty="0" smtClean="0"/>
            <a:t>МП «Формирование комфортной городской среды города Балабаново»: </a:t>
          </a:r>
          <a:r>
            <a:rPr lang="ru-RU" sz="1800" b="0" kern="1200" cap="none" spc="0" baseline="0" dirty="0" smtClean="0">
              <a:ln w="10541" cmpd="sng">
                <a:prstDash val="solid"/>
              </a:ln>
              <a:effectLst/>
            </a:rPr>
            <a:t>2020 г. – 3 914 тыс. руб., 2021 г. – 3 914 тыс. руб., 2022 г. – 3 914 тыс. руб.</a:t>
          </a:r>
          <a:r>
            <a:rPr lang="ru-RU" sz="1800" kern="1200" dirty="0" smtClean="0"/>
            <a:t> </a:t>
          </a:r>
          <a:endParaRPr lang="ru-RU" sz="1800" kern="1200" dirty="0"/>
        </a:p>
      </dsp:txBody>
      <dsp:txXfrm>
        <a:off x="4299063" y="0"/>
        <a:ext cx="3978018" cy="16633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 Id="rId4" Type="http://schemas.openxmlformats.org/officeDocument/2006/relationships/image" Target="../media/image37.jpeg"/></Relationships>
</file>

<file path=ppt/drawing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rawings/_rels/drawing3.xml.rels><?xml version="1.0" encoding="UTF-8" standalone="yes"?>
<Relationships xmlns="http://schemas.openxmlformats.org/package/2006/relationships"><Relationship Id="rId1" Type="http://schemas.openxmlformats.org/officeDocument/2006/relationships/image" Target="../media/image42.png"/></Relationships>
</file>

<file path=ppt/drawings/_rels/drawing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image" Target="../media/image48.png"/></Relationships>
</file>

<file path=ppt/drawings/_rels/drawing6.xml.rels><?xml version="1.0" encoding="UTF-8" standalone="yes"?>
<Relationships xmlns="http://schemas.openxmlformats.org/package/2006/relationships"><Relationship Id="rId1" Type="http://schemas.openxmlformats.org/officeDocument/2006/relationships/image" Target="../media/image52.jpe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0.73494</cdr:x>
      <cdr:y>0.01408</cdr:y>
    </cdr:from>
    <cdr:to>
      <cdr:x>0.99975</cdr:x>
      <cdr:y>0.30986</cdr:y>
    </cdr:to>
    <cdr:pic>
      <cdr:nvPicPr>
        <cdr:cNvPr id="3" name="Picture 2" descr="G:\Городское хозяйство\L24nMsytynU.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398926" y="72007"/>
          <a:ext cx="2305620" cy="1512169"/>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cdr:spPr>
    </cdr:pic>
  </cdr:relSizeAnchor>
  <cdr:relSizeAnchor xmlns:cdr="http://schemas.openxmlformats.org/drawingml/2006/chartDrawing">
    <cdr:from>
      <cdr:x>0.0013</cdr:x>
      <cdr:y>0.69014</cdr:y>
    </cdr:from>
    <cdr:to>
      <cdr:x>0.2474</cdr:x>
      <cdr:y>1</cdr:y>
    </cdr:to>
    <cdr:pic>
      <cdr:nvPicPr>
        <cdr:cNvPr id="4" name="Picture 2" descr="\\SERVER\obmen\Отчет Главы Парфёнов В.В. за 2016\ОСП и ИО фото и текстовая часть\Дом культуры\Фото мероприятий ДК\1 Отчетный концерт Зорюшки.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1315" y="3528392"/>
          <a:ext cx="2142699" cy="1584176"/>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0.73535</cdr:x>
      <cdr:y>0.70423</cdr:y>
    </cdr:from>
    <cdr:to>
      <cdr:x>1</cdr:x>
      <cdr:y>1</cdr:y>
    </cdr:to>
    <cdr:pic>
      <cdr:nvPicPr>
        <cdr:cNvPr id="5" name="Picture 2" descr="https://pp.userapi.com/c834403/v834403579/5489c/FAChRav20RQ.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402486" y="3600401"/>
          <a:ext cx="2304255" cy="1512167"/>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0.73535</cdr:x>
      <cdr:y>0.35211</cdr:y>
    </cdr:from>
    <cdr:to>
      <cdr:x>0.99915</cdr:x>
      <cdr:y>0.64789</cdr:y>
    </cdr:to>
    <cdr:pic>
      <cdr:nvPicPr>
        <cdr:cNvPr id="6" name="Picture 3" descr="\\SERVER\obmen\Отчет Главы Парфёнов В.В. за 2016\ОСП и ИО фото и текстовая часть\Дом культуры\Фото мероприятий ДК\6 Весенние проталинки.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4"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402486" y="1800200"/>
          <a:ext cx="2296825" cy="1512168"/>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2.xml><?xml version="1.0" encoding="utf-8"?>
<c:userShapes xmlns:c="http://schemas.openxmlformats.org/drawingml/2006/chart">
  <cdr:relSizeAnchor xmlns:cdr="http://schemas.openxmlformats.org/drawingml/2006/chartDrawing">
    <cdr:from>
      <cdr:x>0.58977</cdr:x>
      <cdr:y>0</cdr:y>
    </cdr:from>
    <cdr:to>
      <cdr:x>0.7086</cdr:x>
      <cdr:y>0.05624</cdr:y>
    </cdr:to>
    <cdr:sp macro="" textlink="">
      <cdr:nvSpPr>
        <cdr:cNvPr id="2" name="TextBox 4"/>
        <cdr:cNvSpPr txBox="1"/>
      </cdr:nvSpPr>
      <cdr:spPr>
        <a:xfrm xmlns:a="http://schemas.openxmlformats.org/drawingml/2006/main">
          <a:off x="5143741" y="0"/>
          <a:ext cx="103634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dirty="0" smtClean="0"/>
            <a:t>тыс. руб.</a:t>
          </a:r>
          <a:endParaRPr lang="ru-RU" sz="1400" dirty="0"/>
        </a:p>
      </cdr:txBody>
    </cdr:sp>
  </cdr:relSizeAnchor>
  <cdr:relSizeAnchor xmlns:cdr="http://schemas.openxmlformats.org/drawingml/2006/chartDrawing">
    <cdr:from>
      <cdr:x>0.74664</cdr:x>
      <cdr:y>0.64843</cdr:y>
    </cdr:from>
    <cdr:to>
      <cdr:x>0.99968</cdr:x>
      <cdr:y>0.97838</cdr:y>
    </cdr:to>
    <cdr:pic>
      <cdr:nvPicPr>
        <cdr:cNvPr id="3" name="Picture 2" descr="C:\Users\User\Downloads\DSC09291.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blip>
        <a:srcRect xmlns:a="http://schemas.openxmlformats.org/drawingml/2006/main"/>
        <a:stretch xmlns:a="http://schemas.openxmlformats.org/drawingml/2006/main">
          <a:fillRect/>
        </a:stretch>
      </cdr:blipFill>
      <cdr:spPr bwMode="auto">
        <a:xfrm xmlns:a="http://schemas.openxmlformats.org/drawingml/2006/main">
          <a:off x="6511893" y="3548586"/>
          <a:ext cx="2206880" cy="1805720"/>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cdr:spPr>
    </cdr:pic>
  </cdr:relSizeAnchor>
  <cdr:relSizeAnchor xmlns:cdr="http://schemas.openxmlformats.org/drawingml/2006/chartDrawing">
    <cdr:from>
      <cdr:x>0.79618</cdr:x>
      <cdr:y>0.23792</cdr:y>
    </cdr:from>
    <cdr:to>
      <cdr:x>0.95863</cdr:x>
      <cdr:y>0.62772</cdr:y>
    </cdr:to>
    <cdr:pic>
      <cdr:nvPicPr>
        <cdr:cNvPr id="5" name="Picture 3" descr="\\Data-server\обмен\Отчёт Главы  2018 год!!!!!!!\Фото ОСП и ИО\Буккроссинг\_DSC0076 (2).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943941" y="1302053"/>
          <a:ext cx="1416840" cy="2133220"/>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3.xml><?xml version="1.0" encoding="utf-8"?>
<c:userShapes xmlns:c="http://schemas.openxmlformats.org/drawingml/2006/chart">
  <cdr:relSizeAnchor xmlns:cdr="http://schemas.openxmlformats.org/drawingml/2006/chartDrawing">
    <cdr:from>
      <cdr:x>0.46789</cdr:x>
      <cdr:y>0</cdr:y>
    </cdr:from>
    <cdr:to>
      <cdr:x>0.61663</cdr:x>
      <cdr:y>0.07583</cdr:y>
    </cdr:to>
    <cdr:sp macro="" textlink="">
      <cdr:nvSpPr>
        <cdr:cNvPr id="2" name="TextBox 4"/>
        <cdr:cNvSpPr txBox="1"/>
      </cdr:nvSpPr>
      <cdr:spPr>
        <a:xfrm xmlns:a="http://schemas.openxmlformats.org/drawingml/2006/main">
          <a:off x="4009325" y="-1124745"/>
          <a:ext cx="1274546" cy="3876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800" dirty="0" smtClean="0"/>
            <a:t>тыс. руб.</a:t>
          </a:r>
          <a:endParaRPr lang="ru-RU" sz="1800" dirty="0"/>
        </a:p>
      </cdr:txBody>
    </cdr:sp>
  </cdr:relSizeAnchor>
  <cdr:relSizeAnchor xmlns:cdr="http://schemas.openxmlformats.org/drawingml/2006/chartDrawing">
    <cdr:from>
      <cdr:x>0.0084</cdr:x>
      <cdr:y>0.71831</cdr:y>
    </cdr:from>
    <cdr:to>
      <cdr:x>0.9916</cdr:x>
      <cdr:y>0.98592</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2008" y="3672407"/>
          <a:ext cx="8424936" cy="1368151"/>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0.85124</cdr:x>
      <cdr:y>6.51125E-5</cdr:y>
    </cdr:from>
    <cdr:to>
      <cdr:x>0.99174</cdr:x>
      <cdr:y>0.05782</cdr:y>
    </cdr:to>
    <cdr:sp macro="" textlink="">
      <cdr:nvSpPr>
        <cdr:cNvPr id="2" name="TextBox 4"/>
        <cdr:cNvSpPr txBox="1"/>
      </cdr:nvSpPr>
      <cdr:spPr>
        <a:xfrm xmlns:a="http://schemas.openxmlformats.org/drawingml/2006/main">
          <a:off x="7417519" y="347"/>
          <a:ext cx="122428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dirty="0" smtClean="0"/>
            <a:t>тыс. руб.</a:t>
          </a:r>
          <a:endParaRPr lang="ru-RU"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0.0084</cdr:x>
      <cdr:y>0.7013</cdr:y>
    </cdr:from>
    <cdr:to>
      <cdr:x>0.28571</cdr:x>
      <cdr:y>0.98558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2008" y="3888432"/>
          <a:ext cx="2376264" cy="1576255"/>
        </a:xfrm>
        <a:prstGeom xmlns:a="http://schemas.openxmlformats.org/drawingml/2006/main" prst="rect">
          <a:avLst/>
        </a:prstGeom>
        <a:ln xmlns:a="http://schemas.openxmlformats.org/drawingml/2006/main">
          <a:noFill/>
        </a:ln>
        <a:effectLst xmlns:a="http://schemas.openxmlformats.org/drawingml/2006/main">
          <a:softEdge rad="112522"/>
        </a:effectLst>
      </cdr:spPr>
    </cdr:pic>
  </cdr:relSizeAnchor>
  <cdr:relSizeAnchor xmlns:cdr="http://schemas.openxmlformats.org/drawingml/2006/chartDrawing">
    <cdr:from>
      <cdr:x>0.75306</cdr:x>
      <cdr:y>0.38158</cdr:y>
    </cdr:from>
    <cdr:to>
      <cdr:x>1</cdr:x>
      <cdr:y>0.64593</cdr:y>
    </cdr:to>
    <cdr:pic>
      <cdr:nvPicPr>
        <cdr:cNvPr id="3" name="Picture 4" descr="https://pp.userapi.com/c837338/v837338335/4657b/XARvCSZQeZs.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cstate="print">
          <a:extLst/>
        </a:blip>
        <a:srcRect xmlns:a="http://schemas.openxmlformats.org/drawingml/2006/main"/>
        <a:stretch xmlns:a="http://schemas.openxmlformats.org/drawingml/2006/main">
          <a:fillRect/>
        </a:stretch>
      </cdr:blipFill>
      <cdr:spPr bwMode="auto">
        <a:xfrm xmlns:a="http://schemas.openxmlformats.org/drawingml/2006/main">
          <a:off x="6620330" y="2088232"/>
          <a:ext cx="2170864" cy="1446677"/>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cdr:spPr>
    </cdr:pic>
  </cdr:relSizeAnchor>
</c:userShapes>
</file>

<file path=ppt/drawings/drawing6.xml><?xml version="1.0" encoding="utf-8"?>
<c:userShapes xmlns:c="http://schemas.openxmlformats.org/drawingml/2006/chart">
  <cdr:relSizeAnchor xmlns:cdr="http://schemas.openxmlformats.org/drawingml/2006/chartDrawing">
    <cdr:from>
      <cdr:x>0.00133</cdr:x>
      <cdr:y>0</cdr:y>
    </cdr:from>
    <cdr:to>
      <cdr:x>0.28904</cdr:x>
      <cdr:y>0.30005</cdr:y>
    </cdr:to>
    <cdr:pic>
      <cdr:nvPicPr>
        <cdr:cNvPr id="2" name="Picture 3" descr="\\Data-server\обмен\ОГХ\Кулагина А.В\ФОТО по МУНИЧЫПАЛЬНОЙ ПРАКТИКЕ\СТРУКТУРА\Сквер победы (озеленение)\IMG_8549.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1472" y="0"/>
          <a:ext cx="2484276" cy="1656184"/>
        </a:xfrm>
        <a:prstGeom xmlns:a="http://schemas.openxmlformats.org/drawingml/2006/main" prst="rect">
          <a:avLst/>
        </a:prstGeom>
        <a:ln xmlns:a="http://schemas.openxmlformats.org/drawingml/2006/main">
          <a:noFill/>
        </a:ln>
        <a:effectLst xmlns:a="http://schemas.openxmlformats.org/drawingml/2006/main">
          <a:softEdge rad="112500"/>
        </a:effectLst>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286" cy="495692"/>
          </a:xfrm>
          <a:prstGeom prst="rect">
            <a:avLst/>
          </a:prstGeom>
        </p:spPr>
        <p:txBody>
          <a:bodyPr vert="horz" lIns="92044" tIns="46022" rIns="92044" bIns="46022" rtlCol="0"/>
          <a:lstStyle>
            <a:lvl1pPr algn="l" fontAlgn="auto">
              <a:spcBef>
                <a:spcPts val="0"/>
              </a:spcBef>
              <a:spcAft>
                <a:spcPts val="0"/>
              </a:spcAft>
              <a:defRPr sz="1200" dirty="0">
                <a:latin typeface="+mn-lt"/>
                <a:cs typeface="+mn-cs"/>
              </a:defRPr>
            </a:lvl1pPr>
          </a:lstStyle>
          <a:p>
            <a:pPr>
              <a:defRPr/>
            </a:pPr>
            <a:endParaRPr lang="ru-RU" dirty="0"/>
          </a:p>
        </p:txBody>
      </p:sp>
      <p:sp>
        <p:nvSpPr>
          <p:cNvPr id="3" name="Дата 2"/>
          <p:cNvSpPr>
            <a:spLocks noGrp="1"/>
          </p:cNvSpPr>
          <p:nvPr>
            <p:ph type="dt" idx="1"/>
          </p:nvPr>
        </p:nvSpPr>
        <p:spPr>
          <a:xfrm>
            <a:off x="3850791" y="0"/>
            <a:ext cx="2945285" cy="495692"/>
          </a:xfrm>
          <a:prstGeom prst="rect">
            <a:avLst/>
          </a:prstGeom>
        </p:spPr>
        <p:txBody>
          <a:bodyPr vert="horz" lIns="92044" tIns="46022" rIns="92044" bIns="46022" rtlCol="0"/>
          <a:lstStyle>
            <a:lvl1pPr algn="r" fontAlgn="auto">
              <a:spcBef>
                <a:spcPts val="0"/>
              </a:spcBef>
              <a:spcAft>
                <a:spcPts val="0"/>
              </a:spcAft>
              <a:defRPr sz="1200" smtClean="0">
                <a:latin typeface="+mn-lt"/>
                <a:cs typeface="+mn-cs"/>
              </a:defRPr>
            </a:lvl1pPr>
          </a:lstStyle>
          <a:p>
            <a:pPr>
              <a:defRPr/>
            </a:pPr>
            <a:fld id="{EC3E647A-3220-49B3-8022-ED41BBD14406}" type="datetimeFigureOut">
              <a:rPr lang="ru-RU"/>
              <a:pPr>
                <a:defRPr/>
              </a:pPr>
              <a:t>22.11.2019</a:t>
            </a:fld>
            <a:endParaRPr lang="ru-RU" dirty="0"/>
          </a:p>
        </p:txBody>
      </p:sp>
      <p:sp>
        <p:nvSpPr>
          <p:cNvPr id="4" name="Образ слайда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2044" tIns="46022" rIns="92044" bIns="46022" rtlCol="0" anchor="ctr"/>
          <a:lstStyle/>
          <a:p>
            <a:pPr lvl="0"/>
            <a:endParaRPr lang="ru-RU" noProof="0" dirty="0"/>
          </a:p>
        </p:txBody>
      </p:sp>
      <p:sp>
        <p:nvSpPr>
          <p:cNvPr id="5" name="Заметки 4"/>
          <p:cNvSpPr>
            <a:spLocks noGrp="1"/>
          </p:cNvSpPr>
          <p:nvPr>
            <p:ph type="body" sz="quarter" idx="3"/>
          </p:nvPr>
        </p:nvSpPr>
        <p:spPr>
          <a:xfrm>
            <a:off x="679929" y="4715468"/>
            <a:ext cx="5437819" cy="4467621"/>
          </a:xfrm>
          <a:prstGeom prst="rect">
            <a:avLst/>
          </a:prstGeom>
        </p:spPr>
        <p:txBody>
          <a:bodyPr vert="horz" lIns="92044" tIns="46022" rIns="92044" bIns="46022"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9336"/>
            <a:ext cx="2945286" cy="497290"/>
          </a:xfrm>
          <a:prstGeom prst="rect">
            <a:avLst/>
          </a:prstGeom>
        </p:spPr>
        <p:txBody>
          <a:bodyPr vert="horz" lIns="92044" tIns="46022" rIns="92044" bIns="46022" rtlCol="0" anchor="b"/>
          <a:lstStyle>
            <a:lvl1pPr algn="l" fontAlgn="auto">
              <a:spcBef>
                <a:spcPts val="0"/>
              </a:spcBef>
              <a:spcAft>
                <a:spcPts val="0"/>
              </a:spcAft>
              <a:defRPr sz="1200" dirty="0">
                <a:latin typeface="+mn-lt"/>
                <a:cs typeface="+mn-cs"/>
              </a:defRPr>
            </a:lvl1pPr>
          </a:lstStyle>
          <a:p>
            <a:pPr>
              <a:defRPr/>
            </a:pPr>
            <a:endParaRPr lang="ru-RU" dirty="0"/>
          </a:p>
        </p:txBody>
      </p:sp>
      <p:sp>
        <p:nvSpPr>
          <p:cNvPr id="7" name="Номер слайда 6"/>
          <p:cNvSpPr>
            <a:spLocks noGrp="1"/>
          </p:cNvSpPr>
          <p:nvPr>
            <p:ph type="sldNum" sz="quarter" idx="5"/>
          </p:nvPr>
        </p:nvSpPr>
        <p:spPr>
          <a:xfrm>
            <a:off x="3850791" y="9429336"/>
            <a:ext cx="2945285" cy="497290"/>
          </a:xfrm>
          <a:prstGeom prst="rect">
            <a:avLst/>
          </a:prstGeom>
        </p:spPr>
        <p:txBody>
          <a:bodyPr vert="horz" lIns="92044" tIns="46022" rIns="92044" bIns="46022" rtlCol="0" anchor="b"/>
          <a:lstStyle>
            <a:lvl1pPr algn="r" fontAlgn="auto">
              <a:spcBef>
                <a:spcPts val="0"/>
              </a:spcBef>
              <a:spcAft>
                <a:spcPts val="0"/>
              </a:spcAft>
              <a:defRPr sz="1200" smtClean="0">
                <a:latin typeface="+mn-lt"/>
                <a:cs typeface="+mn-cs"/>
              </a:defRPr>
            </a:lvl1pPr>
          </a:lstStyle>
          <a:p>
            <a:pPr>
              <a:defRPr/>
            </a:pPr>
            <a:fld id="{45582F8C-BF3B-4451-853B-BF11262BC780}" type="slidenum">
              <a:rPr lang="ru-RU"/>
              <a:pPr>
                <a:defRPr/>
              </a:pPr>
              <a:t>‹#›</a:t>
            </a:fld>
            <a:endParaRPr lang="ru-RU" dirty="0"/>
          </a:p>
        </p:txBody>
      </p:sp>
    </p:spTree>
    <p:extLst>
      <p:ext uri="{BB962C8B-B14F-4D97-AF65-F5344CB8AC3E}">
        <p14:creationId xmlns:p14="http://schemas.microsoft.com/office/powerpoint/2010/main" val="3353433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E4C927-C91D-42CE-B33A-8279D1207A07}" type="slidenum">
              <a:rPr lang="ru-RU">
                <a:cs typeface="Arial" charset="0"/>
              </a:rPr>
              <a:pPr fontAlgn="base">
                <a:spcBef>
                  <a:spcPct val="0"/>
                </a:spcBef>
                <a:spcAft>
                  <a:spcPct val="0"/>
                </a:spcAft>
              </a:pPr>
              <a:t>13</a:t>
            </a:fld>
            <a:endParaRPr lang="ru-RU"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5582F8C-BF3B-4451-853B-BF11262BC780}" type="slidenum">
              <a:rPr lang="ru-RU" smtClean="0"/>
              <a:pPr>
                <a:defRPr/>
              </a:pPr>
              <a:t>39</a:t>
            </a:fld>
            <a:endParaRPr lang="ru-RU" dirty="0"/>
          </a:p>
        </p:txBody>
      </p:sp>
    </p:spTree>
    <p:extLst>
      <p:ext uri="{BB962C8B-B14F-4D97-AF65-F5344CB8AC3E}">
        <p14:creationId xmlns:p14="http://schemas.microsoft.com/office/powerpoint/2010/main" val="98918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6" name="Date Placeholder 3"/>
          <p:cNvSpPr>
            <a:spLocks noGrp="1"/>
          </p:cNvSpPr>
          <p:nvPr>
            <p:ph type="dt" sz="half" idx="10"/>
          </p:nvPr>
        </p:nvSpPr>
        <p:spPr/>
        <p:txBody>
          <a:bodyPr/>
          <a:lstStyle>
            <a:lvl1pPr>
              <a:defRPr/>
            </a:lvl1pPr>
          </a:lstStyle>
          <a:p>
            <a:pPr>
              <a:defRPr/>
            </a:pPr>
            <a:fld id="{DF42887C-15DE-44CD-A43B-640B31574213}" type="datetime1">
              <a:rPr lang="ru-RU"/>
              <a:pPr>
                <a:defRPr/>
              </a:pPr>
              <a:t>22.11.2019</a:t>
            </a:fld>
            <a:endParaRPr lang="ru-RU" dirty="0"/>
          </a:p>
        </p:txBody>
      </p:sp>
      <p:sp>
        <p:nvSpPr>
          <p:cNvPr id="7" name="Footer Placeholder 4"/>
          <p:cNvSpPr>
            <a:spLocks noGrp="1"/>
          </p:cNvSpPr>
          <p:nvPr>
            <p:ph type="ftr" sz="quarter" idx="11"/>
          </p:nvPr>
        </p:nvSpPr>
        <p:spPr/>
        <p:txBody>
          <a:bodyPr/>
          <a:lstStyle>
            <a:lvl1pPr>
              <a:defRPr/>
            </a:lvl1pPr>
          </a:lstStyle>
          <a:p>
            <a:pPr>
              <a:defRPr/>
            </a:pPr>
            <a:endParaRPr lang="ru-RU" dirty="0"/>
          </a:p>
        </p:txBody>
      </p:sp>
      <p:sp>
        <p:nvSpPr>
          <p:cNvPr id="8" name="Slide Number Placeholder 5"/>
          <p:cNvSpPr>
            <a:spLocks noGrp="1"/>
          </p:cNvSpPr>
          <p:nvPr>
            <p:ph type="sldNum" sz="quarter" idx="12"/>
          </p:nvPr>
        </p:nvSpPr>
        <p:spPr/>
        <p:txBody>
          <a:bodyPr/>
          <a:lstStyle>
            <a:lvl1pPr>
              <a:defRPr smtClean="0">
                <a:solidFill>
                  <a:schemeClr val="tx1"/>
                </a:solidFill>
              </a:defRPr>
            </a:lvl1pPr>
          </a:lstStyle>
          <a:p>
            <a:pPr>
              <a:defRPr/>
            </a:pPr>
            <a:fld id="{5A27B4F8-72D3-4669-ABCF-2D6F53698DCB}"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26221F5E-8450-4E9A-9AA2-3994A9BACC1B}" type="datetime1">
              <a:rPr lang="ru-RU"/>
              <a:pPr>
                <a:defRPr/>
              </a:pPr>
              <a:t>22.11.2019</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dirty="0"/>
          </a:p>
        </p:txBody>
      </p:sp>
      <p:sp>
        <p:nvSpPr>
          <p:cNvPr id="6" name="Slide Number Placeholder 5"/>
          <p:cNvSpPr>
            <a:spLocks noGrp="1"/>
          </p:cNvSpPr>
          <p:nvPr>
            <p:ph type="sldNum" sz="quarter" idx="12"/>
          </p:nvPr>
        </p:nvSpPr>
        <p:spPr/>
        <p:txBody>
          <a:bodyPr/>
          <a:lstStyle>
            <a:lvl1pPr>
              <a:defRPr/>
            </a:lvl1pPr>
          </a:lstStyle>
          <a:p>
            <a:pPr>
              <a:defRPr/>
            </a:pPr>
            <a:fld id="{E20707CD-7E1F-4E54-8034-AB090AE524B2}"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29CF0E1C-086A-41B4-948C-B730E5B0DBFF}" type="datetime1">
              <a:rPr lang="ru-RU"/>
              <a:pPr>
                <a:defRPr/>
              </a:pPr>
              <a:t>22.11.2019</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dirty="0"/>
          </a:p>
        </p:txBody>
      </p:sp>
      <p:sp>
        <p:nvSpPr>
          <p:cNvPr id="6" name="Slide Number Placeholder 5"/>
          <p:cNvSpPr>
            <a:spLocks noGrp="1"/>
          </p:cNvSpPr>
          <p:nvPr>
            <p:ph type="sldNum" sz="quarter" idx="12"/>
          </p:nvPr>
        </p:nvSpPr>
        <p:spPr/>
        <p:txBody>
          <a:bodyPr/>
          <a:lstStyle>
            <a:lvl1pPr>
              <a:defRPr/>
            </a:lvl1pPr>
          </a:lstStyle>
          <a:p>
            <a:pPr>
              <a:defRPr/>
            </a:pPr>
            <a:fld id="{57B83A67-FB57-4F4C-AF8E-2E2CBFACD451}"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8EE0BA9-3222-4568-84C2-8D98B775F2C6}" type="datetime1">
              <a:rPr lang="ru-RU"/>
              <a:pPr>
                <a:defRPr/>
              </a:pPr>
              <a:t>22.11.2019</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dirty="0"/>
          </a:p>
        </p:txBody>
      </p:sp>
      <p:sp>
        <p:nvSpPr>
          <p:cNvPr id="6" name="Slide Number Placeholder 5"/>
          <p:cNvSpPr>
            <a:spLocks noGrp="1"/>
          </p:cNvSpPr>
          <p:nvPr>
            <p:ph type="sldNum" sz="quarter" idx="12"/>
          </p:nvPr>
        </p:nvSpPr>
        <p:spPr/>
        <p:txBody>
          <a:bodyPr/>
          <a:lstStyle>
            <a:lvl1pPr>
              <a:defRPr/>
            </a:lvl1pPr>
          </a:lstStyle>
          <a:p>
            <a:pPr>
              <a:defRPr/>
            </a:pPr>
            <a:fld id="{AC5EAEE0-E9CD-4AA1-91A3-897B23692B50}"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DE274603-3192-4867-AAAF-81C7E955764B}" type="datetime1">
              <a:rPr lang="ru-RU"/>
              <a:pPr>
                <a:defRPr/>
              </a:pPr>
              <a:t>22.11.2019</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dirty="0"/>
          </a:p>
        </p:txBody>
      </p:sp>
      <p:sp>
        <p:nvSpPr>
          <p:cNvPr id="6" name="Slide Number Placeholder 5"/>
          <p:cNvSpPr>
            <a:spLocks noGrp="1"/>
          </p:cNvSpPr>
          <p:nvPr>
            <p:ph type="sldNum" sz="quarter" idx="12"/>
          </p:nvPr>
        </p:nvSpPr>
        <p:spPr/>
        <p:txBody>
          <a:bodyPr/>
          <a:lstStyle>
            <a:lvl1pPr>
              <a:defRPr/>
            </a:lvl1pPr>
          </a:lstStyle>
          <a:p>
            <a:pPr>
              <a:defRPr/>
            </a:pPr>
            <a:fld id="{B201354A-7C68-466C-AE53-F5D45D59F06E}"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A82A53BC-FCDD-4C9D-A23B-3F59EC9C96C6}" type="datetime1">
              <a:rPr lang="ru-RU"/>
              <a:pPr>
                <a:defRPr/>
              </a:pPr>
              <a:t>22.11.2019</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dirty="0"/>
          </a:p>
        </p:txBody>
      </p:sp>
      <p:sp>
        <p:nvSpPr>
          <p:cNvPr id="7" name="Slide Number Placeholder 5"/>
          <p:cNvSpPr>
            <a:spLocks noGrp="1"/>
          </p:cNvSpPr>
          <p:nvPr>
            <p:ph type="sldNum" sz="quarter" idx="12"/>
          </p:nvPr>
        </p:nvSpPr>
        <p:spPr/>
        <p:txBody>
          <a:bodyPr/>
          <a:lstStyle>
            <a:lvl1pPr>
              <a:defRPr/>
            </a:lvl1pPr>
          </a:lstStyle>
          <a:p>
            <a:pPr>
              <a:defRPr/>
            </a:pPr>
            <a:fld id="{CDBE9725-E9D3-4116-A13F-87A402D8E779}"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FBCDF38A-8607-4FAF-84BF-AD04F5F0F2D6}" type="datetime1">
              <a:rPr lang="ru-RU"/>
              <a:pPr>
                <a:defRPr/>
              </a:pPr>
              <a:t>22.11.2019</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dirty="0"/>
          </a:p>
        </p:txBody>
      </p:sp>
      <p:sp>
        <p:nvSpPr>
          <p:cNvPr id="9" name="Slide Number Placeholder 5"/>
          <p:cNvSpPr>
            <a:spLocks noGrp="1"/>
          </p:cNvSpPr>
          <p:nvPr>
            <p:ph type="sldNum" sz="quarter" idx="12"/>
          </p:nvPr>
        </p:nvSpPr>
        <p:spPr/>
        <p:txBody>
          <a:bodyPr/>
          <a:lstStyle>
            <a:lvl1pPr>
              <a:defRPr/>
            </a:lvl1pPr>
          </a:lstStyle>
          <a:p>
            <a:pPr>
              <a:defRPr/>
            </a:pPr>
            <a:fld id="{28EFF08A-9301-4905-B330-2BF5D8E2DD37}"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C50F6BA7-66F4-4520-8622-74789F5960B2}" type="datetime1">
              <a:rPr lang="ru-RU"/>
              <a:pPr>
                <a:defRPr/>
              </a:pPr>
              <a:t>22.11.2019</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dirty="0"/>
          </a:p>
        </p:txBody>
      </p:sp>
      <p:sp>
        <p:nvSpPr>
          <p:cNvPr id="5" name="Slide Number Placeholder 5"/>
          <p:cNvSpPr>
            <a:spLocks noGrp="1"/>
          </p:cNvSpPr>
          <p:nvPr>
            <p:ph type="sldNum" sz="quarter" idx="12"/>
          </p:nvPr>
        </p:nvSpPr>
        <p:spPr/>
        <p:txBody>
          <a:bodyPr/>
          <a:lstStyle>
            <a:lvl1pPr>
              <a:defRPr/>
            </a:lvl1pPr>
          </a:lstStyle>
          <a:p>
            <a:pPr>
              <a:defRPr/>
            </a:pPr>
            <a:fld id="{6654C699-3ED3-4130-BF54-96A076080229}"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EA1542-73B4-49FF-863B-4C0ED7D87C24}" type="datetime1">
              <a:rPr lang="ru-RU"/>
              <a:pPr>
                <a:defRPr/>
              </a:pPr>
              <a:t>22.11.2019</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dirty="0"/>
          </a:p>
        </p:txBody>
      </p:sp>
      <p:sp>
        <p:nvSpPr>
          <p:cNvPr id="4" name="Slide Number Placeholder 5"/>
          <p:cNvSpPr>
            <a:spLocks noGrp="1"/>
          </p:cNvSpPr>
          <p:nvPr>
            <p:ph type="sldNum" sz="quarter" idx="12"/>
          </p:nvPr>
        </p:nvSpPr>
        <p:spPr/>
        <p:txBody>
          <a:bodyPr/>
          <a:lstStyle>
            <a:lvl1pPr>
              <a:defRPr/>
            </a:lvl1pPr>
          </a:lstStyle>
          <a:p>
            <a:pPr>
              <a:defRPr/>
            </a:pPr>
            <a:fld id="{0FA4704F-E6F7-4A99-BF22-AD5E0368D05C}"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5" name="Date Placeholder 3"/>
          <p:cNvSpPr>
            <a:spLocks noGrp="1"/>
          </p:cNvSpPr>
          <p:nvPr>
            <p:ph type="dt" sz="half" idx="10"/>
          </p:nvPr>
        </p:nvSpPr>
        <p:spPr/>
        <p:txBody>
          <a:bodyPr/>
          <a:lstStyle>
            <a:lvl1pPr>
              <a:defRPr/>
            </a:lvl1pPr>
          </a:lstStyle>
          <a:p>
            <a:pPr>
              <a:defRPr/>
            </a:pPr>
            <a:fld id="{C008C303-22AD-47CF-BC4C-687ECC0EE50F}" type="datetime1">
              <a:rPr lang="ru-RU"/>
              <a:pPr>
                <a:defRPr/>
              </a:pPr>
              <a:t>22.11.2019</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dirty="0"/>
          </a:p>
        </p:txBody>
      </p:sp>
      <p:sp>
        <p:nvSpPr>
          <p:cNvPr id="7" name="Slide Number Placeholder 5"/>
          <p:cNvSpPr>
            <a:spLocks noGrp="1"/>
          </p:cNvSpPr>
          <p:nvPr>
            <p:ph type="sldNum" sz="quarter" idx="12"/>
          </p:nvPr>
        </p:nvSpPr>
        <p:spPr/>
        <p:txBody>
          <a:bodyPr/>
          <a:lstStyle>
            <a:lvl1pPr>
              <a:defRPr/>
            </a:lvl1pPr>
          </a:lstStyle>
          <a:p>
            <a:pPr>
              <a:defRPr/>
            </a:pPr>
            <a:fld id="{A75BB086-51EB-4CB8-856F-2C7547D6AADE}"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ru-RU" smtClean="0"/>
              <a:t>Образец заголовка</a:t>
            </a:r>
            <a:endParaRPr lang="en-US" dirty="0"/>
          </a:p>
        </p:txBody>
      </p:sp>
      <p:sp>
        <p:nvSpPr>
          <p:cNvPr id="7" name="Date Placeholder 4"/>
          <p:cNvSpPr>
            <a:spLocks noGrp="1"/>
          </p:cNvSpPr>
          <p:nvPr>
            <p:ph type="dt" sz="half" idx="10"/>
          </p:nvPr>
        </p:nvSpPr>
        <p:spPr/>
        <p:txBody>
          <a:bodyPr/>
          <a:lstStyle>
            <a:lvl1pPr>
              <a:defRPr/>
            </a:lvl1pPr>
          </a:lstStyle>
          <a:p>
            <a:pPr>
              <a:defRPr/>
            </a:pPr>
            <a:fld id="{82FE4C9B-1B37-46DD-98F7-4ADDD24C674B}" type="datetime1">
              <a:rPr lang="ru-RU"/>
              <a:pPr>
                <a:defRPr/>
              </a:pPr>
              <a:t>22.11.2019</a:t>
            </a:fld>
            <a:endParaRPr lang="ru-RU" dirty="0"/>
          </a:p>
        </p:txBody>
      </p:sp>
      <p:sp>
        <p:nvSpPr>
          <p:cNvPr id="9" name="Footer Placeholder 5"/>
          <p:cNvSpPr>
            <a:spLocks noGrp="1"/>
          </p:cNvSpPr>
          <p:nvPr>
            <p:ph type="ftr" sz="quarter" idx="11"/>
          </p:nvPr>
        </p:nvSpPr>
        <p:spPr/>
        <p:txBody>
          <a:bodyPr/>
          <a:lstStyle>
            <a:lvl1pPr>
              <a:defRPr/>
            </a:lvl1pPr>
          </a:lstStyle>
          <a:p>
            <a:pPr>
              <a:defRPr/>
            </a:pPr>
            <a:endParaRPr lang="ru-RU" dirty="0"/>
          </a:p>
        </p:txBody>
      </p:sp>
      <p:sp>
        <p:nvSpPr>
          <p:cNvPr id="10" name="Slide Number Placeholder 6"/>
          <p:cNvSpPr>
            <a:spLocks noGrp="1"/>
          </p:cNvSpPr>
          <p:nvPr>
            <p:ph type="sldNum" sz="quarter" idx="12"/>
          </p:nvPr>
        </p:nvSpPr>
        <p:spPr/>
        <p:txBody>
          <a:bodyPr/>
          <a:lstStyle>
            <a:lvl1pPr>
              <a:defRPr smtClean="0">
                <a:solidFill>
                  <a:schemeClr val="tx1"/>
                </a:solidFill>
              </a:defRPr>
            </a:lvl1pPr>
          </a:lstStyle>
          <a:p>
            <a:pPr>
              <a:defRPr/>
            </a:pPr>
            <a:fld id="{79A42267-8528-412B-B53F-B708AD11B380}"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cs typeface="+mn-cs"/>
              </a:defRPr>
            </a:lvl1pPr>
          </a:lstStyle>
          <a:p>
            <a:pPr>
              <a:defRPr/>
            </a:pPr>
            <a:fld id="{7521CA09-6868-4959-BC84-1681A1CD8C4A}" type="datetime1">
              <a:rPr lang="ru-RU"/>
              <a:pPr>
                <a:defRPr/>
              </a:pPr>
              <a:t>22.11.2019</a:t>
            </a:fld>
            <a:endParaRPr lang="ru-RU"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dirty="0">
                <a:solidFill>
                  <a:schemeClr val="tx1"/>
                </a:solidFill>
                <a:latin typeface="+mn-lt"/>
                <a:cs typeface="+mn-cs"/>
              </a:defRPr>
            </a:lvl1pPr>
          </a:lstStyle>
          <a:p>
            <a:pPr>
              <a:defRPr/>
            </a:pPr>
            <a:endParaRPr lang="ru-RU" dirty="0"/>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fontAlgn="auto">
              <a:spcBef>
                <a:spcPts val="0"/>
              </a:spcBef>
              <a:spcAft>
                <a:spcPts val="0"/>
              </a:spcAft>
              <a:defRPr sz="2400" b="1" smtClean="0">
                <a:solidFill>
                  <a:schemeClr val="tx2"/>
                </a:solidFill>
                <a:latin typeface="+mn-lt"/>
                <a:cs typeface="+mn-cs"/>
              </a:defRPr>
            </a:lvl1pPr>
          </a:lstStyle>
          <a:p>
            <a:pPr>
              <a:defRPr/>
            </a:pPr>
            <a:fld id="{87C917B7-3A06-443C-8588-608471EDA550}" type="slidenum">
              <a:rPr lang="ru-RU"/>
              <a:pPr>
                <a:defRPr/>
              </a:pPr>
              <a:t>‹#›</a:t>
            </a:fld>
            <a:endParaRPr lang="ru-RU" dirty="0"/>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85" r:id="rId9"/>
    <p:sldLayoutId id="2147483676" r:id="rId10"/>
    <p:sldLayoutId id="2147483675" r:id="rId11"/>
  </p:sldLayoutIdLst>
  <p:hf hdr="0" ftr="0" dt="0"/>
  <p:txStyles>
    <p:titleStyle>
      <a:lvl1pPr algn="l" rtl="0" fontAlgn="base">
        <a:spcBef>
          <a:spcPct val="0"/>
        </a:spcBef>
        <a:spcAft>
          <a:spcPct val="0"/>
        </a:spcAft>
        <a:defRPr sz="3600" kern="1200" cap="all" spc="-6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Black" pitchFamily="34" charset="0"/>
        </a:defRPr>
      </a:lvl2pPr>
      <a:lvl3pPr algn="l" rtl="0" fontAlgn="base">
        <a:spcBef>
          <a:spcPct val="0"/>
        </a:spcBef>
        <a:spcAft>
          <a:spcPct val="0"/>
        </a:spcAft>
        <a:defRPr sz="3600">
          <a:solidFill>
            <a:schemeClr val="tx2"/>
          </a:solidFill>
          <a:latin typeface="Arial Black" pitchFamily="34" charset="0"/>
        </a:defRPr>
      </a:lvl3pPr>
      <a:lvl4pPr algn="l" rtl="0" fontAlgn="base">
        <a:spcBef>
          <a:spcPct val="0"/>
        </a:spcBef>
        <a:spcAft>
          <a:spcPct val="0"/>
        </a:spcAft>
        <a:defRPr sz="3600">
          <a:solidFill>
            <a:schemeClr val="tx2"/>
          </a:solidFill>
          <a:latin typeface="Arial Black" pitchFamily="34" charset="0"/>
        </a:defRPr>
      </a:lvl4pPr>
      <a:lvl5pPr algn="l" rtl="0" fontAlgn="base">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fontAlgn="base">
        <a:spcBef>
          <a:spcPct val="20000"/>
        </a:spcBef>
        <a:spcAft>
          <a:spcPts val="600"/>
        </a:spcAft>
        <a:buFont typeface="Arial" charset="0"/>
        <a:defRPr sz="20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_____Microsoft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_____Microsoft_Excel_97-20032.xls"/><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60.jpeg"/><Relationship Id="rId5" Type="http://schemas.openxmlformats.org/officeDocument/2006/relationships/diagramColors" Target="../diagrams/colors5.xml"/><Relationship Id="rId10" Type="http://schemas.openxmlformats.org/officeDocument/2006/relationships/image" Target="../media/image59.jpeg"/><Relationship Id="rId4" Type="http://schemas.openxmlformats.org/officeDocument/2006/relationships/diagramQuickStyle" Target="../diagrams/quickStyle5.xml"/><Relationship Id="rId9" Type="http://schemas.openxmlformats.org/officeDocument/2006/relationships/image" Target="../media/image58.jpeg"/></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4.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62.png"/><Relationship Id="rId5" Type="http://schemas.openxmlformats.org/officeDocument/2006/relationships/diagramQuickStyle" Target="../diagrams/quickStyle6.xml"/><Relationship Id="rId10" Type="http://schemas.openxmlformats.org/officeDocument/2006/relationships/image" Target="../media/image61.png"/><Relationship Id="rId4" Type="http://schemas.openxmlformats.org/officeDocument/2006/relationships/diagramLayout" Target="../diagrams/layout6.xml"/><Relationship Id="rId9" Type="http://schemas.openxmlformats.org/officeDocument/2006/relationships/image" Target="../media/image52.jpeg"/><Relationship Id="rId1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dmbalabanovo.r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84238" y="3860800"/>
            <a:ext cx="7772400" cy="2232025"/>
          </a:xfrm>
        </p:spPr>
        <p:txBody>
          <a:bodyPr/>
          <a:lstStyle/>
          <a:p>
            <a:pPr algn="ctr" fontAlgn="auto">
              <a:spcAft>
                <a:spcPts val="0"/>
              </a:spcAft>
              <a:defRPr/>
            </a:pPr>
            <a:r>
              <a:rPr lang="ru-RU" sz="2000" b="1" dirty="0" smtClean="0">
                <a:solidFill>
                  <a:srgbClr val="002060"/>
                </a:solidFill>
                <a:latin typeface="+mn-lt"/>
              </a:rPr>
              <a:t>к ПРОЕКТУ  решения Городской Думы городского поселения «Город Балабаново» </a:t>
            </a:r>
            <a:br>
              <a:rPr lang="ru-RU" sz="2000" b="1" dirty="0" smtClean="0">
                <a:solidFill>
                  <a:srgbClr val="002060"/>
                </a:solidFill>
                <a:latin typeface="+mn-lt"/>
              </a:rPr>
            </a:br>
            <a:r>
              <a:rPr lang="ru-RU" sz="2000" b="1" dirty="0" smtClean="0">
                <a:solidFill>
                  <a:srgbClr val="002060"/>
                </a:solidFill>
                <a:latin typeface="+mn-lt"/>
              </a:rPr>
              <a:t>«</a:t>
            </a:r>
            <a:r>
              <a:rPr lang="ru-RU" sz="2000" b="1" dirty="0">
                <a:solidFill>
                  <a:srgbClr val="002060"/>
                </a:solidFill>
                <a:latin typeface="+mn-lt"/>
              </a:rPr>
              <a:t>О бюджете городского поселения «Город Балабаново» на </a:t>
            </a:r>
            <a:r>
              <a:rPr lang="ru-RU" sz="2000" b="1" dirty="0" smtClean="0">
                <a:solidFill>
                  <a:srgbClr val="002060"/>
                </a:solidFill>
                <a:latin typeface="+mn-lt"/>
              </a:rPr>
              <a:t>2020 </a:t>
            </a:r>
            <a:r>
              <a:rPr lang="ru-RU" sz="2000" b="1" dirty="0">
                <a:solidFill>
                  <a:srgbClr val="002060"/>
                </a:solidFill>
                <a:latin typeface="+mn-lt"/>
              </a:rPr>
              <a:t>год и на плановый период </a:t>
            </a:r>
            <a:r>
              <a:rPr lang="ru-RU" sz="2000" b="1" dirty="0" smtClean="0">
                <a:solidFill>
                  <a:srgbClr val="002060"/>
                </a:solidFill>
                <a:latin typeface="+mn-lt"/>
              </a:rPr>
              <a:t>2021 </a:t>
            </a:r>
            <a:r>
              <a:rPr lang="ru-RU" sz="2000" b="1" dirty="0">
                <a:solidFill>
                  <a:srgbClr val="002060"/>
                </a:solidFill>
                <a:latin typeface="+mn-lt"/>
              </a:rPr>
              <a:t>и </a:t>
            </a:r>
            <a:r>
              <a:rPr lang="ru-RU" sz="2000" b="1" dirty="0" smtClean="0">
                <a:solidFill>
                  <a:srgbClr val="002060"/>
                </a:solidFill>
                <a:latin typeface="+mn-lt"/>
              </a:rPr>
              <a:t>2022 </a:t>
            </a:r>
            <a:r>
              <a:rPr lang="ru-RU" sz="2000" b="1" dirty="0">
                <a:solidFill>
                  <a:srgbClr val="002060"/>
                </a:solidFill>
                <a:latin typeface="+mn-lt"/>
              </a:rPr>
              <a:t>годов»</a:t>
            </a:r>
          </a:p>
        </p:txBody>
      </p:sp>
      <p:sp>
        <p:nvSpPr>
          <p:cNvPr id="15" name="Подзаголовок 14"/>
          <p:cNvSpPr>
            <a:spLocks noGrp="1"/>
          </p:cNvSpPr>
          <p:nvPr>
            <p:ph type="subTitle" idx="1"/>
          </p:nvPr>
        </p:nvSpPr>
        <p:spPr>
          <a:xfrm>
            <a:off x="177800" y="1773238"/>
            <a:ext cx="8785225" cy="1150937"/>
          </a:xfrm>
        </p:spPr>
        <p:txBody>
          <a:bodyPr rtlCol="0">
            <a:normAutofit/>
          </a:bodyPr>
          <a:lstStyle/>
          <a:p>
            <a:pPr algn="ctr" fontAlgn="auto">
              <a:buFont typeface="Arial" pitchFamily="34" charset="0"/>
              <a:buNone/>
              <a:defRPr/>
            </a:pPr>
            <a:r>
              <a:rPr lang="ru-RU" dirty="0" smtClean="0">
                <a:solidFill>
                  <a:schemeClr val="accent5">
                    <a:lumMod val="75000"/>
                  </a:schemeClr>
                </a:solidFill>
                <a:latin typeface="+mn-lt"/>
              </a:rPr>
              <a:t>Муниципальное образование </a:t>
            </a:r>
          </a:p>
          <a:p>
            <a:pPr algn="ctr" fontAlgn="auto">
              <a:buFont typeface="Arial" pitchFamily="34" charset="0"/>
              <a:buNone/>
              <a:defRPr/>
            </a:pPr>
            <a:r>
              <a:rPr lang="ru-RU" dirty="0" smtClean="0">
                <a:solidFill>
                  <a:schemeClr val="accent5">
                    <a:lumMod val="75000"/>
                  </a:schemeClr>
                </a:solidFill>
                <a:latin typeface="+mn-lt"/>
              </a:rPr>
              <a:t>городское поселение «Город Балабаново» Боровского района Калужской области</a:t>
            </a:r>
            <a:endParaRPr lang="ru-RU" dirty="0">
              <a:solidFill>
                <a:schemeClr val="accent5">
                  <a:lumMod val="75000"/>
                </a:schemeClr>
              </a:solidFill>
              <a:latin typeface="+mn-lt"/>
            </a:endParaRPr>
          </a:p>
        </p:txBody>
      </p:sp>
      <p:sp>
        <p:nvSpPr>
          <p:cNvPr id="14339"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2F66CF-61E1-46D9-A9F3-40083CEA8385}" type="slidenum">
              <a:rPr lang="ru-RU">
                <a:cs typeface="Arial" charset="0"/>
              </a:rPr>
              <a:pPr fontAlgn="base">
                <a:spcBef>
                  <a:spcPct val="0"/>
                </a:spcBef>
                <a:spcAft>
                  <a:spcPct val="0"/>
                </a:spcAft>
              </a:pPr>
              <a:t>1</a:t>
            </a:fld>
            <a:endParaRPr lang="ru-RU" dirty="0">
              <a:cs typeface="Arial" charset="0"/>
            </a:endParaRPr>
          </a:p>
        </p:txBody>
      </p:sp>
      <p:pic>
        <p:nvPicPr>
          <p:cNvPr id="14340" name="Рисунок 3" descr="https://pp.userapi.com/c846524/v846524082/60032/YX6rVdm-ibM.jpg"/>
          <p:cNvPicPr>
            <a:picLocks noChangeAspect="1" noChangeArrowheads="1"/>
          </p:cNvPicPr>
          <p:nvPr/>
        </p:nvPicPr>
        <p:blipFill>
          <a:blip r:embed="rId2"/>
          <a:srcRect l="-2612" t="2" r="2773" b="7463"/>
          <a:stretch>
            <a:fillRect/>
          </a:stretch>
        </p:blipFill>
        <p:spPr bwMode="auto">
          <a:xfrm>
            <a:off x="2676525" y="204788"/>
            <a:ext cx="1109663" cy="677862"/>
          </a:xfrm>
          <a:prstGeom prst="rect">
            <a:avLst/>
          </a:prstGeom>
          <a:noFill/>
          <a:ln w="9525">
            <a:noFill/>
            <a:miter lim="800000"/>
            <a:headEnd/>
            <a:tailEnd/>
          </a:ln>
        </p:spPr>
      </p:pic>
      <p:pic>
        <p:nvPicPr>
          <p:cNvPr id="14341" name="Рисунок 4" descr="C:\Users\User\Desktop\герб (2).png"/>
          <p:cNvPicPr>
            <a:picLocks noChangeAspect="1" noChangeArrowheads="1"/>
          </p:cNvPicPr>
          <p:nvPr/>
        </p:nvPicPr>
        <p:blipFill>
          <a:blip r:embed="rId3"/>
          <a:srcRect/>
          <a:stretch>
            <a:fillRect/>
          </a:stretch>
        </p:blipFill>
        <p:spPr bwMode="auto">
          <a:xfrm>
            <a:off x="179388" y="236538"/>
            <a:ext cx="1060450" cy="1331912"/>
          </a:xfrm>
          <a:prstGeom prst="rect">
            <a:avLst/>
          </a:prstGeom>
          <a:noFill/>
          <a:ln w="9525">
            <a:noFill/>
            <a:miter lim="800000"/>
            <a:headEnd/>
            <a:tailEnd/>
          </a:ln>
        </p:spPr>
      </p:pic>
      <p:pic>
        <p:nvPicPr>
          <p:cNvPr id="14342" name="Рисунок 6" descr="https://www.globalwoodmarketsinfo.com/wp-content/uploads/ewpt_cache/635x300_80_1_c_FFFFFF_3c532eb28bcd1463428c38161a97db8c.jpg"/>
          <p:cNvPicPr>
            <a:picLocks noChangeAspect="1" noChangeArrowheads="1"/>
          </p:cNvPicPr>
          <p:nvPr/>
        </p:nvPicPr>
        <p:blipFill>
          <a:blip r:embed="rId4"/>
          <a:srcRect t="6210" r="20242" b="11740"/>
          <a:stretch>
            <a:fillRect/>
          </a:stretch>
        </p:blipFill>
        <p:spPr bwMode="auto">
          <a:xfrm>
            <a:off x="2676525" y="925513"/>
            <a:ext cx="1257300" cy="642937"/>
          </a:xfrm>
          <a:prstGeom prst="rect">
            <a:avLst/>
          </a:prstGeom>
          <a:noFill/>
          <a:ln w="9525">
            <a:noFill/>
            <a:miter lim="800000"/>
            <a:headEnd/>
            <a:tailEnd/>
          </a:ln>
        </p:spPr>
      </p:pic>
      <p:pic>
        <p:nvPicPr>
          <p:cNvPr id="14343" name="Рисунок 7" descr="http://static.panoramio.com/photos/large/41892895.jpg"/>
          <p:cNvPicPr>
            <a:picLocks noChangeAspect="1" noChangeArrowheads="1"/>
          </p:cNvPicPr>
          <p:nvPr/>
        </p:nvPicPr>
        <p:blipFill>
          <a:blip r:embed="rId5"/>
          <a:srcRect l="4651" t="6767" r="3780" b="21602"/>
          <a:stretch>
            <a:fillRect/>
          </a:stretch>
        </p:blipFill>
        <p:spPr bwMode="auto">
          <a:xfrm>
            <a:off x="1325563" y="182563"/>
            <a:ext cx="1309687" cy="681037"/>
          </a:xfrm>
          <a:prstGeom prst="rect">
            <a:avLst/>
          </a:prstGeom>
          <a:noFill/>
          <a:ln w="9525">
            <a:noFill/>
            <a:miter lim="800000"/>
            <a:headEnd/>
            <a:tailEnd/>
          </a:ln>
        </p:spPr>
      </p:pic>
      <p:pic>
        <p:nvPicPr>
          <p:cNvPr id="14344" name="Рисунок 8" descr="https://40.imls.ru/Files/Photo/Current/dab208e3-950d-41a5-9d69-b4613653bc2d.jpeg?v="/>
          <p:cNvPicPr>
            <a:picLocks noChangeAspect="1" noChangeArrowheads="1"/>
          </p:cNvPicPr>
          <p:nvPr/>
        </p:nvPicPr>
        <p:blipFill>
          <a:blip r:embed="rId6"/>
          <a:srcRect l="4939" t="13902" r="9903" b="9010"/>
          <a:stretch>
            <a:fillRect/>
          </a:stretch>
        </p:blipFill>
        <p:spPr bwMode="auto">
          <a:xfrm>
            <a:off x="1311275" y="885825"/>
            <a:ext cx="1338263" cy="682625"/>
          </a:xfrm>
          <a:prstGeom prst="rect">
            <a:avLst/>
          </a:prstGeom>
          <a:noFill/>
          <a:ln w="9525">
            <a:noFill/>
            <a:miter lim="800000"/>
            <a:headEnd/>
            <a:tailEnd/>
          </a:ln>
        </p:spPr>
      </p:pic>
      <p:pic>
        <p:nvPicPr>
          <p:cNvPr id="14345" name="Рисунок 9" descr="http://borcrb.ru/wp-content/uploads/2016/07/klinikka1-1024x682.jpg"/>
          <p:cNvPicPr>
            <a:picLocks noChangeAspect="1" noChangeArrowheads="1"/>
          </p:cNvPicPr>
          <p:nvPr/>
        </p:nvPicPr>
        <p:blipFill>
          <a:blip r:embed="rId7"/>
          <a:srcRect b="13173"/>
          <a:stretch>
            <a:fillRect/>
          </a:stretch>
        </p:blipFill>
        <p:spPr bwMode="auto">
          <a:xfrm>
            <a:off x="3848100" y="152400"/>
            <a:ext cx="1263650" cy="730250"/>
          </a:xfrm>
          <a:prstGeom prst="rect">
            <a:avLst/>
          </a:prstGeom>
          <a:noFill/>
          <a:ln w="9525">
            <a:noFill/>
            <a:miter lim="800000"/>
            <a:headEnd/>
            <a:tailEnd/>
          </a:ln>
        </p:spPr>
      </p:pic>
      <p:pic>
        <p:nvPicPr>
          <p:cNvPr id="14346" name="Рисунок 10" descr="https://pp.userapi.com/c837338/v837338335/4590b/bOQdY2SlNrY.jpg"/>
          <p:cNvPicPr>
            <a:picLocks noChangeAspect="1" noChangeArrowheads="1"/>
          </p:cNvPicPr>
          <p:nvPr/>
        </p:nvPicPr>
        <p:blipFill>
          <a:blip r:embed="rId8"/>
          <a:srcRect l="2615" t="22005" r="3429" b="3487"/>
          <a:stretch>
            <a:fillRect/>
          </a:stretch>
        </p:blipFill>
        <p:spPr bwMode="auto">
          <a:xfrm>
            <a:off x="3967163" y="892175"/>
            <a:ext cx="1271587" cy="671513"/>
          </a:xfrm>
          <a:prstGeom prst="rect">
            <a:avLst/>
          </a:prstGeom>
          <a:noFill/>
          <a:ln w="9525">
            <a:noFill/>
            <a:miter lim="800000"/>
            <a:headEnd/>
            <a:tailEnd/>
          </a:ln>
        </p:spPr>
      </p:pic>
      <p:pic>
        <p:nvPicPr>
          <p:cNvPr id="14347" name="Рисунок 11" descr="http://info.obninskiy.net/sites/default/files/field/image/5992.jpg"/>
          <p:cNvPicPr>
            <a:picLocks noChangeAspect="1" noChangeArrowheads="1"/>
          </p:cNvPicPr>
          <p:nvPr/>
        </p:nvPicPr>
        <p:blipFill>
          <a:blip r:embed="rId9"/>
          <a:srcRect l="4538" t="10872" r="17810" b="23845"/>
          <a:stretch>
            <a:fillRect/>
          </a:stretch>
        </p:blipFill>
        <p:spPr bwMode="auto">
          <a:xfrm>
            <a:off x="5154613" y="247650"/>
            <a:ext cx="939800" cy="608013"/>
          </a:xfrm>
          <a:prstGeom prst="rect">
            <a:avLst/>
          </a:prstGeom>
          <a:noFill/>
          <a:ln w="9525">
            <a:noFill/>
            <a:miter lim="800000"/>
            <a:headEnd/>
            <a:tailEnd/>
          </a:ln>
        </p:spPr>
      </p:pic>
      <p:pic>
        <p:nvPicPr>
          <p:cNvPr id="14348" name="Рисунок 12" descr="http://pressaobninsk.ru/pictures/news/2015/06/denq_goroda_3.jpg"/>
          <p:cNvPicPr>
            <a:picLocks noChangeAspect="1" noChangeArrowheads="1"/>
          </p:cNvPicPr>
          <p:nvPr/>
        </p:nvPicPr>
        <p:blipFill>
          <a:blip r:embed="rId10"/>
          <a:srcRect l="5231" t="4655" b="2663"/>
          <a:stretch>
            <a:fillRect/>
          </a:stretch>
        </p:blipFill>
        <p:spPr bwMode="auto">
          <a:xfrm>
            <a:off x="5270500" y="901700"/>
            <a:ext cx="938213" cy="687388"/>
          </a:xfrm>
          <a:prstGeom prst="rect">
            <a:avLst/>
          </a:prstGeom>
          <a:noFill/>
          <a:ln w="9525">
            <a:noFill/>
            <a:miter lim="800000"/>
            <a:headEnd/>
            <a:tailEnd/>
          </a:ln>
        </p:spPr>
      </p:pic>
      <p:pic>
        <p:nvPicPr>
          <p:cNvPr id="14349" name="Рисунок 13" descr="http://gorod.kaluga.ru/img/ChurchObl/borovsk/balabanovo1.jpg"/>
          <p:cNvPicPr>
            <a:picLocks noChangeAspect="1" noChangeArrowheads="1"/>
          </p:cNvPicPr>
          <p:nvPr/>
        </p:nvPicPr>
        <p:blipFill>
          <a:blip r:embed="rId11"/>
          <a:srcRect l="10805" r="13792"/>
          <a:stretch>
            <a:fillRect/>
          </a:stretch>
        </p:blipFill>
        <p:spPr bwMode="auto">
          <a:xfrm>
            <a:off x="6229350" y="901700"/>
            <a:ext cx="915988" cy="687388"/>
          </a:xfrm>
          <a:prstGeom prst="rect">
            <a:avLst/>
          </a:prstGeom>
          <a:noFill/>
          <a:ln w="9525">
            <a:noFill/>
            <a:miter lim="800000"/>
            <a:headEnd/>
            <a:tailEnd/>
          </a:ln>
        </p:spPr>
      </p:pic>
      <p:pic>
        <p:nvPicPr>
          <p:cNvPr id="14350" name="Picture 4" descr="http://static.house2you.ru/i/realty/2017/09/21/b9/b9be1bce255adcb385629d137b06b389.jpg"/>
          <p:cNvPicPr>
            <a:picLocks noChangeAspect="1" noChangeArrowheads="1"/>
          </p:cNvPicPr>
          <p:nvPr/>
        </p:nvPicPr>
        <p:blipFill>
          <a:blip r:embed="rId12"/>
          <a:srcRect l="2982" t="40598" r="5795"/>
          <a:stretch>
            <a:fillRect/>
          </a:stretch>
        </p:blipFill>
        <p:spPr bwMode="auto">
          <a:xfrm>
            <a:off x="7199313" y="892175"/>
            <a:ext cx="1590675" cy="685800"/>
          </a:xfrm>
          <a:prstGeom prst="rect">
            <a:avLst/>
          </a:prstGeom>
          <a:noFill/>
          <a:ln w="9525">
            <a:noFill/>
            <a:miter lim="800000"/>
            <a:headEnd/>
            <a:tailEnd/>
          </a:ln>
        </p:spPr>
      </p:pic>
      <p:pic>
        <p:nvPicPr>
          <p:cNvPr id="14351" name="Picture 6" descr="https://pp.userapi.com/c623900/v623900516/17524/2g_ygj7VANg.jpg"/>
          <p:cNvPicPr>
            <a:picLocks noChangeAspect="1" noChangeArrowheads="1"/>
          </p:cNvPicPr>
          <p:nvPr/>
        </p:nvPicPr>
        <p:blipFill>
          <a:blip r:embed="rId13"/>
          <a:srcRect l="8542" t="16116" r="3947" b="10585"/>
          <a:stretch>
            <a:fillRect/>
          </a:stretch>
        </p:blipFill>
        <p:spPr bwMode="auto">
          <a:xfrm>
            <a:off x="6146800" y="214313"/>
            <a:ext cx="1341438" cy="649287"/>
          </a:xfrm>
          <a:prstGeom prst="rect">
            <a:avLst/>
          </a:prstGeom>
          <a:noFill/>
          <a:ln w="9525">
            <a:noFill/>
            <a:miter lim="800000"/>
            <a:headEnd/>
            <a:tailEnd/>
          </a:ln>
        </p:spPr>
      </p:pic>
      <p:pic>
        <p:nvPicPr>
          <p:cNvPr id="14352" name="Picture 8" descr="https://pp.userapi.com/c841025/v841025783/13b0f/TbbaZ9hhwR0.jpg"/>
          <p:cNvPicPr>
            <a:picLocks noChangeAspect="1" noChangeArrowheads="1"/>
          </p:cNvPicPr>
          <p:nvPr/>
        </p:nvPicPr>
        <p:blipFill>
          <a:blip r:embed="rId14"/>
          <a:srcRect l="9317" r="9007" b="11899"/>
          <a:stretch>
            <a:fillRect/>
          </a:stretch>
        </p:blipFill>
        <p:spPr bwMode="auto">
          <a:xfrm>
            <a:off x="7513638" y="236538"/>
            <a:ext cx="1135062" cy="619125"/>
          </a:xfrm>
          <a:prstGeom prst="rect">
            <a:avLst/>
          </a:prstGeom>
          <a:noFill/>
          <a:ln w="9525">
            <a:noFill/>
            <a:miter lim="800000"/>
            <a:headEnd/>
            <a:tailEnd/>
          </a:ln>
        </p:spPr>
      </p:pic>
      <p:pic>
        <p:nvPicPr>
          <p:cNvPr id="14353" name="Рисунок 19" descr="https://pp.userapi.com/c846524/v846524082/60032/YX6rVdm-ibM.jpg"/>
          <p:cNvPicPr>
            <a:picLocks noChangeAspect="1" noChangeArrowheads="1"/>
          </p:cNvPicPr>
          <p:nvPr/>
        </p:nvPicPr>
        <p:blipFill>
          <a:blip r:embed="rId2"/>
          <a:srcRect l="-2612" t="2" r="2773" b="7463"/>
          <a:stretch>
            <a:fillRect/>
          </a:stretch>
        </p:blipFill>
        <p:spPr bwMode="auto">
          <a:xfrm>
            <a:off x="2684463" y="195263"/>
            <a:ext cx="1108075" cy="677862"/>
          </a:xfrm>
          <a:prstGeom prst="rect">
            <a:avLst/>
          </a:prstGeom>
          <a:noFill/>
          <a:ln w="9525">
            <a:noFill/>
            <a:miter lim="800000"/>
            <a:headEnd/>
            <a:tailEnd/>
          </a:ln>
        </p:spPr>
      </p:pic>
      <p:pic>
        <p:nvPicPr>
          <p:cNvPr id="14354" name="Рисунок 20" descr="http://static.panoramio.com/photos/large/41892895.jpg"/>
          <p:cNvPicPr>
            <a:picLocks noChangeAspect="1" noChangeArrowheads="1"/>
          </p:cNvPicPr>
          <p:nvPr/>
        </p:nvPicPr>
        <p:blipFill>
          <a:blip r:embed="rId5"/>
          <a:srcRect l="4651" t="6767" r="3780" b="21602"/>
          <a:stretch>
            <a:fillRect/>
          </a:stretch>
        </p:blipFill>
        <p:spPr bwMode="auto">
          <a:xfrm>
            <a:off x="1333500" y="173038"/>
            <a:ext cx="1309688" cy="681037"/>
          </a:xfrm>
          <a:prstGeom prst="rect">
            <a:avLst/>
          </a:prstGeom>
          <a:noFill/>
          <a:ln w="9525">
            <a:noFill/>
            <a:miter lim="800000"/>
            <a:headEnd/>
            <a:tailEnd/>
          </a:ln>
        </p:spPr>
      </p:pic>
      <p:pic>
        <p:nvPicPr>
          <p:cNvPr id="14355" name="Рисунок 21" descr="http://borcrb.ru/wp-content/uploads/2016/07/klinikka1-1024x682.jpg"/>
          <p:cNvPicPr>
            <a:picLocks noChangeAspect="1" noChangeArrowheads="1"/>
          </p:cNvPicPr>
          <p:nvPr/>
        </p:nvPicPr>
        <p:blipFill>
          <a:blip r:embed="rId7"/>
          <a:srcRect b="13173"/>
          <a:stretch>
            <a:fillRect/>
          </a:stretch>
        </p:blipFill>
        <p:spPr bwMode="auto">
          <a:xfrm>
            <a:off x="3854450" y="142875"/>
            <a:ext cx="1265238" cy="730250"/>
          </a:xfrm>
          <a:prstGeom prst="rect">
            <a:avLst/>
          </a:prstGeom>
          <a:noFill/>
          <a:ln w="9525">
            <a:noFill/>
            <a:miter lim="800000"/>
            <a:headEnd/>
            <a:tailEnd/>
          </a:ln>
        </p:spPr>
      </p:pic>
      <p:pic>
        <p:nvPicPr>
          <p:cNvPr id="14356" name="Рисунок 22" descr="http://info.obninskiy.net/sites/default/files/field/image/5992.jpg"/>
          <p:cNvPicPr>
            <a:picLocks noChangeAspect="1" noChangeArrowheads="1"/>
          </p:cNvPicPr>
          <p:nvPr/>
        </p:nvPicPr>
        <p:blipFill>
          <a:blip r:embed="rId9"/>
          <a:srcRect l="4538" t="10872" r="17810" b="23845"/>
          <a:stretch>
            <a:fillRect/>
          </a:stretch>
        </p:blipFill>
        <p:spPr bwMode="auto">
          <a:xfrm>
            <a:off x="5162550" y="238125"/>
            <a:ext cx="939800" cy="608013"/>
          </a:xfrm>
          <a:prstGeom prst="rect">
            <a:avLst/>
          </a:prstGeom>
          <a:noFill/>
          <a:ln w="9525">
            <a:noFill/>
            <a:miter lim="800000"/>
            <a:headEnd/>
            <a:tailEnd/>
          </a:ln>
        </p:spPr>
      </p:pic>
      <p:pic>
        <p:nvPicPr>
          <p:cNvPr id="14357" name="Picture 4" descr="http://static.house2you.ru/i/realty/2017/09/21/b9/b9be1bce255adcb385629d137b06b389.jpg"/>
          <p:cNvPicPr>
            <a:picLocks noChangeAspect="1" noChangeArrowheads="1"/>
          </p:cNvPicPr>
          <p:nvPr/>
        </p:nvPicPr>
        <p:blipFill>
          <a:blip r:embed="rId12"/>
          <a:srcRect l="2982" t="40598" r="5795"/>
          <a:stretch>
            <a:fillRect/>
          </a:stretch>
        </p:blipFill>
        <p:spPr bwMode="auto">
          <a:xfrm>
            <a:off x="7207250" y="882650"/>
            <a:ext cx="1590675" cy="687388"/>
          </a:xfrm>
          <a:prstGeom prst="rect">
            <a:avLst/>
          </a:prstGeom>
          <a:noFill/>
          <a:ln w="9525">
            <a:noFill/>
            <a:miter lim="800000"/>
            <a:headEnd/>
            <a:tailEnd/>
          </a:ln>
        </p:spPr>
      </p:pic>
      <p:pic>
        <p:nvPicPr>
          <p:cNvPr id="14358" name="Picture 6" descr="https://pp.userapi.com/c623900/v623900516/17524/2g_ygj7VANg.jpg"/>
          <p:cNvPicPr>
            <a:picLocks noChangeAspect="1" noChangeArrowheads="1"/>
          </p:cNvPicPr>
          <p:nvPr/>
        </p:nvPicPr>
        <p:blipFill>
          <a:blip r:embed="rId13"/>
          <a:srcRect l="8542" t="16116" r="3947" b="10585"/>
          <a:stretch>
            <a:fillRect/>
          </a:stretch>
        </p:blipFill>
        <p:spPr bwMode="auto">
          <a:xfrm>
            <a:off x="6154738" y="204788"/>
            <a:ext cx="1341437" cy="649287"/>
          </a:xfrm>
          <a:prstGeom prst="rect">
            <a:avLst/>
          </a:prstGeom>
          <a:noFill/>
          <a:ln w="9525">
            <a:noFill/>
            <a:miter lim="800000"/>
            <a:headEnd/>
            <a:tailEnd/>
          </a:ln>
        </p:spPr>
      </p:pic>
      <p:pic>
        <p:nvPicPr>
          <p:cNvPr id="14359" name="Picture 8" descr="https://pp.userapi.com/c841025/v841025783/13b0f/TbbaZ9hhwR0.jpg"/>
          <p:cNvPicPr>
            <a:picLocks noChangeAspect="1" noChangeArrowheads="1"/>
          </p:cNvPicPr>
          <p:nvPr/>
        </p:nvPicPr>
        <p:blipFill>
          <a:blip r:embed="rId14"/>
          <a:srcRect l="9317" r="9007" b="11899"/>
          <a:stretch>
            <a:fillRect/>
          </a:stretch>
        </p:blipFill>
        <p:spPr bwMode="auto">
          <a:xfrm>
            <a:off x="7519988" y="227013"/>
            <a:ext cx="1136650" cy="619125"/>
          </a:xfrm>
          <a:prstGeom prst="rect">
            <a:avLst/>
          </a:prstGeom>
          <a:noFill/>
          <a:ln w="9525">
            <a:noFill/>
            <a:miter lim="800000"/>
            <a:headEnd/>
            <a:tailEnd/>
          </a:ln>
        </p:spPr>
      </p:pic>
      <p:sp>
        <p:nvSpPr>
          <p:cNvPr id="27" name="Заголовок 1"/>
          <p:cNvSpPr txBox="1">
            <a:spLocks/>
          </p:cNvSpPr>
          <p:nvPr/>
        </p:nvSpPr>
        <p:spPr>
          <a:xfrm>
            <a:off x="884238" y="2924175"/>
            <a:ext cx="7772400" cy="865188"/>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5400" b="1" dirty="0" smtClean="0">
                <a:solidFill>
                  <a:srgbClr val="7030A0"/>
                </a:solidFill>
              </a:rPr>
              <a:t>Бюджет для граждан</a:t>
            </a:r>
            <a:endParaRPr lang="ru-RU" sz="5400" b="1"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s://ozakone.com/wp-content/uploads/2017/06/koshelek-s-monetami.jpg"/>
          <p:cNvPicPr>
            <a:picLocks noChangeAspect="1" noChangeArrowheads="1"/>
          </p:cNvPicPr>
          <p:nvPr/>
        </p:nvPicPr>
        <p:blipFill>
          <a:blip r:embed="rId2"/>
          <a:srcRect/>
          <a:stretch>
            <a:fillRect/>
          </a:stretch>
        </p:blipFill>
        <p:spPr bwMode="auto">
          <a:xfrm>
            <a:off x="7231063" y="0"/>
            <a:ext cx="1758950" cy="1257300"/>
          </a:xfrm>
          <a:prstGeom prst="rect">
            <a:avLst/>
          </a:prstGeom>
          <a:noFill/>
          <a:ln w="9525">
            <a:noFill/>
            <a:miter lim="800000"/>
            <a:headEnd/>
            <a:tailEnd/>
          </a:ln>
        </p:spPr>
      </p:pic>
      <p:sp>
        <p:nvSpPr>
          <p:cNvPr id="3" name="Объект 2"/>
          <p:cNvSpPr>
            <a:spLocks noGrp="1"/>
          </p:cNvSpPr>
          <p:nvPr>
            <p:ph idx="1"/>
          </p:nvPr>
        </p:nvSpPr>
        <p:spPr>
          <a:xfrm>
            <a:off x="1042988" y="100013"/>
            <a:ext cx="6553200" cy="1528762"/>
          </a:xfrm>
        </p:spPr>
        <p:txBody>
          <a:bodyPr rtlCol="0">
            <a:noAutofit/>
          </a:bodyPr>
          <a:lstStyle/>
          <a:p>
            <a:pPr fontAlgn="auto">
              <a:buFont typeface="Arial" pitchFamily="34" charset="0"/>
              <a:buNone/>
              <a:defRPr/>
            </a:pPr>
            <a:r>
              <a:rPr lang="ru-RU" sz="2400" dirty="0" smtClean="0">
                <a:effectLst>
                  <a:outerShdw blurRad="38100" dist="38100" dir="2700000" algn="tl">
                    <a:srgbClr val="000000">
                      <a:alpha val="43137"/>
                    </a:srgbClr>
                  </a:outerShdw>
                </a:effectLst>
              </a:rPr>
              <a:t>Бюджет</a:t>
            </a:r>
            <a:r>
              <a:rPr lang="ru-RU" sz="2400" dirty="0" smtClean="0"/>
              <a:t>- план доходов и расходов для обеспечения обязательств государства, закрепленных в Конституции Российской Федерации.</a:t>
            </a:r>
            <a:endParaRPr lang="ru-RU" sz="2400" dirty="0"/>
          </a:p>
        </p:txBody>
      </p:sp>
      <p:sp>
        <p:nvSpPr>
          <p:cNvPr id="23555" name="Номер слайда 4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FF20FD-CA3D-4031-8214-382B765B7C04}" type="slidenum">
              <a:rPr lang="ru-RU">
                <a:cs typeface="Arial" charset="0"/>
              </a:rPr>
              <a:pPr fontAlgn="base">
                <a:spcBef>
                  <a:spcPct val="0"/>
                </a:spcBef>
                <a:spcAft>
                  <a:spcPct val="0"/>
                </a:spcAft>
              </a:pPr>
              <a:t>10</a:t>
            </a:fld>
            <a:endParaRPr lang="ru-RU" dirty="0">
              <a:cs typeface="Arial" charset="0"/>
            </a:endParaRPr>
          </a:p>
        </p:txBody>
      </p:sp>
      <p:pic>
        <p:nvPicPr>
          <p:cNvPr id="23556"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
        <p:nvSpPr>
          <p:cNvPr id="5" name="Скругленный прямоугольник 4"/>
          <p:cNvSpPr/>
          <p:nvPr/>
        </p:nvSpPr>
        <p:spPr>
          <a:xfrm>
            <a:off x="1835696" y="1718159"/>
            <a:ext cx="5140696" cy="792088"/>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Бюджетная система Российской Федерации</a:t>
            </a:r>
          </a:p>
        </p:txBody>
      </p:sp>
      <p:sp>
        <p:nvSpPr>
          <p:cNvPr id="8" name="Скругленный прямоугольник 7"/>
          <p:cNvSpPr/>
          <p:nvPr/>
        </p:nvSpPr>
        <p:spPr>
          <a:xfrm>
            <a:off x="135060" y="3178671"/>
            <a:ext cx="1794397" cy="1296144"/>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Федеральный бюджет</a:t>
            </a:r>
          </a:p>
        </p:txBody>
      </p:sp>
      <p:sp>
        <p:nvSpPr>
          <p:cNvPr id="9" name="Скругленный прямоугольник 8"/>
          <p:cNvSpPr/>
          <p:nvPr/>
        </p:nvSpPr>
        <p:spPr>
          <a:xfrm>
            <a:off x="2051720" y="3185517"/>
            <a:ext cx="2016224" cy="1289298"/>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t>Бюджеты государственных внебюджетных фондов РФ</a:t>
            </a:r>
          </a:p>
        </p:txBody>
      </p:sp>
      <p:sp>
        <p:nvSpPr>
          <p:cNvPr id="10" name="Скругленный прямоугольник 9"/>
          <p:cNvSpPr/>
          <p:nvPr/>
        </p:nvSpPr>
        <p:spPr>
          <a:xfrm>
            <a:off x="4192066" y="3170659"/>
            <a:ext cx="1417290" cy="1296144"/>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Бюджеты субъектов РФ</a:t>
            </a:r>
          </a:p>
        </p:txBody>
      </p:sp>
      <p:sp>
        <p:nvSpPr>
          <p:cNvPr id="11" name="Скругленный прямоугольник 10"/>
          <p:cNvSpPr/>
          <p:nvPr/>
        </p:nvSpPr>
        <p:spPr>
          <a:xfrm>
            <a:off x="5724128" y="3153122"/>
            <a:ext cx="1872208" cy="1289298"/>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400" dirty="0"/>
              <a:t>Бюджеты территориальных государственных внебюджетных фондов</a:t>
            </a:r>
          </a:p>
        </p:txBody>
      </p:sp>
      <p:sp>
        <p:nvSpPr>
          <p:cNvPr id="12" name="Скругленный прямоугольник 11"/>
          <p:cNvSpPr/>
          <p:nvPr/>
        </p:nvSpPr>
        <p:spPr>
          <a:xfrm>
            <a:off x="7740352" y="3146276"/>
            <a:ext cx="1250404" cy="1296144"/>
          </a:xfrm>
          <a:prstGeom prst="round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t>Местные бюджеты</a:t>
            </a:r>
          </a:p>
        </p:txBody>
      </p:sp>
      <p:cxnSp>
        <p:nvCxnSpPr>
          <p:cNvPr id="13" name="Прямая со стрелкой 12"/>
          <p:cNvCxnSpPr/>
          <p:nvPr/>
        </p:nvCxnSpPr>
        <p:spPr>
          <a:xfrm flipH="1">
            <a:off x="1547813" y="2528888"/>
            <a:ext cx="2857500" cy="5397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1700064" y="2681300"/>
            <a:ext cx="2858380" cy="540060"/>
          </a:xfrm>
          <a:prstGeom prst="straightConnector1">
            <a:avLst/>
          </a:prstGeom>
          <a:ln w="19050">
            <a:tailEnd type="arrow"/>
          </a:ln>
          <a:scene3d>
            <a:camera prst="orthographicFront">
              <a:rot lat="0" lon="54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405313" y="2528888"/>
            <a:ext cx="3663950" cy="4968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3128963" y="2528888"/>
            <a:ext cx="1276350" cy="6175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4405313" y="2528888"/>
            <a:ext cx="598487" cy="6175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0" idx="2"/>
          </p:cNvCxnSpPr>
          <p:nvPr/>
        </p:nvCxnSpPr>
        <p:spPr>
          <a:xfrm>
            <a:off x="4405313" y="2509838"/>
            <a:ext cx="2254250" cy="558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3962282" y="5336604"/>
            <a:ext cx="1485528" cy="1152128"/>
          </a:xfrm>
          <a:prstGeom prst="roundRect">
            <a:avLst/>
          </a:prstGeom>
          <a:solidFill>
            <a:schemeClr val="tx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Бюджеты городских округов</a:t>
            </a:r>
          </a:p>
        </p:txBody>
      </p:sp>
      <p:sp>
        <p:nvSpPr>
          <p:cNvPr id="33" name="Скругленный прямоугольник 32"/>
          <p:cNvSpPr/>
          <p:nvPr/>
        </p:nvSpPr>
        <p:spPr>
          <a:xfrm>
            <a:off x="5533138" y="5313362"/>
            <a:ext cx="1872208" cy="1152128"/>
          </a:xfrm>
          <a:prstGeom prst="roundRect">
            <a:avLst/>
          </a:prstGeom>
          <a:solidFill>
            <a:schemeClr val="tx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t>Бюджеты муниципальных районов</a:t>
            </a:r>
          </a:p>
        </p:txBody>
      </p:sp>
      <p:sp>
        <p:nvSpPr>
          <p:cNvPr id="34" name="Скругленный прямоугольник 33"/>
          <p:cNvSpPr/>
          <p:nvPr/>
        </p:nvSpPr>
        <p:spPr>
          <a:xfrm>
            <a:off x="7505228" y="5301208"/>
            <a:ext cx="1485528" cy="1152128"/>
          </a:xfrm>
          <a:prstGeom prst="roundRect">
            <a:avLst/>
          </a:prstGeom>
          <a:solidFill>
            <a:schemeClr val="tx2">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700" dirty="0"/>
              <a:t>Бюджеты городских и сельских поселений</a:t>
            </a:r>
          </a:p>
        </p:txBody>
      </p:sp>
      <p:cxnSp>
        <p:nvCxnSpPr>
          <p:cNvPr id="35" name="Прямая со стрелкой 34"/>
          <p:cNvCxnSpPr/>
          <p:nvPr/>
        </p:nvCxnSpPr>
        <p:spPr>
          <a:xfrm>
            <a:off x="8366125" y="4467225"/>
            <a:ext cx="0" cy="762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a:off x="6473825" y="4465638"/>
            <a:ext cx="1897063" cy="787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flipH="1">
            <a:off x="4705350" y="4441825"/>
            <a:ext cx="3754438" cy="8350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23593" name="Picture 4" descr="https://otvet.imgsmail.ru/download/74b68a98c76eaff787f600ca527680c7_i-15927.jpg"/>
          <p:cNvPicPr>
            <a:picLocks noChangeAspect="1" noChangeArrowheads="1"/>
          </p:cNvPicPr>
          <p:nvPr/>
        </p:nvPicPr>
        <p:blipFill>
          <a:blip r:embed="rId4"/>
          <a:srcRect/>
          <a:stretch>
            <a:fillRect/>
          </a:stretch>
        </p:blipFill>
        <p:spPr bwMode="auto">
          <a:xfrm>
            <a:off x="0" y="4992688"/>
            <a:ext cx="2224088" cy="177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25400"/>
            <a:ext cx="7793038" cy="882650"/>
          </a:xfrm>
        </p:spPr>
        <p:txBody>
          <a:bodyPr/>
          <a:lstStyle/>
          <a:p>
            <a:pPr fontAlgn="auto">
              <a:spcAft>
                <a:spcPts val="0"/>
              </a:spcAft>
              <a:defRPr/>
            </a:pPr>
            <a:r>
              <a:rPr lang="ru-RU" dirty="0" smtClean="0">
                <a:solidFill>
                  <a:srgbClr val="C00000"/>
                </a:solidFill>
              </a:rPr>
              <a:t>Бюджетный процесс</a:t>
            </a:r>
            <a:endParaRPr lang="ru-RU" dirty="0">
              <a:solidFill>
                <a:srgbClr val="C00000"/>
              </a:solidFill>
            </a:endParaRPr>
          </a:p>
        </p:txBody>
      </p:sp>
      <p:sp>
        <p:nvSpPr>
          <p:cNvPr id="24578"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6C8971-7A21-42C6-847A-87E055D3B9E3}" type="slidenum">
              <a:rPr lang="ru-RU">
                <a:cs typeface="Arial" charset="0"/>
              </a:rPr>
              <a:pPr fontAlgn="base">
                <a:spcBef>
                  <a:spcPct val="0"/>
                </a:spcBef>
                <a:spcAft>
                  <a:spcPct val="0"/>
                </a:spcAft>
              </a:pPr>
              <a:t>11</a:t>
            </a:fld>
            <a:endParaRPr lang="ru-RU" dirty="0">
              <a:cs typeface="Arial" charset="0"/>
            </a:endParaRPr>
          </a:p>
        </p:txBody>
      </p:sp>
      <p:pic>
        <p:nvPicPr>
          <p:cNvPr id="24579"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grpSp>
        <p:nvGrpSpPr>
          <p:cNvPr id="24580" name="Группа 18"/>
          <p:cNvGrpSpPr>
            <a:grpSpLocks/>
          </p:cNvGrpSpPr>
          <p:nvPr/>
        </p:nvGrpSpPr>
        <p:grpSpPr bwMode="auto">
          <a:xfrm>
            <a:off x="825500" y="2963863"/>
            <a:ext cx="7507288" cy="2214562"/>
            <a:chOff x="755576" y="1988840"/>
            <a:chExt cx="7506990" cy="2213570"/>
          </a:xfrm>
        </p:grpSpPr>
        <p:sp>
          <p:nvSpPr>
            <p:cNvPr id="6" name="Прямоугольник 5"/>
            <p:cNvSpPr/>
            <p:nvPr/>
          </p:nvSpPr>
          <p:spPr>
            <a:xfrm>
              <a:off x="755576" y="3122290"/>
              <a:ext cx="1800200" cy="1080120"/>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1. Составление проекта бюджета</a:t>
              </a:r>
            </a:p>
          </p:txBody>
        </p:sp>
        <p:sp>
          <p:nvSpPr>
            <p:cNvPr id="7" name="Прямоугольник 6"/>
            <p:cNvSpPr/>
            <p:nvPr/>
          </p:nvSpPr>
          <p:spPr>
            <a:xfrm>
              <a:off x="2699792" y="3122290"/>
              <a:ext cx="1800200" cy="1080120"/>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2. Рассмотрение и утверждение бюджета</a:t>
              </a:r>
            </a:p>
          </p:txBody>
        </p:sp>
        <p:sp>
          <p:nvSpPr>
            <p:cNvPr id="8" name="Прямоугольник 7"/>
            <p:cNvSpPr/>
            <p:nvPr/>
          </p:nvSpPr>
          <p:spPr>
            <a:xfrm>
              <a:off x="4608004" y="3122290"/>
              <a:ext cx="1773275" cy="1080120"/>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3. Исполнение бюджета</a:t>
              </a:r>
            </a:p>
          </p:txBody>
        </p:sp>
        <p:sp>
          <p:nvSpPr>
            <p:cNvPr id="9" name="Прямоугольник 8"/>
            <p:cNvSpPr/>
            <p:nvPr/>
          </p:nvSpPr>
          <p:spPr>
            <a:xfrm>
              <a:off x="6516216" y="3122290"/>
              <a:ext cx="1746350" cy="1080120"/>
            </a:xfrm>
            <a:prstGeom prst="rect">
              <a:avLst/>
            </a:prstGeom>
            <a:solidFill>
              <a:schemeClr val="accent5">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4. Контроль исполнения бюджета</a:t>
              </a:r>
            </a:p>
          </p:txBody>
        </p:sp>
        <p:cxnSp>
          <p:nvCxnSpPr>
            <p:cNvPr id="11" name="Прямая соединительная линия 10"/>
            <p:cNvCxnSpPr/>
            <p:nvPr/>
          </p:nvCxnSpPr>
          <p:spPr>
            <a:xfrm>
              <a:off x="1655653" y="2853639"/>
              <a:ext cx="579732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0" idx="0"/>
            </p:cNvCxnSpPr>
            <p:nvPr/>
          </p:nvCxnSpPr>
          <p:spPr>
            <a:xfrm>
              <a:off x="1655653" y="2853639"/>
              <a:ext cx="0" cy="2681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565425" y="2582299"/>
              <a:ext cx="0" cy="2681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3608201" y="2877442"/>
              <a:ext cx="0" cy="2681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494076" y="2859987"/>
              <a:ext cx="0" cy="2681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7452973" y="2853639"/>
              <a:ext cx="0" cy="26816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1674466" y="1988840"/>
              <a:ext cx="5777854" cy="576064"/>
            </a:xfrm>
            <a:prstGeom prst="rec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t>Основные этапы бюджетного процесса</a:t>
              </a:r>
            </a:p>
          </p:txBody>
        </p:sp>
      </p:grpSp>
      <p:sp>
        <p:nvSpPr>
          <p:cNvPr id="24581" name="TextBox 17"/>
          <p:cNvSpPr txBox="1">
            <a:spLocks noChangeArrowheads="1"/>
          </p:cNvSpPr>
          <p:nvPr/>
        </p:nvSpPr>
        <p:spPr bwMode="auto">
          <a:xfrm>
            <a:off x="136525" y="1628775"/>
            <a:ext cx="8778875" cy="923925"/>
          </a:xfrm>
          <a:prstGeom prst="rect">
            <a:avLst/>
          </a:prstGeom>
          <a:noFill/>
          <a:ln w="9525">
            <a:noFill/>
            <a:miter lim="800000"/>
            <a:headEnd/>
            <a:tailEnd/>
          </a:ln>
        </p:spPr>
        <p:txBody>
          <a:bodyPr>
            <a:spAutoFit/>
          </a:bodyPr>
          <a:lstStyle/>
          <a:p>
            <a:pPr algn="ctr"/>
            <a:r>
              <a:rPr lang="ru-RU" dirty="0"/>
              <a:t>Представляет собой деятельность по составлению проекта бюджета, его рассмотрению, утверждению, исполнению, составлению отчета об исполнении и его утверждению.</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115888"/>
            <a:ext cx="7773988" cy="1009650"/>
          </a:xfrm>
        </p:spPr>
        <p:txBody>
          <a:bodyPr>
            <a:normAutofit fontScale="90000"/>
          </a:bodyPr>
          <a:lstStyle/>
          <a:p>
            <a:pPr fontAlgn="auto">
              <a:spcAft>
                <a:spcPts val="0"/>
              </a:spcAft>
              <a:defRPr/>
            </a:pPr>
            <a:r>
              <a:rPr lang="ru-RU" dirty="0" smtClean="0">
                <a:solidFill>
                  <a:srgbClr val="C00000"/>
                </a:solidFill>
              </a:rPr>
              <a:t>Гражданин, его участие в бюджетном процессе</a:t>
            </a:r>
            <a:endParaRPr lang="ru-RU" dirty="0">
              <a:solidFill>
                <a:srgbClr val="C00000"/>
              </a:solidFill>
            </a:endParaRPr>
          </a:p>
        </p:txBody>
      </p:sp>
      <p:sp>
        <p:nvSpPr>
          <p:cNvPr id="25602"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36D3A6-21A1-4643-8534-7A8F2B628377}" type="slidenum">
              <a:rPr lang="ru-RU">
                <a:cs typeface="Arial" charset="0"/>
              </a:rPr>
              <a:pPr fontAlgn="base">
                <a:spcBef>
                  <a:spcPct val="0"/>
                </a:spcBef>
                <a:spcAft>
                  <a:spcPct val="0"/>
                </a:spcAft>
              </a:pPr>
              <a:t>12</a:t>
            </a:fld>
            <a:endParaRPr lang="ru-RU" dirty="0">
              <a:cs typeface="Arial" charset="0"/>
            </a:endParaRPr>
          </a:p>
        </p:txBody>
      </p:sp>
      <p:pic>
        <p:nvPicPr>
          <p:cNvPr id="25603"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sp>
        <p:nvSpPr>
          <p:cNvPr id="5" name="Выноска со стрелкой вниз 4"/>
          <p:cNvSpPr/>
          <p:nvPr/>
        </p:nvSpPr>
        <p:spPr>
          <a:xfrm>
            <a:off x="1907704" y="1628800"/>
            <a:ext cx="5400600" cy="1152128"/>
          </a:xfrm>
          <a:prstGeom prst="downArrowCallou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t>Гражданин</a:t>
            </a:r>
            <a:r>
              <a:rPr lang="ru-RU" sz="2000" dirty="0"/>
              <a:t> </a:t>
            </a:r>
          </a:p>
          <a:p>
            <a:pPr algn="ctr" fontAlgn="auto">
              <a:spcBef>
                <a:spcPts val="0"/>
              </a:spcBef>
              <a:spcAft>
                <a:spcPts val="0"/>
              </a:spcAft>
              <a:defRPr/>
            </a:pPr>
            <a:r>
              <a:rPr lang="ru-RU" sz="2000" dirty="0"/>
              <a:t>как налогоплательщик</a:t>
            </a:r>
          </a:p>
        </p:txBody>
      </p:sp>
      <p:sp>
        <p:nvSpPr>
          <p:cNvPr id="25607" name="TextBox 5"/>
          <p:cNvSpPr txBox="1">
            <a:spLocks noChangeArrowheads="1"/>
          </p:cNvSpPr>
          <p:nvPr/>
        </p:nvSpPr>
        <p:spPr bwMode="auto">
          <a:xfrm>
            <a:off x="2085975" y="2828925"/>
            <a:ext cx="5043488" cy="368300"/>
          </a:xfrm>
          <a:prstGeom prst="rect">
            <a:avLst/>
          </a:prstGeom>
          <a:noFill/>
          <a:ln w="9525">
            <a:noFill/>
            <a:miter lim="800000"/>
            <a:headEnd/>
            <a:tailEnd/>
          </a:ln>
        </p:spPr>
        <p:txBody>
          <a:bodyPr wrap="none">
            <a:spAutoFit/>
          </a:bodyPr>
          <a:lstStyle/>
          <a:p>
            <a:r>
              <a:rPr lang="ru-RU" dirty="0"/>
              <a:t>Помогает формировать доходную часть бюджета</a:t>
            </a:r>
          </a:p>
        </p:txBody>
      </p:sp>
      <p:sp>
        <p:nvSpPr>
          <p:cNvPr id="7" name="Выноска со стрелкой вниз 6"/>
          <p:cNvSpPr/>
          <p:nvPr/>
        </p:nvSpPr>
        <p:spPr>
          <a:xfrm>
            <a:off x="1927920" y="4653136"/>
            <a:ext cx="5400600" cy="1152128"/>
          </a:xfrm>
          <a:prstGeom prst="downArrowCallou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t>Гражданин</a:t>
            </a:r>
            <a:r>
              <a:rPr lang="ru-RU" sz="2000" dirty="0"/>
              <a:t> </a:t>
            </a:r>
          </a:p>
          <a:p>
            <a:pPr algn="ctr" fontAlgn="auto">
              <a:spcBef>
                <a:spcPts val="0"/>
              </a:spcBef>
              <a:spcAft>
                <a:spcPts val="0"/>
              </a:spcAft>
              <a:defRPr/>
            </a:pPr>
            <a:r>
              <a:rPr lang="ru-RU" sz="2000" dirty="0"/>
              <a:t>как получатель социальных гарантий</a:t>
            </a:r>
          </a:p>
        </p:txBody>
      </p:sp>
      <p:sp>
        <p:nvSpPr>
          <p:cNvPr id="25611" name="TextBox 7"/>
          <p:cNvSpPr txBox="1">
            <a:spLocks noChangeArrowheads="1"/>
          </p:cNvSpPr>
          <p:nvPr/>
        </p:nvSpPr>
        <p:spPr bwMode="auto">
          <a:xfrm>
            <a:off x="250825" y="5805488"/>
            <a:ext cx="8642350" cy="646112"/>
          </a:xfrm>
          <a:prstGeom prst="rect">
            <a:avLst/>
          </a:prstGeom>
          <a:noFill/>
          <a:ln w="9525">
            <a:noFill/>
            <a:miter lim="800000"/>
            <a:headEnd/>
            <a:tailEnd/>
          </a:ln>
        </p:spPr>
        <p:txBody>
          <a:bodyPr>
            <a:spAutoFit/>
          </a:bodyPr>
          <a:lstStyle/>
          <a:p>
            <a:pPr algn="ctr"/>
            <a:r>
              <a:rPr lang="ru-RU" dirty="0"/>
              <a:t>Получает социальные гарантии- расходная часть бюджета (образование, культура, социальные льготы и другие направления социальных гарантий населению)</a:t>
            </a:r>
          </a:p>
        </p:txBody>
      </p:sp>
      <p:pic>
        <p:nvPicPr>
          <p:cNvPr id="25612" name="Picture 2" descr="http://www.riasar.ru/media/k2/items/cache/8273429568918b756401c17dde3b1ab6_XL.jpg"/>
          <p:cNvPicPr>
            <a:picLocks noChangeAspect="1" noChangeArrowheads="1"/>
          </p:cNvPicPr>
          <p:nvPr/>
        </p:nvPicPr>
        <p:blipFill>
          <a:blip r:embed="rId3"/>
          <a:srcRect/>
          <a:stretch>
            <a:fillRect/>
          </a:stretch>
        </p:blipFill>
        <p:spPr bwMode="auto">
          <a:xfrm>
            <a:off x="1908175" y="3170238"/>
            <a:ext cx="2778125" cy="1389062"/>
          </a:xfrm>
          <a:prstGeom prst="rect">
            <a:avLst/>
          </a:prstGeom>
          <a:noFill/>
          <a:ln w="9525">
            <a:noFill/>
            <a:miter lim="800000"/>
            <a:headEnd/>
            <a:tailEnd/>
          </a:ln>
        </p:spPr>
      </p:pic>
      <p:pic>
        <p:nvPicPr>
          <p:cNvPr id="25613" name="Picture 4" descr="http://ekstrasensi.net/wp-content/uploads/2015/12/6-rubli-oboi-dengi-1366x768.jpg"/>
          <p:cNvPicPr>
            <a:picLocks noChangeAspect="1" noChangeArrowheads="1"/>
          </p:cNvPicPr>
          <p:nvPr/>
        </p:nvPicPr>
        <p:blipFill>
          <a:blip r:embed="rId4"/>
          <a:srcRect/>
          <a:stretch>
            <a:fillRect/>
          </a:stretch>
        </p:blipFill>
        <p:spPr bwMode="auto">
          <a:xfrm>
            <a:off x="4510088" y="3151188"/>
            <a:ext cx="2438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25400"/>
            <a:ext cx="7807325" cy="1143000"/>
          </a:xfrm>
        </p:spPr>
        <p:txBody>
          <a:bodyPr>
            <a:normAutofit fontScale="90000"/>
          </a:bodyPr>
          <a:lstStyle/>
          <a:p>
            <a:pPr fontAlgn="auto">
              <a:spcAft>
                <a:spcPts val="0"/>
              </a:spcAft>
              <a:defRPr/>
            </a:pPr>
            <a:r>
              <a:rPr lang="ru-RU" dirty="0" smtClean="0">
                <a:solidFill>
                  <a:srgbClr val="C00000"/>
                </a:solidFill>
              </a:rPr>
              <a:t>Основы составления проекта бюджета</a:t>
            </a:r>
            <a:endParaRPr lang="ru-RU" dirty="0">
              <a:solidFill>
                <a:srgbClr val="C00000"/>
              </a:solidFill>
            </a:endParaRPr>
          </a:p>
        </p:txBody>
      </p:sp>
      <p:sp>
        <p:nvSpPr>
          <p:cNvPr id="26626"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CF93A3-B821-473A-B6E3-25066A2870AB}" type="slidenum">
              <a:rPr lang="ru-RU">
                <a:cs typeface="Arial" charset="0"/>
              </a:rPr>
              <a:pPr fontAlgn="base">
                <a:spcBef>
                  <a:spcPct val="0"/>
                </a:spcBef>
                <a:spcAft>
                  <a:spcPct val="0"/>
                </a:spcAft>
              </a:pPr>
              <a:t>13</a:t>
            </a:fld>
            <a:endParaRPr lang="ru-RU" dirty="0">
              <a:cs typeface="Arial" charset="0"/>
            </a:endParaRPr>
          </a:p>
        </p:txBody>
      </p:sp>
      <p:pic>
        <p:nvPicPr>
          <p:cNvPr id="26627"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
        <p:nvSpPr>
          <p:cNvPr id="5" name="Выноска со стрелкой вниз 4"/>
          <p:cNvSpPr/>
          <p:nvPr/>
        </p:nvSpPr>
        <p:spPr>
          <a:xfrm>
            <a:off x="683568" y="1484784"/>
            <a:ext cx="1728192" cy="1800200"/>
          </a:xfrm>
          <a:prstGeom prst="downArrowCallou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Бюджетное послание Президента РФ</a:t>
            </a:r>
          </a:p>
        </p:txBody>
      </p:sp>
      <p:sp>
        <p:nvSpPr>
          <p:cNvPr id="6" name="Выноска со стрелкой вниз 5"/>
          <p:cNvSpPr/>
          <p:nvPr/>
        </p:nvSpPr>
        <p:spPr>
          <a:xfrm>
            <a:off x="2699792" y="1484784"/>
            <a:ext cx="2808312" cy="1800200"/>
          </a:xfrm>
          <a:prstGeom prst="downArrowCallout">
            <a:avLst/>
          </a:prstGeom>
          <a:solidFill>
            <a:schemeClr val="accent5">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700" dirty="0"/>
              <a:t>Прогноз социально-экономического развития муниципального образования</a:t>
            </a:r>
          </a:p>
        </p:txBody>
      </p:sp>
      <p:sp>
        <p:nvSpPr>
          <p:cNvPr id="7" name="Выноска со стрелкой вниз 6"/>
          <p:cNvSpPr/>
          <p:nvPr/>
        </p:nvSpPr>
        <p:spPr>
          <a:xfrm>
            <a:off x="5796136" y="1497943"/>
            <a:ext cx="2448272" cy="1800200"/>
          </a:xfrm>
          <a:prstGeom prst="downArrowCallout">
            <a:avLst/>
          </a:prstGeom>
          <a:solidFill>
            <a:schemeClr val="accent5">
              <a:lumMod val="75000"/>
            </a:schemeClr>
          </a:solidFill>
          <a:ln>
            <a:solidFill>
              <a:schemeClr val="accent5">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Основные направления бюджетной и налоговой политики</a:t>
            </a:r>
          </a:p>
        </p:txBody>
      </p:sp>
      <p:sp>
        <p:nvSpPr>
          <p:cNvPr id="8" name="Прямоугольник 7"/>
          <p:cNvSpPr/>
          <p:nvPr/>
        </p:nvSpPr>
        <p:spPr>
          <a:xfrm>
            <a:off x="683568" y="3356992"/>
            <a:ext cx="7560840" cy="864096"/>
          </a:xfrm>
          <a:prstGeom prst="rect">
            <a:avLst/>
          </a:prstGeom>
          <a:solidFill>
            <a:schemeClr val="accent5">
              <a:lumMod val="75000"/>
            </a:schemeClr>
          </a:solidFill>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dirty="0"/>
              <a:t>Составление проекта бюджета муниципального образования городского поселения «Город Балабаново»</a:t>
            </a:r>
          </a:p>
        </p:txBody>
      </p:sp>
      <p:pic>
        <p:nvPicPr>
          <p:cNvPr id="26640" name="Picture 2" descr="https://i0.wp.com/ztv.zp.ua/wp-content/uploads/2016/12/byudzhet.jpg?fit=1220%2C661&amp;ssl=1"/>
          <p:cNvPicPr>
            <a:picLocks noChangeAspect="1" noChangeArrowheads="1"/>
          </p:cNvPicPr>
          <p:nvPr/>
        </p:nvPicPr>
        <p:blipFill>
          <a:blip r:embed="rId4"/>
          <a:srcRect/>
          <a:stretch>
            <a:fillRect/>
          </a:stretch>
        </p:blipFill>
        <p:spPr bwMode="auto">
          <a:xfrm>
            <a:off x="701675" y="4941888"/>
            <a:ext cx="2236788" cy="1211262"/>
          </a:xfrm>
          <a:prstGeom prst="rect">
            <a:avLst/>
          </a:prstGeom>
          <a:noFill/>
          <a:ln w="9525">
            <a:noFill/>
            <a:miter lim="800000"/>
            <a:headEnd/>
            <a:tailEnd/>
          </a:ln>
        </p:spPr>
      </p:pic>
      <p:pic>
        <p:nvPicPr>
          <p:cNvPr id="26641" name="Picture 4" descr="http://sdo.academy21.ru/pluginfile.php/5362/course/summary/any.jpg"/>
          <p:cNvPicPr>
            <a:picLocks noChangeAspect="1" noChangeArrowheads="1"/>
          </p:cNvPicPr>
          <p:nvPr/>
        </p:nvPicPr>
        <p:blipFill>
          <a:blip r:embed="rId5"/>
          <a:srcRect/>
          <a:stretch>
            <a:fillRect/>
          </a:stretch>
        </p:blipFill>
        <p:spPr bwMode="auto">
          <a:xfrm>
            <a:off x="3132138" y="4629150"/>
            <a:ext cx="2938462" cy="1836738"/>
          </a:xfrm>
          <a:prstGeom prst="rect">
            <a:avLst/>
          </a:prstGeom>
          <a:noFill/>
          <a:ln w="9525">
            <a:noFill/>
            <a:miter lim="800000"/>
            <a:headEnd/>
            <a:tailEnd/>
          </a:ln>
        </p:spPr>
      </p:pic>
      <p:pic>
        <p:nvPicPr>
          <p:cNvPr id="26642" name="Picture 6" descr="https://img3.stockfresh.com/files/m/mizar_21984/m/93/4993103_stock-photo-work-with-a-magnifying-glass-a-calculator.jpg"/>
          <p:cNvPicPr>
            <a:picLocks noChangeAspect="1" noChangeArrowheads="1"/>
          </p:cNvPicPr>
          <p:nvPr/>
        </p:nvPicPr>
        <p:blipFill>
          <a:blip r:embed="rId6"/>
          <a:srcRect/>
          <a:stretch>
            <a:fillRect/>
          </a:stretch>
        </p:blipFill>
        <p:spPr bwMode="auto">
          <a:xfrm>
            <a:off x="6069013" y="4908550"/>
            <a:ext cx="2022475" cy="141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25400"/>
            <a:ext cx="7778750" cy="1100138"/>
          </a:xfrm>
        </p:spPr>
        <p:txBody>
          <a:bodyPr/>
          <a:lstStyle/>
          <a:p>
            <a:pPr fontAlgn="auto">
              <a:spcAft>
                <a:spcPts val="0"/>
              </a:spcAft>
              <a:defRPr/>
            </a:pPr>
            <a:r>
              <a:rPr lang="ru-RU" sz="2400" dirty="0" smtClean="0">
                <a:solidFill>
                  <a:srgbClr val="C00000"/>
                </a:solidFill>
              </a:rPr>
              <a:t>ПРОГНОЗ </a:t>
            </a:r>
            <a:r>
              <a:rPr lang="ru-RU" sz="2400" dirty="0">
                <a:solidFill>
                  <a:srgbClr val="C00000"/>
                </a:solidFill>
              </a:rPr>
              <a:t>СОЦИАЛЬНО-ЭКОНОМИЧЕСКОГО РАЗВИТИЯ МО «ГОРОД БАЛАБАНОВО»</a:t>
            </a:r>
          </a:p>
        </p:txBody>
      </p:sp>
      <p:sp>
        <p:nvSpPr>
          <p:cNvPr id="28674"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28B443-A206-4BCE-A1E3-A6D60F5581F3}" type="slidenum">
              <a:rPr lang="ru-RU">
                <a:cs typeface="Arial" charset="0"/>
              </a:rPr>
              <a:pPr fontAlgn="base">
                <a:spcBef>
                  <a:spcPct val="0"/>
                </a:spcBef>
                <a:spcAft>
                  <a:spcPct val="0"/>
                </a:spcAft>
              </a:pPr>
              <a:t>14</a:t>
            </a:fld>
            <a:endParaRPr lang="ru-RU" dirty="0">
              <a:cs typeface="Arial" charset="0"/>
            </a:endParaRPr>
          </a:p>
        </p:txBody>
      </p:sp>
      <p:pic>
        <p:nvPicPr>
          <p:cNvPr id="28675"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sp>
        <p:nvSpPr>
          <p:cNvPr id="3" name="Объект 2"/>
          <p:cNvSpPr>
            <a:spLocks noGrp="1"/>
          </p:cNvSpPr>
          <p:nvPr>
            <p:ph idx="1"/>
          </p:nvPr>
        </p:nvSpPr>
        <p:spPr>
          <a:xfrm>
            <a:off x="468313" y="1125538"/>
            <a:ext cx="8351837" cy="5472112"/>
          </a:xfrm>
        </p:spPr>
        <p:txBody>
          <a:bodyPr>
            <a:normAutofit/>
          </a:bodyPr>
          <a:lstStyle/>
          <a:p>
            <a:pPr algn="just">
              <a:lnSpc>
                <a:spcPct val="90000"/>
              </a:lnSpc>
            </a:pPr>
            <a:r>
              <a:rPr lang="ru-RU" sz="1200" u="sng" dirty="0" smtClean="0">
                <a:effectLst>
                  <a:outerShdw blurRad="38100" dist="38100" dir="2700000" algn="tl">
                    <a:srgbClr val="C0C0C0"/>
                  </a:outerShdw>
                </a:effectLst>
              </a:rPr>
              <a:t>Введение</a:t>
            </a:r>
          </a:p>
          <a:p>
            <a:pPr algn="just">
              <a:lnSpc>
                <a:spcPct val="90000"/>
              </a:lnSpc>
            </a:pPr>
            <a:r>
              <a:rPr lang="ru-RU" sz="1200" dirty="0" smtClean="0"/>
              <a:t>         Городское поселение «Город Балабаново»  является одним из лидеров в Калужской области по объему промышленного производства, уровню заработной платы на предприятиях города и налоговому потенциалу, что положительно отражается на социально-экономическом развитии города. </a:t>
            </a:r>
          </a:p>
          <a:p>
            <a:pPr algn="just">
              <a:lnSpc>
                <a:spcPct val="90000"/>
              </a:lnSpc>
            </a:pPr>
            <a:r>
              <a:rPr lang="ru-RU" sz="1200" dirty="0" smtClean="0"/>
              <a:t> </a:t>
            </a:r>
            <a:r>
              <a:rPr lang="ru-RU" sz="1200" u="sng" dirty="0" smtClean="0">
                <a:effectLst>
                  <a:outerShdw blurRad="38100" dist="38100" dir="2700000" algn="tl">
                    <a:srgbClr val="C0C0C0"/>
                  </a:outerShdw>
                </a:effectLst>
              </a:rPr>
              <a:t>Население и занятость</a:t>
            </a:r>
          </a:p>
          <a:p>
            <a:pPr algn="just">
              <a:lnSpc>
                <a:spcPct val="90000"/>
              </a:lnSpc>
            </a:pPr>
            <a:r>
              <a:rPr lang="ru-RU" sz="1200" dirty="0" smtClean="0"/>
              <a:t>        По данным Калугастата,  численность населения города Балабаново на 1 января 2019 года составила 25 775 человек, что на 167 человек больше, чем на 1 января 2018 года. </a:t>
            </a:r>
          </a:p>
          <a:p>
            <a:pPr algn="just">
              <a:lnSpc>
                <a:spcPct val="90000"/>
              </a:lnSpc>
            </a:pPr>
            <a:r>
              <a:rPr lang="ru-RU" sz="1200" dirty="0" smtClean="0"/>
              <a:t>        По состоянию на 01.01.2019 на территории города зарегистрировано 502 предприятия и организации различной организационно-правовой формы, из которых 447 являются действующими.  Численность работающих в экономике в среднегодовом исчислении в 2018 году составила 10203 чел.,  из  которых большая часть (41%) заняты в промышленности. </a:t>
            </a:r>
          </a:p>
          <a:p>
            <a:pPr algn="just">
              <a:lnSpc>
                <a:spcPct val="90000"/>
              </a:lnSpc>
            </a:pPr>
            <a:r>
              <a:rPr lang="ru-RU" sz="1200" dirty="0" smtClean="0"/>
              <a:t>        В 2018 году в целом произошло уменьшение численности работающих в экономике города по отношению к 2017 году на 298 человек. </a:t>
            </a:r>
          </a:p>
          <a:p>
            <a:pPr algn="just">
              <a:lnSpc>
                <a:spcPct val="90000"/>
              </a:lnSpc>
            </a:pPr>
            <a:r>
              <a:rPr lang="ru-RU" sz="1200" dirty="0" smtClean="0"/>
              <a:t>        По данным опроса предприятий города в 2019 году ожидается увеличение численности работающих на 104 человека. </a:t>
            </a:r>
          </a:p>
          <a:p>
            <a:pPr algn="just">
              <a:lnSpc>
                <a:spcPct val="90000"/>
              </a:lnSpc>
            </a:pPr>
            <a:r>
              <a:rPr lang="ru-RU" sz="1200" dirty="0" smtClean="0"/>
              <a:t>        В сфере занятости населения</a:t>
            </a:r>
            <a:r>
              <a:rPr lang="ru-RU" sz="1200" i="1" dirty="0" smtClean="0"/>
              <a:t> </a:t>
            </a:r>
            <a:r>
              <a:rPr lang="ru-RU" sz="1200" dirty="0" smtClean="0"/>
              <a:t>отмечается уменьшение численности безработных граждан, в том числе состоящих на регистрационном учете в органах службы занятости населения.</a:t>
            </a:r>
            <a:r>
              <a:rPr lang="ru-RU" sz="1200" i="1" dirty="0" smtClean="0"/>
              <a:t> </a:t>
            </a:r>
            <a:r>
              <a:rPr lang="ru-RU" sz="1200" dirty="0" smtClean="0"/>
              <a:t>По состоянию на 01.01.2018 в службе занятости населения зарегистрированы 69 человек. </a:t>
            </a:r>
            <a:r>
              <a:rPr lang="ru-RU" sz="1200" dirty="0"/>
              <a:t>На 01.01.2019 количество безработных уменьшилось до 55 человек. Уровень официально зарегистрированной безработицы на конец 2018 года составил 0,3% против 0,31% в 2017 году. (Для сравнения: уровень по Калужской области составил в 2018 году 0,5%). Таким образом, по уровню занятости населения Балабаново является одним из наиболее благополучных населенных пунктов Калужской области. </a:t>
            </a:r>
            <a:endParaRPr lang="ru-RU" sz="1200" dirty="0" smtClean="0"/>
          </a:p>
          <a:p>
            <a:pPr algn="just">
              <a:lnSpc>
                <a:spcPct val="90000"/>
              </a:lnSpc>
            </a:pPr>
            <a:r>
              <a:rPr lang="ru-RU" sz="1200" u="sng" dirty="0" smtClean="0">
                <a:effectLst>
                  <a:outerShdw blurRad="38100" dist="38100" dir="2700000" algn="tl">
                    <a:srgbClr val="C0C0C0"/>
                  </a:outerShdw>
                </a:effectLst>
              </a:rPr>
              <a:t>Уровень жизни</a:t>
            </a:r>
          </a:p>
          <a:p>
            <a:pPr algn="just">
              <a:lnSpc>
                <a:spcPct val="90000"/>
              </a:lnSpc>
            </a:pPr>
            <a:r>
              <a:rPr lang="ru-RU" sz="1200" dirty="0" smtClean="0"/>
              <a:t>        </a:t>
            </a:r>
            <a:r>
              <a:rPr lang="ru-RU" sz="1200" dirty="0"/>
              <a:t>В 2019 году ожидается увеличение заработной платы к уровню 2018 года на 3% - она  составит 35 784 руб. Рост заработной платы в среднем на 3% ежегодно планируется в 2020-2022 годах.</a:t>
            </a:r>
            <a:endParaRPr lang="ru-RU" sz="1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25400"/>
            <a:ext cx="7778750" cy="1100138"/>
          </a:xfrm>
        </p:spPr>
        <p:txBody>
          <a:bodyPr/>
          <a:lstStyle/>
          <a:p>
            <a:pPr fontAlgn="auto">
              <a:spcAft>
                <a:spcPts val="0"/>
              </a:spcAft>
              <a:defRPr/>
            </a:pPr>
            <a:r>
              <a:rPr lang="ru-RU" sz="2400" dirty="0" smtClean="0">
                <a:solidFill>
                  <a:srgbClr val="C00000"/>
                </a:solidFill>
              </a:rPr>
              <a:t>ПРОГНОЗ </a:t>
            </a:r>
            <a:r>
              <a:rPr lang="ru-RU" sz="2400" dirty="0">
                <a:solidFill>
                  <a:srgbClr val="C00000"/>
                </a:solidFill>
              </a:rPr>
              <a:t>СОЦИАЛЬНО-ЭКОНОМИЧЕСКОГО РАЗВИТИЯ МО «ГОРОД БАЛАБАНОВО»</a:t>
            </a:r>
          </a:p>
        </p:txBody>
      </p:sp>
      <p:sp>
        <p:nvSpPr>
          <p:cNvPr id="29698"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E2B0A5-6895-4F0F-BC43-BEF2004D5876}" type="slidenum">
              <a:rPr lang="ru-RU">
                <a:cs typeface="Arial" charset="0"/>
              </a:rPr>
              <a:pPr fontAlgn="base">
                <a:spcBef>
                  <a:spcPct val="0"/>
                </a:spcBef>
                <a:spcAft>
                  <a:spcPct val="0"/>
                </a:spcAft>
              </a:pPr>
              <a:t>15</a:t>
            </a:fld>
            <a:endParaRPr lang="ru-RU" dirty="0">
              <a:cs typeface="Arial" charset="0"/>
            </a:endParaRPr>
          </a:p>
        </p:txBody>
      </p:sp>
      <p:pic>
        <p:nvPicPr>
          <p:cNvPr id="29699"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sp>
        <p:nvSpPr>
          <p:cNvPr id="3" name="Объект 2"/>
          <p:cNvSpPr>
            <a:spLocks noGrp="1"/>
          </p:cNvSpPr>
          <p:nvPr>
            <p:ph idx="1"/>
          </p:nvPr>
        </p:nvSpPr>
        <p:spPr>
          <a:xfrm>
            <a:off x="468313" y="1125538"/>
            <a:ext cx="8351837" cy="5472112"/>
          </a:xfrm>
        </p:spPr>
        <p:txBody>
          <a:bodyPr>
            <a:normAutofit/>
          </a:bodyPr>
          <a:lstStyle/>
          <a:p>
            <a:pPr algn="just">
              <a:lnSpc>
                <a:spcPct val="90000"/>
              </a:lnSpc>
            </a:pPr>
            <a:r>
              <a:rPr lang="ru-RU" sz="1200" u="sng" dirty="0" smtClean="0">
                <a:effectLst>
                  <a:outerShdw blurRad="38100" dist="38100" dir="2700000" algn="tl">
                    <a:srgbClr val="C0C0C0"/>
                  </a:outerShdw>
                </a:effectLst>
              </a:rPr>
              <a:t>Промышленное производство</a:t>
            </a:r>
          </a:p>
          <a:p>
            <a:pPr algn="just"/>
            <a:r>
              <a:rPr lang="ru-RU" sz="1200" dirty="0" smtClean="0"/>
              <a:t>        </a:t>
            </a:r>
            <a:r>
              <a:rPr lang="ru-RU" sz="1200" dirty="0"/>
              <a:t>По оценке 2019 года ожидается увеличение объемов отгруженной продукции по сравнению с 2018 годом на 9%, что составит  23 522 млн. руб. </a:t>
            </a:r>
          </a:p>
          <a:p>
            <a:pPr algn="just"/>
            <a:r>
              <a:rPr lang="ru-RU" sz="1200" dirty="0"/>
              <a:t>       В 2020-2022 годах объемы отгруженной продукции промышленных предприятий города незначительно превысят уровень 2019 года и составят 24 533, 25 908 и 26 771 млн. рублей по годам соответственно.</a:t>
            </a:r>
          </a:p>
          <a:p>
            <a:pPr algn="just"/>
            <a:r>
              <a:rPr lang="ru-RU" sz="1200" dirty="0"/>
              <a:t>       По малым промышленным предприятиям объем в 2019 году составит 2 279 млн. руб., в 2020-2022 годах – 2 387, 2498 и 2 657 млн. рублей соответственно.</a:t>
            </a:r>
          </a:p>
          <a:p>
            <a:pPr algn="just">
              <a:lnSpc>
                <a:spcPct val="90000"/>
              </a:lnSpc>
            </a:pPr>
            <a:r>
              <a:rPr lang="ru-RU" sz="1200" u="sng" dirty="0" smtClean="0">
                <a:effectLst>
                  <a:outerShdw blurRad="38100" dist="38100" dir="2700000" algn="tl">
                    <a:srgbClr val="C0C0C0"/>
                  </a:outerShdw>
                </a:effectLst>
              </a:rPr>
              <a:t>Строительство</a:t>
            </a:r>
          </a:p>
          <a:p>
            <a:pPr algn="just"/>
            <a:r>
              <a:rPr lang="ru-RU" sz="1200" dirty="0" smtClean="0"/>
              <a:t>       </a:t>
            </a:r>
            <a:r>
              <a:rPr lang="ru-RU" sz="1200" dirty="0"/>
              <a:t>Всего на территории городского поселения «Город Балабаново» на начало 2019 года действовало 55 предприятий данной отрасли. В 2018 году объемы работ предприятий по виду деятельности «Строительство» составили 796  млн. руб. </a:t>
            </a:r>
          </a:p>
          <a:p>
            <a:pPr algn="just"/>
            <a:r>
              <a:rPr lang="ru-RU" sz="1200" dirty="0" smtClean="0"/>
              <a:t>       Администрацией города ведется проектирование строительства  центра культурного развития, физкультурно-оздоровительного комплекса с бассейном, автомобильной </a:t>
            </a:r>
            <a:r>
              <a:rPr lang="ru-RU" sz="1200" dirty="0"/>
              <a:t>дороги и пешеходной зоны к городской поликлинике и </a:t>
            </a:r>
            <a:r>
              <a:rPr lang="ru-RU" sz="1200" dirty="0" smtClean="0"/>
              <a:t>школе </a:t>
            </a:r>
            <a:r>
              <a:rPr lang="ru-RU" sz="1200" dirty="0"/>
              <a:t>по </a:t>
            </a:r>
            <a:r>
              <a:rPr lang="ru-RU" sz="1200" dirty="0" smtClean="0"/>
              <a:t>ул</a:t>
            </a:r>
            <a:r>
              <a:rPr lang="ru-RU" sz="1200" dirty="0"/>
              <a:t>. </a:t>
            </a:r>
            <a:r>
              <a:rPr lang="ru-RU" sz="1200" dirty="0" smtClean="0"/>
              <a:t>Гагарина, </a:t>
            </a:r>
            <a:r>
              <a:rPr lang="ru-RU" sz="1200" dirty="0"/>
              <a:t>хозяйственно-бытовой канализации по улицам Октябрьская, Речная и </a:t>
            </a:r>
            <a:r>
              <a:rPr lang="ru-RU" sz="1200" dirty="0" smtClean="0"/>
              <a:t>Колхозная, одностороннего проезда от привокзальной площади в районе д. 3 ул. 50 Лет октября.</a:t>
            </a:r>
          </a:p>
          <a:p>
            <a:pPr algn="just"/>
            <a:r>
              <a:rPr lang="ru-RU" sz="1200" dirty="0" smtClean="0"/>
              <a:t>       Продолжается реконструкция жилого дома ООО «Партнер» по ул. Боровская с общим количеством 116 квартир. </a:t>
            </a:r>
            <a:r>
              <a:rPr lang="ru-RU" sz="1200" dirty="0"/>
              <a:t>ООО Специализированный застройщик «</a:t>
            </a:r>
            <a:r>
              <a:rPr lang="ru-RU" sz="1200" dirty="0" err="1"/>
              <a:t>НадияХолдинг</a:t>
            </a:r>
            <a:r>
              <a:rPr lang="ru-RU" sz="1200" dirty="0"/>
              <a:t>» ведет строительство двухсекционного девятиэтажного 144- квартирного жилого дома, и односекционного девятиэтажного 108-квартирного жилого дома по ул. Энергетиков. На ул. Зеленая заканчивается строительство 40-квартирного жилого дома. </a:t>
            </a:r>
            <a:endParaRPr lang="ru-RU" sz="1200" dirty="0" smtClean="0"/>
          </a:p>
          <a:p>
            <a:r>
              <a:rPr lang="ru-RU" sz="1200" dirty="0"/>
              <a:t> </a:t>
            </a:r>
            <a:r>
              <a:rPr lang="ru-RU" sz="1200" dirty="0" smtClean="0"/>
              <a:t>      Ведется строительство детского сада на 240 мест и школы </a:t>
            </a:r>
            <a:r>
              <a:rPr lang="ru-RU" sz="1200" dirty="0"/>
              <a:t>на 1000 мест </a:t>
            </a:r>
            <a:r>
              <a:rPr lang="ru-RU" sz="1200" dirty="0" smtClean="0"/>
              <a:t>в районе здания поликлиники по ул. Гагарина. </a:t>
            </a:r>
          </a:p>
          <a:p>
            <a:endParaRPr lang="ru-RU" sz="1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25400"/>
            <a:ext cx="7778750" cy="1100138"/>
          </a:xfrm>
        </p:spPr>
        <p:txBody>
          <a:bodyPr/>
          <a:lstStyle/>
          <a:p>
            <a:pPr fontAlgn="auto">
              <a:spcAft>
                <a:spcPts val="0"/>
              </a:spcAft>
              <a:defRPr/>
            </a:pPr>
            <a:r>
              <a:rPr lang="ru-RU" sz="2400" dirty="0" smtClean="0">
                <a:solidFill>
                  <a:srgbClr val="C00000"/>
                </a:solidFill>
              </a:rPr>
              <a:t>ПРОГНОЗ </a:t>
            </a:r>
            <a:r>
              <a:rPr lang="ru-RU" sz="2400" dirty="0">
                <a:solidFill>
                  <a:srgbClr val="C00000"/>
                </a:solidFill>
              </a:rPr>
              <a:t>СОЦИАЛЬНО-ЭКОНОМИЧЕСКОГО РАЗВИТИЯ МО «ГОРОД БАЛАБАНОВО»</a:t>
            </a:r>
          </a:p>
        </p:txBody>
      </p:sp>
      <p:sp>
        <p:nvSpPr>
          <p:cNvPr id="3072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BA2841-CC65-43EF-A2E9-E381AD148E0F}" type="slidenum">
              <a:rPr lang="ru-RU">
                <a:cs typeface="Arial" charset="0"/>
              </a:rPr>
              <a:pPr fontAlgn="base">
                <a:spcBef>
                  <a:spcPct val="0"/>
                </a:spcBef>
                <a:spcAft>
                  <a:spcPct val="0"/>
                </a:spcAft>
              </a:pPr>
              <a:t>16</a:t>
            </a:fld>
            <a:endParaRPr lang="ru-RU" dirty="0">
              <a:cs typeface="Arial" charset="0"/>
            </a:endParaRPr>
          </a:p>
        </p:txBody>
      </p:sp>
      <p:pic>
        <p:nvPicPr>
          <p:cNvPr id="30723"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sp>
        <p:nvSpPr>
          <p:cNvPr id="3" name="Объект 2"/>
          <p:cNvSpPr>
            <a:spLocks noGrp="1"/>
          </p:cNvSpPr>
          <p:nvPr>
            <p:ph idx="1"/>
          </p:nvPr>
        </p:nvSpPr>
        <p:spPr>
          <a:xfrm>
            <a:off x="468313" y="1125538"/>
            <a:ext cx="8351837" cy="5399806"/>
          </a:xfrm>
        </p:spPr>
        <p:txBody>
          <a:bodyPr>
            <a:normAutofit/>
          </a:bodyPr>
          <a:lstStyle/>
          <a:p>
            <a:pPr algn="just">
              <a:lnSpc>
                <a:spcPct val="80000"/>
              </a:lnSpc>
            </a:pPr>
            <a:r>
              <a:rPr lang="ru-RU" sz="1200" u="sng" dirty="0" smtClean="0">
                <a:effectLst>
                  <a:outerShdw blurRad="38100" dist="38100" dir="2700000" algn="tl">
                    <a:srgbClr val="C0C0C0"/>
                  </a:outerShdw>
                </a:effectLst>
              </a:rPr>
              <a:t>Малое предпринимательство</a:t>
            </a:r>
          </a:p>
          <a:p>
            <a:pPr algn="just">
              <a:lnSpc>
                <a:spcPct val="80000"/>
              </a:lnSpc>
            </a:pPr>
            <a:r>
              <a:rPr lang="ru-RU" sz="1200" dirty="0" smtClean="0"/>
              <a:t>     </a:t>
            </a:r>
            <a:r>
              <a:rPr lang="ru-RU" sz="1200" dirty="0"/>
              <a:t>Малое предпринимательство является неотъемлемой частью рыночной системы хозяйства города.</a:t>
            </a:r>
          </a:p>
          <a:p>
            <a:pPr algn="just">
              <a:lnSpc>
                <a:spcPct val="80000"/>
              </a:lnSpc>
            </a:pPr>
            <a:r>
              <a:rPr lang="ru-RU" sz="1200" dirty="0"/>
              <a:t>     По состоянию на начало 2019 года в городе зарегистрировано 461 малое предприятие, из которых 408 действующие.  Среднесписочная численность работников составила 3 923 человека.                 </a:t>
            </a:r>
          </a:p>
          <a:p>
            <a:pPr algn="just">
              <a:lnSpc>
                <a:spcPct val="80000"/>
              </a:lnSpc>
            </a:pPr>
            <a:r>
              <a:rPr lang="ru-RU" sz="1200" dirty="0"/>
              <a:t>     Субъектами малого предпринимательства  по оценке 2019 года:</a:t>
            </a:r>
          </a:p>
          <a:p>
            <a:pPr algn="just">
              <a:lnSpc>
                <a:spcPct val="80000"/>
              </a:lnSpc>
            </a:pPr>
            <a:r>
              <a:rPr lang="ru-RU" sz="1200" dirty="0"/>
              <a:t>     -    будет отгружено товаров собственного производства на сумму 5 323 млн. руб., </a:t>
            </a:r>
          </a:p>
          <a:p>
            <a:pPr algn="just">
              <a:lnSpc>
                <a:spcPct val="80000"/>
              </a:lnSpc>
            </a:pPr>
            <a:r>
              <a:rPr lang="ru-RU" sz="1200" dirty="0" smtClean="0"/>
              <a:t>     -  будет </a:t>
            </a:r>
            <a:r>
              <a:rPr lang="ru-RU" sz="1200" dirty="0"/>
              <a:t>продано в сфере оптовой и розничной торговли товаров несобственного производства на сумму 5 070 млн. руб., что превысит уровень 2018 года на 2%.</a:t>
            </a:r>
          </a:p>
          <a:p>
            <a:pPr algn="just">
              <a:lnSpc>
                <a:spcPct val="80000"/>
              </a:lnSpc>
            </a:pPr>
            <a:r>
              <a:rPr lang="ru-RU" sz="1200" dirty="0" smtClean="0"/>
              <a:t>     В </a:t>
            </a:r>
            <a:r>
              <a:rPr lang="ru-RU" sz="1200" dirty="0"/>
              <a:t>2020-2022 годах ожидается ежегодный рост продаж в среднем на 2,5%.</a:t>
            </a:r>
          </a:p>
          <a:p>
            <a:pPr algn="just">
              <a:lnSpc>
                <a:spcPct val="80000"/>
              </a:lnSpc>
            </a:pPr>
            <a:r>
              <a:rPr lang="ru-RU" sz="1200" dirty="0" smtClean="0"/>
              <a:t>     В </a:t>
            </a:r>
            <a:r>
              <a:rPr lang="ru-RU" sz="1200" dirty="0"/>
              <a:t>общей сумме отгруженных товаров собственного производства наибольший удельный вес имеют товары промышленные (43%) и строительные (16%).</a:t>
            </a:r>
          </a:p>
          <a:p>
            <a:pPr algn="just">
              <a:lnSpc>
                <a:spcPct val="80000"/>
              </a:lnSpc>
            </a:pPr>
            <a:r>
              <a:rPr lang="ru-RU" sz="1200" u="sng" dirty="0" smtClean="0">
                <a:effectLst>
                  <a:outerShdw blurRad="38100" dist="38100" dir="2700000" algn="tl">
                    <a:srgbClr val="C0C0C0"/>
                  </a:outerShdw>
                </a:effectLst>
              </a:rPr>
              <a:t>Финансовые результаты деятельности предприятий и организаци</a:t>
            </a:r>
            <a:r>
              <a:rPr lang="ru-RU" sz="1200" dirty="0" smtClean="0"/>
              <a:t>й</a:t>
            </a:r>
          </a:p>
          <a:p>
            <a:r>
              <a:rPr lang="ru-RU" sz="1200" dirty="0" smtClean="0"/>
              <a:t>        На протяжении последних  лет, в основном, за счет крупных и средних предприятий, наблюдались  положительные финансовые результаты предприятий города.  </a:t>
            </a:r>
          </a:p>
          <a:p>
            <a:pPr algn="just"/>
            <a:r>
              <a:rPr lang="ru-RU" sz="1200" dirty="0" smtClean="0"/>
              <a:t>        </a:t>
            </a:r>
            <a:r>
              <a:rPr lang="ru-RU" sz="1200" dirty="0"/>
              <a:t>В 2019 году, по опросу прибыльных предприятий города, прогнозируется прибыль 3 249 млн. руб., что выше уровня 2018 года на 6%. В 2020-2022 годах ожидается увеличение прибыли прибыльных предприятий города в среднем на 7% ежегодно. </a:t>
            </a:r>
            <a:endParaRPr lang="ru-RU" sz="1200" dirty="0" smtClean="0"/>
          </a:p>
          <a:p>
            <a:pPr algn="just">
              <a:lnSpc>
                <a:spcPct val="80000"/>
              </a:lnSpc>
            </a:pPr>
            <a:r>
              <a:rPr lang="ru-RU" sz="1200" u="sng" dirty="0">
                <a:effectLst>
                  <a:outerShdw blurRad="38100" dist="38100" dir="2700000" algn="tl">
                    <a:srgbClr val="C0C0C0"/>
                  </a:outerShdw>
                </a:effectLst>
              </a:rPr>
              <a:t>Жилищно-коммунальное хозяйство</a:t>
            </a:r>
            <a:endParaRPr lang="ru-RU" sz="1200" u="sng" dirty="0" smtClean="0">
              <a:effectLst>
                <a:outerShdw blurRad="38100" dist="38100" dir="2700000" algn="tl">
                  <a:srgbClr val="C0C0C0"/>
                </a:outerShdw>
              </a:effectLst>
            </a:endParaRPr>
          </a:p>
          <a:p>
            <a:pPr algn="just">
              <a:spcBef>
                <a:spcPts val="600"/>
              </a:spcBef>
            </a:pPr>
            <a:r>
              <a:rPr lang="ru-RU" sz="1200" dirty="0" smtClean="0"/>
              <a:t>        В рамках концессионного соглашения с ООО </a:t>
            </a:r>
            <a:r>
              <a:rPr lang="ru-RU" sz="1200" dirty="0"/>
              <a:t>«КЭСК</a:t>
            </a:r>
            <a:r>
              <a:rPr lang="ru-RU" sz="1200" dirty="0" smtClean="0"/>
              <a:t>» в городе Балабаново </a:t>
            </a:r>
            <a:r>
              <a:rPr lang="ru-RU" sz="1200" dirty="0"/>
              <a:t>построены </a:t>
            </a:r>
            <a:r>
              <a:rPr lang="ru-RU" sz="1200" dirty="0" smtClean="0"/>
              <a:t>автоматизированные </a:t>
            </a:r>
            <a:r>
              <a:rPr lang="ru-RU" sz="1200" dirty="0" err="1" smtClean="0"/>
              <a:t>блочно</a:t>
            </a:r>
            <a:r>
              <a:rPr lang="ru-RU" sz="1200" dirty="0" smtClean="0"/>
              <a:t>-модульные котельные «Южная» и «Московская». Проведена реконструкция и модернизация котельных «Лесная», «</a:t>
            </a:r>
            <a:r>
              <a:rPr lang="ru-RU" sz="1200" dirty="0" err="1" smtClean="0"/>
              <a:t>Боровская</a:t>
            </a:r>
            <a:r>
              <a:rPr lang="ru-RU" sz="1200" dirty="0" smtClean="0"/>
              <a:t>», «Зеленая», «Коммунальная», ведется работа по реконструкции котельной «</a:t>
            </a:r>
            <a:r>
              <a:rPr lang="ru-RU" sz="1200" dirty="0"/>
              <a:t>Дзержинского». </a:t>
            </a:r>
            <a:r>
              <a:rPr lang="ru-RU" sz="1200" dirty="0" smtClean="0"/>
              <a:t>Отремонтированы </a:t>
            </a:r>
            <a:r>
              <a:rPr lang="ru-RU" sz="1200" dirty="0"/>
              <a:t>и </a:t>
            </a:r>
            <a:r>
              <a:rPr lang="ru-RU" sz="1200" dirty="0" smtClean="0"/>
              <a:t>реконструированы тепловые  сети.</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25400"/>
            <a:ext cx="7778750" cy="1100138"/>
          </a:xfrm>
        </p:spPr>
        <p:txBody>
          <a:bodyPr/>
          <a:lstStyle/>
          <a:p>
            <a:pPr fontAlgn="auto">
              <a:spcAft>
                <a:spcPts val="0"/>
              </a:spcAft>
              <a:defRPr/>
            </a:pPr>
            <a:r>
              <a:rPr lang="ru-RU" sz="2400" dirty="0" smtClean="0">
                <a:solidFill>
                  <a:srgbClr val="C00000"/>
                </a:solidFill>
              </a:rPr>
              <a:t>ПРОГНОЗ </a:t>
            </a:r>
            <a:r>
              <a:rPr lang="ru-RU" sz="2400" dirty="0">
                <a:solidFill>
                  <a:srgbClr val="C00000"/>
                </a:solidFill>
              </a:rPr>
              <a:t>СОЦИАЛЬНО-ЭКОНОМИЧЕСКОГО РАЗВИТИЯ МО «ГОРОД БАЛАБАНОВО»</a:t>
            </a:r>
          </a:p>
        </p:txBody>
      </p:sp>
      <p:sp>
        <p:nvSpPr>
          <p:cNvPr id="31746"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3AC9AD-021E-44FB-B998-379E1AF74AB9}" type="slidenum">
              <a:rPr lang="ru-RU">
                <a:cs typeface="Arial" charset="0"/>
              </a:rPr>
              <a:pPr fontAlgn="base">
                <a:spcBef>
                  <a:spcPct val="0"/>
                </a:spcBef>
                <a:spcAft>
                  <a:spcPct val="0"/>
                </a:spcAft>
              </a:pPr>
              <a:t>17</a:t>
            </a:fld>
            <a:endParaRPr lang="ru-RU" dirty="0">
              <a:cs typeface="Arial" charset="0"/>
            </a:endParaRPr>
          </a:p>
        </p:txBody>
      </p:sp>
      <p:pic>
        <p:nvPicPr>
          <p:cNvPr id="31747"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sp>
        <p:nvSpPr>
          <p:cNvPr id="3" name="Объект 2"/>
          <p:cNvSpPr>
            <a:spLocks noGrp="1"/>
          </p:cNvSpPr>
          <p:nvPr>
            <p:ph idx="1"/>
          </p:nvPr>
        </p:nvSpPr>
        <p:spPr>
          <a:xfrm>
            <a:off x="468313" y="1125538"/>
            <a:ext cx="8351837" cy="5472112"/>
          </a:xfrm>
        </p:spPr>
        <p:txBody>
          <a:bodyPr>
            <a:normAutofit/>
          </a:bodyPr>
          <a:lstStyle/>
          <a:p>
            <a:pPr algn="just">
              <a:lnSpc>
                <a:spcPct val="90000"/>
              </a:lnSpc>
            </a:pPr>
            <a:r>
              <a:rPr lang="ru-RU" sz="1200" u="sng" dirty="0" smtClean="0">
                <a:effectLst>
                  <a:outerShdw blurRad="38100" dist="38100" dir="2700000" algn="tl">
                    <a:srgbClr val="C0C0C0"/>
                  </a:outerShdw>
                </a:effectLst>
              </a:rPr>
              <a:t>Рынок товаров и услуг</a:t>
            </a:r>
          </a:p>
          <a:p>
            <a:r>
              <a:rPr lang="ru-RU" sz="1200" dirty="0" smtClean="0"/>
              <a:t>      Оборот розничной торговли в 2018 году в городском поселении «Город Балабаново» составил        2 812 252 тыс. руб. По оценке 2019 года он составит 2 893 807 тыс. руб.</a:t>
            </a:r>
          </a:p>
          <a:p>
            <a:pPr>
              <a:spcBef>
                <a:spcPts val="0"/>
              </a:spcBef>
              <a:spcAft>
                <a:spcPts val="0"/>
              </a:spcAft>
            </a:pPr>
            <a:r>
              <a:rPr lang="ru-RU" sz="1200" dirty="0" smtClean="0"/>
              <a:t>       В 2018 году в Балабаново открылись 2 магазина розничной торговли:</a:t>
            </a:r>
          </a:p>
          <a:p>
            <a:pPr>
              <a:spcBef>
                <a:spcPts val="0"/>
              </a:spcBef>
              <a:spcAft>
                <a:spcPts val="0"/>
              </a:spcAft>
            </a:pPr>
            <a:r>
              <a:rPr lang="ru-RU" sz="1200" dirty="0" smtClean="0"/>
              <a:t>- магазин продовольственных товаров «Магнит у дома» на ул. Московской площадью 676 м2, </a:t>
            </a:r>
          </a:p>
          <a:p>
            <a:pPr>
              <a:spcBef>
                <a:spcPts val="0"/>
              </a:spcBef>
              <a:spcAft>
                <a:spcPts val="0"/>
              </a:spcAft>
            </a:pPr>
            <a:r>
              <a:rPr lang="ru-RU" sz="1200" dirty="0" smtClean="0"/>
              <a:t>- магазин </a:t>
            </a:r>
            <a:r>
              <a:rPr lang="ru-RU" sz="1200" dirty="0"/>
              <a:t>продовольственных товаров «Магнит у дома» на ул. </a:t>
            </a:r>
            <a:r>
              <a:rPr lang="ru-RU" sz="1200" dirty="0" smtClean="0"/>
              <a:t>Южная площадью 782,4 м2.</a:t>
            </a:r>
          </a:p>
          <a:p>
            <a:pPr>
              <a:lnSpc>
                <a:spcPct val="150000"/>
              </a:lnSpc>
              <a:spcBef>
                <a:spcPts val="0"/>
              </a:spcBef>
            </a:pPr>
            <a:r>
              <a:rPr lang="ru-RU" sz="1200" dirty="0" smtClean="0"/>
              <a:t>       По оценке 2019 года:</a:t>
            </a:r>
          </a:p>
          <a:p>
            <a:pPr>
              <a:spcBef>
                <a:spcPts val="0"/>
              </a:spcBef>
            </a:pPr>
            <a:r>
              <a:rPr lang="ru-RU" sz="1200" dirty="0"/>
              <a:t>- оборот общественного питания в </a:t>
            </a:r>
            <a:r>
              <a:rPr lang="ru-RU" sz="1200" dirty="0" smtClean="0"/>
              <a:t>2019 </a:t>
            </a:r>
            <a:r>
              <a:rPr lang="ru-RU" sz="1200" dirty="0"/>
              <a:t>году </a:t>
            </a:r>
            <a:r>
              <a:rPr lang="ru-RU" sz="1200" dirty="0" smtClean="0"/>
              <a:t>составит 11 030 </a:t>
            </a:r>
            <a:r>
              <a:rPr lang="ru-RU" sz="1200" dirty="0"/>
              <a:t>тыс. руб.</a:t>
            </a:r>
          </a:p>
          <a:p>
            <a:pPr>
              <a:spcBef>
                <a:spcPts val="0"/>
              </a:spcBef>
            </a:pPr>
            <a:r>
              <a:rPr lang="ru-RU" sz="1200" dirty="0" smtClean="0"/>
              <a:t>- объем </a:t>
            </a:r>
            <a:r>
              <a:rPr lang="ru-RU" sz="1200" dirty="0"/>
              <a:t>платных услуг в </a:t>
            </a:r>
            <a:r>
              <a:rPr lang="ru-RU" sz="1200" dirty="0" smtClean="0"/>
              <a:t>2019 </a:t>
            </a:r>
            <a:r>
              <a:rPr lang="ru-RU" sz="1200" dirty="0"/>
              <a:t>году </a:t>
            </a:r>
            <a:r>
              <a:rPr lang="ru-RU" sz="1200" dirty="0" smtClean="0"/>
              <a:t>составит </a:t>
            </a:r>
            <a:r>
              <a:rPr lang="ru-RU" sz="1200" dirty="0"/>
              <a:t>81 </a:t>
            </a:r>
            <a:r>
              <a:rPr lang="ru-RU" sz="1200" dirty="0" smtClean="0"/>
              <a:t>622 </a:t>
            </a:r>
            <a:r>
              <a:rPr lang="ru-RU" sz="1200" dirty="0"/>
              <a:t>тыс. руб.</a:t>
            </a:r>
            <a:endParaRPr lang="ru-RU" sz="1200" dirty="0" smtClean="0"/>
          </a:p>
          <a:p>
            <a:pPr algn="just">
              <a:lnSpc>
                <a:spcPct val="90000"/>
              </a:lnSpc>
            </a:pPr>
            <a:endParaRPr lang="ru-RU" sz="1200" dirty="0" smtClean="0"/>
          </a:p>
        </p:txBody>
      </p:sp>
      <p:pic>
        <p:nvPicPr>
          <p:cNvPr id="31750" name="Picture 2" descr="https://realty.jcat.ru/images/orders/2017-10/24/c6957eb4ffee5e1d4b90b365e4042ac8.jpg"/>
          <p:cNvPicPr>
            <a:picLocks noChangeAspect="1" noChangeArrowheads="1"/>
          </p:cNvPicPr>
          <p:nvPr/>
        </p:nvPicPr>
        <p:blipFill>
          <a:blip r:embed="rId3"/>
          <a:srcRect/>
          <a:stretch>
            <a:fillRect/>
          </a:stretch>
        </p:blipFill>
        <p:spPr bwMode="auto">
          <a:xfrm>
            <a:off x="1187450" y="3716338"/>
            <a:ext cx="6780213" cy="271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25400"/>
            <a:ext cx="7778750" cy="1100138"/>
          </a:xfrm>
        </p:spPr>
        <p:txBody>
          <a:bodyPr wrap="square" numCol="1" anchorCtr="0" compatLnSpc="1">
            <a:prstTxWarp prst="textNoShape">
              <a:avLst/>
            </a:prstTxWarp>
          </a:bodyPr>
          <a:lstStyle/>
          <a:p>
            <a:r>
              <a:rPr lang="ru-RU" sz="2400" cap="none" dirty="0" smtClean="0">
                <a:solidFill>
                  <a:srgbClr val="C00000"/>
                </a:solidFill>
              </a:rPr>
              <a:t>ОСНОВНЫЕ ЗАДАЧИ И НАПРАВЛЕНИЯ БЮДЖЕТНОЙ И НАЛОГОВОЙ ПОЛИТИКИ</a:t>
            </a:r>
          </a:p>
        </p:txBody>
      </p:sp>
      <p:sp>
        <p:nvSpPr>
          <p:cNvPr id="32770"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79C50F-EF9C-4B82-AAC0-6F0E225FC6C3}" type="slidenum">
              <a:rPr lang="ru-RU">
                <a:cs typeface="Arial" charset="0"/>
              </a:rPr>
              <a:pPr fontAlgn="base">
                <a:spcBef>
                  <a:spcPct val="0"/>
                </a:spcBef>
                <a:spcAft>
                  <a:spcPct val="0"/>
                </a:spcAft>
              </a:pPr>
              <a:t>18</a:t>
            </a:fld>
            <a:endParaRPr lang="ru-RU" dirty="0">
              <a:cs typeface="Arial" charset="0"/>
            </a:endParaRPr>
          </a:p>
        </p:txBody>
      </p:sp>
      <p:pic>
        <p:nvPicPr>
          <p:cNvPr id="32771"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sp>
        <p:nvSpPr>
          <p:cNvPr id="32772" name="Объект 2"/>
          <p:cNvSpPr>
            <a:spLocks noGrp="1"/>
          </p:cNvSpPr>
          <p:nvPr>
            <p:ph idx="1"/>
          </p:nvPr>
        </p:nvSpPr>
        <p:spPr>
          <a:xfrm>
            <a:off x="468313" y="1004888"/>
            <a:ext cx="8351837" cy="5736480"/>
          </a:xfrm>
        </p:spPr>
        <p:txBody>
          <a:bodyPr/>
          <a:lstStyle/>
          <a:p>
            <a:r>
              <a:rPr lang="ru-RU" sz="1200" dirty="0" smtClean="0"/>
              <a:t>      </a:t>
            </a:r>
            <a:r>
              <a:rPr lang="ru-RU" sz="1200" dirty="0" smtClean="0">
                <a:effectLst>
                  <a:outerShdw blurRad="38100" dist="38100" dir="2700000" algn="tl">
                    <a:srgbClr val="000000">
                      <a:alpha val="43137"/>
                    </a:srgbClr>
                  </a:outerShdw>
                </a:effectLst>
              </a:rPr>
              <a:t>Основными задачами бюджетной и налоговой политики городского поселения «Город Балабаново» на 2020 год и на плановый период 2021 и 2022 годов являются:</a:t>
            </a:r>
          </a:p>
          <a:p>
            <a:r>
              <a:rPr lang="ru-RU" sz="1200" dirty="0" smtClean="0"/>
              <a:t>-обеспечение долгосрочной сбалансированности и устойчивости бюджета городского поселения «Город Балабаново» как базового принципа ответственной бюджетной политики;</a:t>
            </a:r>
          </a:p>
          <a:p>
            <a:r>
              <a:rPr lang="ru-RU" sz="1200" dirty="0" smtClean="0"/>
              <a:t>- укрепление доходной базы бюджета городского поселения «Город Балабаново» за счет наращивания доходных источников и мобилизации в бюджет имеющихся резервов;</a:t>
            </a:r>
          </a:p>
          <a:p>
            <a:r>
              <a:rPr lang="ru-RU" sz="1200" dirty="0" smtClean="0"/>
              <a:t>- безусловное исполнение всех обязательств государства и реализация приоритетных направлений и национальных проектов, в первую очередь направленных на решение задач, поставленных в Указе Президента Российской Федерации от 07.05.2018 № 204 «О национальных целях и стратегических задачах развития Российской Федерации на период до 2024 года»;</a:t>
            </a:r>
          </a:p>
          <a:p>
            <a:r>
              <a:rPr lang="ru-RU" sz="1200" dirty="0" smtClean="0"/>
              <a:t>- обеспечение прозрачного механизма оценки эффективности предоставленных налоговых льгот, установленных соответствующими решениями Городской Думы городского поселения «Город Балабаново»;</a:t>
            </a:r>
          </a:p>
          <a:p>
            <a:r>
              <a:rPr lang="ru-RU" sz="1200" dirty="0" smtClean="0"/>
              <a:t>-прямое вовлечение населения в решение приоритетных социальных проблем местного уровня;</a:t>
            </a:r>
          </a:p>
          <a:p>
            <a:r>
              <a:rPr lang="ru-RU" sz="1200" dirty="0" smtClean="0"/>
              <a:t>-повышение открытости и прозрачности управления общественными финансами. </a:t>
            </a:r>
          </a:p>
          <a:p>
            <a:r>
              <a:rPr lang="ru-RU" sz="1200" dirty="0" smtClean="0"/>
              <a:t>       </a:t>
            </a:r>
            <a:r>
              <a:rPr lang="ru-RU" sz="1200" dirty="0" smtClean="0">
                <a:effectLst>
                  <a:outerShdw blurRad="38100" dist="38100" dir="2700000" algn="tl">
                    <a:srgbClr val="000000">
                      <a:alpha val="43137"/>
                    </a:srgbClr>
                  </a:outerShdw>
                </a:effectLst>
              </a:rPr>
              <a:t>Основными направлениями бюджетной и налоговой политики городского поселения «Город Балабаново» на 2020 год и на плановый период 2021 и 2022 годов являются:</a:t>
            </a:r>
          </a:p>
          <a:p>
            <a:r>
              <a:rPr lang="ru-RU" sz="1200" dirty="0" smtClean="0"/>
              <a:t>- повышение реалистичности и минимизация рисков несбалансированности бюджета;</a:t>
            </a:r>
          </a:p>
          <a:p>
            <a:r>
              <a:rPr lang="ru-RU" sz="1200" dirty="0" smtClean="0"/>
              <a:t>-  обеспечение роста поступлений неналоговых доходов бюджета, в том числе за счет улучшения качества администрирования неналоговых доходов бюджета;</a:t>
            </a:r>
          </a:p>
          <a:p>
            <a:r>
              <a:rPr lang="ru-RU" sz="1200" dirty="0" smtClean="0"/>
              <a:t>- активизация работы по повышению поступлений от всех мер принудительного взыскания задолженности, обеспечению роста эффективности взыскания;</a:t>
            </a:r>
          </a:p>
          <a:p>
            <a:r>
              <a:rPr lang="ru-RU" sz="1200" dirty="0"/>
              <a:t>- повышение эффективности реализации мер, направленных на расширение налоговой базы </a:t>
            </a:r>
            <a:r>
              <a:rPr lang="ru-RU" sz="1200" dirty="0" smtClean="0"/>
              <a:t>по имущественным </a:t>
            </a:r>
            <a:r>
              <a:rPr lang="ru-RU" sz="1200" dirty="0"/>
              <a:t>налогам путем выявления и включения в налогооблагаемую базу </a:t>
            </a:r>
            <a:r>
              <a:rPr lang="ru-RU" sz="1200" dirty="0" smtClean="0"/>
              <a:t>недвижимого</a:t>
            </a:r>
          </a:p>
        </p:txBody>
      </p:sp>
      <p:pic>
        <p:nvPicPr>
          <p:cNvPr id="6" name="Picture 2" descr="http://www.riasar.ru/media/k2/items/cache/8273429568918b756401c17dde3b1ab6_XL.jpg"/>
          <p:cNvPicPr>
            <a:picLocks noChangeAspect="1" noChangeArrowheads="1"/>
          </p:cNvPicPr>
          <p:nvPr/>
        </p:nvPicPr>
        <p:blipFill>
          <a:blip r:embed="rId3"/>
          <a:srcRect/>
          <a:stretch>
            <a:fillRect/>
          </a:stretch>
        </p:blipFill>
        <p:spPr bwMode="auto">
          <a:xfrm>
            <a:off x="7884368" y="311474"/>
            <a:ext cx="1259632" cy="693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5A23F5-7E09-4DF3-92CB-F409DCDA5606}" type="slidenum">
              <a:rPr lang="ru-RU">
                <a:cs typeface="Arial" charset="0"/>
              </a:rPr>
              <a:pPr fontAlgn="base">
                <a:spcBef>
                  <a:spcPct val="0"/>
                </a:spcBef>
                <a:spcAft>
                  <a:spcPct val="0"/>
                </a:spcAft>
              </a:pPr>
              <a:t>19</a:t>
            </a:fld>
            <a:endParaRPr lang="ru-RU" dirty="0">
              <a:cs typeface="Arial" charset="0"/>
            </a:endParaRPr>
          </a:p>
        </p:txBody>
      </p:sp>
      <p:sp>
        <p:nvSpPr>
          <p:cNvPr id="33796" name="Объект 2"/>
          <p:cNvSpPr>
            <a:spLocks noGrp="1"/>
          </p:cNvSpPr>
          <p:nvPr>
            <p:ph idx="1"/>
          </p:nvPr>
        </p:nvSpPr>
        <p:spPr>
          <a:xfrm>
            <a:off x="467544" y="932607"/>
            <a:ext cx="8351837" cy="5881042"/>
          </a:xfrm>
        </p:spPr>
        <p:txBody>
          <a:bodyPr/>
          <a:lstStyle/>
          <a:p>
            <a:pPr algn="just"/>
            <a:r>
              <a:rPr lang="ru-RU" sz="1200" dirty="0"/>
              <a:t>имущества и земельных участков, которые до настоящего времени не зарегистрированы;</a:t>
            </a:r>
          </a:p>
          <a:p>
            <a:pPr algn="just"/>
            <a:r>
              <a:rPr lang="ru-RU" sz="1200" dirty="0" smtClean="0"/>
              <a:t>- </a:t>
            </a:r>
            <a:r>
              <a:rPr lang="ru-RU" sz="1200" dirty="0"/>
              <a:t>проведение долговой политики с учетом сохранения оптимального уровня долговой нагрузки на бюджет городского поселения;</a:t>
            </a:r>
            <a:endParaRPr lang="ru-RU" sz="1200" dirty="0" smtClean="0"/>
          </a:p>
          <a:p>
            <a:pPr algn="just"/>
            <a:r>
              <a:rPr lang="ru-RU" sz="1200" dirty="0" smtClean="0"/>
              <a:t>- </a:t>
            </a:r>
            <a:r>
              <a:rPr lang="ru-RU" sz="1200" dirty="0"/>
              <a:t>финансовое обеспечение реализации приоритетных для поселения задач, достижение показателей результативности, установленных муниципальными программами;</a:t>
            </a:r>
          </a:p>
          <a:p>
            <a:pPr algn="just"/>
            <a:r>
              <a:rPr lang="ru-RU" sz="1200" dirty="0"/>
              <a:t>-  обеспечение реализации задач, поставленных в указах Президента Российской Федерации, в том числе в части исполнения социальных обязательств по финансовому обеспечению реализации указов Президента Российской Федерации по повышению оплаты труда работников культуры в соотношении с показателем среднемесячного дохода от трудовой деятельности;</a:t>
            </a:r>
          </a:p>
          <a:p>
            <a:pPr algn="just"/>
            <a:r>
              <a:rPr lang="ru-RU" sz="1200" dirty="0"/>
              <a:t>-  ежегодная индексация на прогнозируемый уровень инфляции, определенный на федеральном уровне, оплаты труда отдельных категорий работников  учреждений, финансируемых из бюджета городского поселения «Город Балабаново», на которых не распространяется действие указов Президента Российской Федерации;</a:t>
            </a:r>
          </a:p>
          <a:p>
            <a:pPr algn="just"/>
            <a:r>
              <a:rPr lang="ru-RU" sz="1200" dirty="0"/>
              <a:t>- повышение эффективности бюджетных расходов, формирование бюджетных параметров исходя из необходимости безусловного исполнения действующих расходных обязательств, в том числе с учетом их оптимизации и эффективности исполнения, осуществления взвешенного подхода к принятию новых расходных обязательств и сокращения неэффективных бюджетных расходов;</a:t>
            </a:r>
          </a:p>
          <a:p>
            <a:pPr algn="just"/>
            <a:r>
              <a:rPr lang="ru-RU" sz="1200" dirty="0"/>
              <a:t>-  реализация мероприятий по формированию современной городской среды;</a:t>
            </a:r>
          </a:p>
          <a:p>
            <a:pPr algn="just"/>
            <a:r>
              <a:rPr lang="ru-RU" sz="1200" dirty="0"/>
              <a:t>- реализация мероприятий, направленных на подготовку и проведение празднования 75-й годовщины Победы в Великой Отечественной войне 1941-1945 годов;</a:t>
            </a:r>
          </a:p>
          <a:p>
            <a:pPr algn="just"/>
            <a:r>
              <a:rPr lang="ru-RU" sz="1200" dirty="0"/>
              <a:t>-  поддержка проектов развития  общественной инфраструктуры муниципального образования, основанных на местных инициативах;</a:t>
            </a:r>
          </a:p>
          <a:p>
            <a:pPr algn="just"/>
            <a:r>
              <a:rPr lang="ru-RU" sz="1200" dirty="0"/>
              <a:t>- обеспечение прозрачности (открытости) и публичности процесса управления общественными финансами, гарантирующих обществу право на доступ к открытым данным  муниципального образования «Город Балабаново», в том числе в рамках размещения финансовой и иной информации о бюджете и бюджетном процессе на сайте муниципального образования «Город Балабаново</a:t>
            </a:r>
            <a:r>
              <a:rPr lang="ru-RU" sz="1200" dirty="0" smtClean="0"/>
              <a:t>»</a:t>
            </a:r>
            <a:endParaRPr lang="ru-RU" sz="1200" dirty="0"/>
          </a:p>
        </p:txBody>
      </p:sp>
      <p:pic>
        <p:nvPicPr>
          <p:cNvPr id="4" name="Рисунок 3" descr="C:\Users\User\Desktop\герб (2).png"/>
          <p:cNvPicPr>
            <a:picLocks noChangeAspect="1" noChangeArrowheads="1"/>
          </p:cNvPicPr>
          <p:nvPr/>
        </p:nvPicPr>
        <p:blipFill>
          <a:blip r:embed="rId2"/>
          <a:srcRect/>
          <a:stretch>
            <a:fillRect/>
          </a:stretch>
        </p:blipFill>
        <p:spPr bwMode="auto">
          <a:xfrm>
            <a:off x="185737" y="116632"/>
            <a:ext cx="719137" cy="815975"/>
          </a:xfrm>
          <a:prstGeom prst="rect">
            <a:avLst/>
          </a:prstGeom>
          <a:noFill/>
          <a:ln w="9525">
            <a:noFill/>
            <a:miter lim="800000"/>
            <a:headEnd/>
            <a:tailEnd/>
          </a:ln>
        </p:spPr>
      </p:pic>
      <p:sp>
        <p:nvSpPr>
          <p:cNvPr id="5" name="Заголовок 1"/>
          <p:cNvSpPr>
            <a:spLocks noGrp="1"/>
          </p:cNvSpPr>
          <p:nvPr>
            <p:ph type="title"/>
          </p:nvPr>
        </p:nvSpPr>
        <p:spPr>
          <a:xfrm>
            <a:off x="971550" y="25399"/>
            <a:ext cx="7778750" cy="907207"/>
          </a:xfrm>
        </p:spPr>
        <p:txBody>
          <a:bodyPr wrap="square" numCol="1" anchorCtr="0" compatLnSpc="1">
            <a:prstTxWarp prst="textNoShape">
              <a:avLst/>
            </a:prstTxWarp>
            <a:normAutofit/>
          </a:bodyPr>
          <a:lstStyle/>
          <a:p>
            <a:r>
              <a:rPr lang="ru-RU" sz="2400" cap="none" dirty="0" smtClean="0">
                <a:solidFill>
                  <a:srgbClr val="C00000"/>
                </a:solidFill>
              </a:rPr>
              <a:t>ОСНОВНЫЕ ЗАДАЧИ И НАПРАВЛЕНИЯ БЮДЖЕТНОЙ И НАЛОГОВОЙ ПОЛИТИКИ</a:t>
            </a:r>
          </a:p>
        </p:txBody>
      </p:sp>
      <p:pic>
        <p:nvPicPr>
          <p:cNvPr id="6" name="Picture 4" descr="http://ekstrasensi.net/wp-content/uploads/2015/12/6-rubli-oboi-dengi-1366x768.jpg"/>
          <p:cNvPicPr>
            <a:picLocks noChangeAspect="1" noChangeArrowheads="1"/>
          </p:cNvPicPr>
          <p:nvPr/>
        </p:nvPicPr>
        <p:blipFill>
          <a:blip r:embed="rId3"/>
          <a:srcRect/>
          <a:stretch>
            <a:fillRect/>
          </a:stretch>
        </p:blipFill>
        <p:spPr bwMode="auto">
          <a:xfrm>
            <a:off x="7894946" y="134119"/>
            <a:ext cx="1249054" cy="702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136525"/>
            <a:ext cx="7653338" cy="908050"/>
          </a:xfrm>
        </p:spPr>
        <p:txBody>
          <a:bodyPr/>
          <a:lstStyle/>
          <a:p>
            <a:pPr fontAlgn="auto">
              <a:spcAft>
                <a:spcPts val="0"/>
              </a:spcAft>
              <a:defRPr/>
            </a:pPr>
            <a:r>
              <a:rPr lang="ru-RU" dirty="0" smtClean="0">
                <a:solidFill>
                  <a:schemeClr val="accent2">
                    <a:lumMod val="75000"/>
                  </a:schemeClr>
                </a:solidFill>
              </a:rPr>
              <a:t>Содержание</a:t>
            </a:r>
            <a:endParaRPr lang="ru-RU" dirty="0">
              <a:solidFill>
                <a:schemeClr val="accent2">
                  <a:lumMod val="75000"/>
                </a:schemeClr>
              </a:solidFill>
            </a:endParaRPr>
          </a:p>
        </p:txBody>
      </p:sp>
      <p:sp>
        <p:nvSpPr>
          <p:cNvPr id="15362" name="Объект 2"/>
          <p:cNvSpPr>
            <a:spLocks noGrp="1"/>
          </p:cNvSpPr>
          <p:nvPr>
            <p:ph idx="1"/>
          </p:nvPr>
        </p:nvSpPr>
        <p:spPr>
          <a:xfrm>
            <a:off x="395288" y="1196975"/>
            <a:ext cx="8426450" cy="5327650"/>
          </a:xfrm>
        </p:spPr>
        <p:txBody>
          <a:bodyPr/>
          <a:lstStyle/>
          <a:p>
            <a:pPr>
              <a:spcBef>
                <a:spcPts val="150"/>
              </a:spcBef>
            </a:pPr>
            <a:r>
              <a:rPr lang="ru-RU" sz="1200" dirty="0" smtClean="0"/>
              <a:t>Понятия и термины………………………………………………………………………………………………………………….4</a:t>
            </a:r>
          </a:p>
          <a:p>
            <a:pPr>
              <a:spcBef>
                <a:spcPts val="150"/>
              </a:spcBef>
            </a:pPr>
            <a:r>
              <a:rPr lang="ru-RU" sz="1200" dirty="0" smtClean="0"/>
              <a:t>Город Балабаново……………………………………….…………………………………………………………........................6</a:t>
            </a:r>
          </a:p>
          <a:p>
            <a:pPr>
              <a:spcBef>
                <a:spcPts val="150"/>
              </a:spcBef>
            </a:pPr>
            <a:r>
              <a:rPr lang="ru-RU" sz="1200" dirty="0" smtClean="0"/>
              <a:t>Возможности влияния граждан на состав бюджета………………………………………………………….….………….7</a:t>
            </a:r>
          </a:p>
          <a:p>
            <a:pPr>
              <a:spcBef>
                <a:spcPts val="150"/>
              </a:spcBef>
            </a:pPr>
            <a:r>
              <a:rPr lang="ru-RU" sz="1200" dirty="0" smtClean="0"/>
              <a:t>Публичные слушания ………………………………………………………………………………………………….…………...8</a:t>
            </a:r>
          </a:p>
          <a:p>
            <a:pPr>
              <a:spcBef>
                <a:spcPts val="150"/>
              </a:spcBef>
            </a:pPr>
            <a:r>
              <a:rPr lang="ru-RU" sz="1200" dirty="0" smtClean="0"/>
              <a:t>Что такое бюджет?............................................................................................................................................................9</a:t>
            </a:r>
          </a:p>
          <a:p>
            <a:pPr>
              <a:spcBef>
                <a:spcPts val="150"/>
              </a:spcBef>
            </a:pPr>
            <a:r>
              <a:rPr lang="ru-RU" sz="1200" dirty="0" smtClean="0"/>
              <a:t>Бюджетная система РФ…………………………………………………………………………………………….…………..…10</a:t>
            </a:r>
          </a:p>
          <a:p>
            <a:pPr>
              <a:spcBef>
                <a:spcPts val="150"/>
              </a:spcBef>
            </a:pPr>
            <a:r>
              <a:rPr lang="ru-RU" sz="1200" dirty="0" smtClean="0"/>
              <a:t>Бюджетный процесс ……………………………………………………………………………………………...…………....….11</a:t>
            </a:r>
          </a:p>
          <a:p>
            <a:pPr>
              <a:spcBef>
                <a:spcPts val="150"/>
              </a:spcBef>
            </a:pPr>
            <a:r>
              <a:rPr lang="ru-RU" sz="1200" dirty="0" smtClean="0"/>
              <a:t>Гражданин, его участие в бюджетном процессе ……………………………………………………………….….…….…12</a:t>
            </a:r>
          </a:p>
          <a:p>
            <a:pPr>
              <a:spcBef>
                <a:spcPts val="150"/>
              </a:spcBef>
            </a:pPr>
            <a:r>
              <a:rPr lang="ru-RU" sz="1200" dirty="0" smtClean="0"/>
              <a:t>Основы составления проекта бюджета……………………………………………………………………………..………...13</a:t>
            </a:r>
          </a:p>
          <a:p>
            <a:pPr>
              <a:spcBef>
                <a:spcPts val="150"/>
              </a:spcBef>
            </a:pPr>
            <a:r>
              <a:rPr lang="ru-RU" sz="1200" dirty="0" smtClean="0"/>
              <a:t>Прогноз социально-экономического развития МО «Город Балабаново»…………………………………….……...14</a:t>
            </a:r>
          </a:p>
          <a:p>
            <a:pPr>
              <a:spcBef>
                <a:spcPts val="150"/>
              </a:spcBef>
            </a:pPr>
            <a:r>
              <a:rPr lang="ru-RU" sz="1200" dirty="0" smtClean="0"/>
              <a:t>Основные задачи и направления бюджетной и налоговой политики……….…….……………………….…………18</a:t>
            </a:r>
          </a:p>
          <a:p>
            <a:pPr>
              <a:spcBef>
                <a:spcPts val="150"/>
              </a:spcBef>
            </a:pPr>
            <a:r>
              <a:rPr lang="ru-RU" sz="1200" dirty="0"/>
              <a:t>Динамика поступлений доходов в бюджет Городского поселения «Город Балабаново</a:t>
            </a:r>
            <a:r>
              <a:rPr lang="ru-RU" sz="1200" dirty="0" smtClean="0"/>
              <a:t>»……….………………20</a:t>
            </a:r>
          </a:p>
          <a:p>
            <a:pPr>
              <a:spcBef>
                <a:spcPts val="150"/>
              </a:spcBef>
            </a:pPr>
            <a:r>
              <a:rPr lang="ru-RU" sz="1200" dirty="0"/>
              <a:t>Структура </a:t>
            </a:r>
            <a:r>
              <a:rPr lang="ru-RU" sz="1200" dirty="0" smtClean="0"/>
              <a:t>предварительных итогов исполнения </a:t>
            </a:r>
            <a:r>
              <a:rPr lang="ru-RU" sz="1200" dirty="0"/>
              <a:t>доходов бюджета в </a:t>
            </a:r>
            <a:r>
              <a:rPr lang="ru-RU" sz="1200" dirty="0" smtClean="0"/>
              <a:t>2019 году…………………..………..........21 </a:t>
            </a:r>
          </a:p>
          <a:p>
            <a:pPr>
              <a:spcBef>
                <a:spcPts val="150"/>
              </a:spcBef>
            </a:pPr>
            <a:r>
              <a:rPr lang="ru-RU" sz="1200" dirty="0" smtClean="0"/>
              <a:t>Планируемые доходы </a:t>
            </a:r>
            <a:r>
              <a:rPr lang="ru-RU" sz="1200" dirty="0"/>
              <a:t>бюджета Городского поселения «Город Балабаново» в </a:t>
            </a:r>
            <a:r>
              <a:rPr lang="ru-RU" sz="1200" dirty="0" smtClean="0"/>
              <a:t>2020-2022 </a:t>
            </a:r>
            <a:r>
              <a:rPr lang="ru-RU" sz="1200" dirty="0"/>
              <a:t>г</a:t>
            </a:r>
            <a:r>
              <a:rPr lang="ru-RU" sz="1200" dirty="0" smtClean="0"/>
              <a:t>. г</a:t>
            </a:r>
            <a:r>
              <a:rPr lang="ru-RU" sz="1200" dirty="0"/>
              <a:t>. .</a:t>
            </a:r>
            <a:r>
              <a:rPr lang="ru-RU" sz="1200" dirty="0" smtClean="0"/>
              <a:t>……………….22</a:t>
            </a:r>
          </a:p>
          <a:p>
            <a:pPr>
              <a:spcBef>
                <a:spcPts val="150"/>
              </a:spcBef>
            </a:pPr>
            <a:r>
              <a:rPr lang="ru-RU" sz="1200" dirty="0" smtClean="0"/>
              <a:t>Межбюджетные трансферты……………………………….……………………………………………………………….…...23</a:t>
            </a:r>
          </a:p>
          <a:p>
            <a:pPr>
              <a:spcBef>
                <a:spcPts val="150"/>
              </a:spcBef>
            </a:pPr>
            <a:r>
              <a:rPr lang="ru-RU" sz="1200" dirty="0"/>
              <a:t>Безвозмездные поступления в </a:t>
            </a:r>
            <a:r>
              <a:rPr lang="ru-RU" sz="1200" dirty="0" smtClean="0"/>
              <a:t>2020-2022 </a:t>
            </a:r>
            <a:r>
              <a:rPr lang="ru-RU" sz="1200" dirty="0" smtClean="0"/>
              <a:t>годах………………………………………………………………………….…</a:t>
            </a:r>
            <a:r>
              <a:rPr lang="ru-RU" sz="1200" dirty="0" smtClean="0"/>
              <a:t>24</a:t>
            </a:r>
          </a:p>
          <a:p>
            <a:pPr>
              <a:spcBef>
                <a:spcPts val="150"/>
              </a:spcBef>
            </a:pPr>
            <a:r>
              <a:rPr lang="ru-RU" sz="1200" dirty="0"/>
              <a:t>Расходы бюджета Городского поселения «Город Балабаново» за последние 5 </a:t>
            </a:r>
            <a:r>
              <a:rPr lang="ru-RU" sz="1200" dirty="0" smtClean="0"/>
              <a:t>лет …...........................…..….25</a:t>
            </a:r>
          </a:p>
          <a:p>
            <a:pPr>
              <a:spcBef>
                <a:spcPts val="150"/>
              </a:spcBef>
            </a:pPr>
            <a:r>
              <a:rPr lang="ru-RU" sz="1200" dirty="0"/>
              <a:t>Структура </a:t>
            </a:r>
            <a:r>
              <a:rPr lang="ru-RU" sz="1200" dirty="0" smtClean="0"/>
              <a:t>предварительных итогов исполнения расходов </a:t>
            </a:r>
            <a:r>
              <a:rPr lang="ru-RU" sz="1200" dirty="0"/>
              <a:t>бюджета в </a:t>
            </a:r>
            <a:r>
              <a:rPr lang="ru-RU" sz="1200" dirty="0" smtClean="0"/>
              <a:t>2019 году ………………………………..26</a:t>
            </a:r>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a:p>
            <a:pPr>
              <a:spcBef>
                <a:spcPts val="150"/>
              </a:spcBef>
            </a:pPr>
            <a:endParaRPr lang="ru-RU" sz="1200" dirty="0" smtClean="0"/>
          </a:p>
        </p:txBody>
      </p:sp>
      <p:sp>
        <p:nvSpPr>
          <p:cNvPr id="15363"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0DEE2C-CF99-42C1-8C5C-093BD2A9C0E0}" type="slidenum">
              <a:rPr lang="ru-RU">
                <a:cs typeface="Arial" charset="0"/>
              </a:rPr>
              <a:pPr fontAlgn="base">
                <a:spcBef>
                  <a:spcPct val="0"/>
                </a:spcBef>
                <a:spcAft>
                  <a:spcPct val="0"/>
                </a:spcAft>
              </a:pPr>
              <a:t>2</a:t>
            </a:fld>
            <a:endParaRPr lang="ru-RU" dirty="0">
              <a:cs typeface="Arial" charset="0"/>
            </a:endParaRPr>
          </a:p>
        </p:txBody>
      </p:sp>
      <p:pic>
        <p:nvPicPr>
          <p:cNvPr id="15364"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16632"/>
            <a:ext cx="7762056" cy="1143000"/>
          </a:xfrm>
        </p:spPr>
        <p:txBody>
          <a:bodyPr>
            <a:noAutofit/>
          </a:bodyPr>
          <a:lstStyle/>
          <a:p>
            <a:pPr fontAlgn="auto">
              <a:spcAft>
                <a:spcPts val="0"/>
              </a:spcAft>
              <a:defRPr/>
            </a:pPr>
            <a:r>
              <a:rPr lang="ru-RU" sz="2400" dirty="0" smtClean="0">
                <a:solidFill>
                  <a:srgbClr val="C00000"/>
                </a:solidFill>
              </a:rPr>
              <a:t>Динамика поступлений доходов в </a:t>
            </a:r>
            <a:r>
              <a:rPr lang="ru-RU" sz="2400" dirty="0">
                <a:solidFill>
                  <a:srgbClr val="C00000"/>
                </a:solidFill>
              </a:rPr>
              <a:t>бюджет Городского поселения «Город Балабаново»</a:t>
            </a:r>
          </a:p>
        </p:txBody>
      </p:sp>
      <p:graphicFrame>
        <p:nvGraphicFramePr>
          <p:cNvPr id="35842" name="Объект 4"/>
          <p:cNvGraphicFramePr>
            <a:graphicFrameLocks noGrp="1"/>
          </p:cNvGraphicFramePr>
          <p:nvPr>
            <p:ph idx="1"/>
            <p:extLst>
              <p:ext uri="{D42A27DB-BD31-4B8C-83A1-F6EECF244321}">
                <p14:modId xmlns:p14="http://schemas.microsoft.com/office/powerpoint/2010/main" val="460503515"/>
              </p:ext>
            </p:extLst>
          </p:nvPr>
        </p:nvGraphicFramePr>
        <p:xfrm>
          <a:off x="323528" y="1484784"/>
          <a:ext cx="8370887" cy="4705350"/>
        </p:xfrm>
        <a:graphic>
          <a:graphicData uri="http://schemas.openxmlformats.org/presentationml/2006/ole">
            <mc:AlternateContent xmlns:mc="http://schemas.openxmlformats.org/markup-compatibility/2006">
              <mc:Choice xmlns:v="urn:schemas-microsoft-com:vml" Requires="v">
                <p:oleObj spid="_x0000_s35911" name="Лист" r:id="rId3" imgW="8829565" imgH="4962600" progId="Excel.Sheet.8">
                  <p:embed/>
                </p:oleObj>
              </mc:Choice>
              <mc:Fallback>
                <p:oleObj name="Лист" r:id="rId3" imgW="8829565" imgH="4962600" progId="Excel.Sheet.8">
                  <p:embed/>
                  <p:pic>
                    <p:nvPicPr>
                      <p:cNvPr id="0" name="Объект 4"/>
                      <p:cNvPicPr>
                        <a:picLocks noGrp="1" noChangeArrowheads="1"/>
                      </p:cNvPicPr>
                      <p:nvPr/>
                    </p:nvPicPr>
                    <p:blipFill>
                      <a:blip r:embed="rId4"/>
                      <a:srcRect/>
                      <a:stretch>
                        <a:fillRect/>
                      </a:stretch>
                    </p:blipFill>
                    <p:spPr bwMode="auto">
                      <a:xfrm>
                        <a:off x="323528" y="1484784"/>
                        <a:ext cx="8370887" cy="470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3"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207F46-83A3-4E07-8F9F-8D61B271E8D6}" type="slidenum">
              <a:rPr lang="ru-RU">
                <a:cs typeface="Arial" charset="0"/>
              </a:rPr>
              <a:pPr fontAlgn="base">
                <a:spcBef>
                  <a:spcPct val="0"/>
                </a:spcBef>
                <a:spcAft>
                  <a:spcPct val="0"/>
                </a:spcAft>
              </a:pPr>
              <a:t>20</a:t>
            </a:fld>
            <a:endParaRPr lang="ru-RU" dirty="0">
              <a:cs typeface="Arial" charset="0"/>
            </a:endParaRPr>
          </a:p>
        </p:txBody>
      </p:sp>
      <p:pic>
        <p:nvPicPr>
          <p:cNvPr id="35844" name="Рисунок 3" descr="C:\Users\User\Desktop\герб (2).png"/>
          <p:cNvPicPr>
            <a:picLocks noChangeAspect="1" noChangeArrowheads="1"/>
          </p:cNvPicPr>
          <p:nvPr/>
        </p:nvPicPr>
        <p:blipFill>
          <a:blip r:embed="rId5"/>
          <a:srcRect/>
          <a:stretch>
            <a:fillRect/>
          </a:stretch>
        </p:blipFill>
        <p:spPr bwMode="auto">
          <a:xfrm>
            <a:off x="185738" y="188913"/>
            <a:ext cx="719137" cy="815975"/>
          </a:xfrm>
          <a:prstGeom prst="rect">
            <a:avLst/>
          </a:prstGeom>
          <a:noFill/>
          <a:ln w="9525">
            <a:noFill/>
            <a:miter lim="800000"/>
            <a:headEnd/>
            <a:tailEnd/>
          </a:ln>
        </p:spPr>
      </p:pic>
      <p:sp>
        <p:nvSpPr>
          <p:cNvPr id="6" name="TextBox 5"/>
          <p:cNvSpPr txBox="1"/>
          <p:nvPr/>
        </p:nvSpPr>
        <p:spPr>
          <a:xfrm>
            <a:off x="6948264" y="1700808"/>
            <a:ext cx="1080120" cy="307777"/>
          </a:xfrm>
          <a:prstGeom prst="rect">
            <a:avLst/>
          </a:prstGeom>
          <a:noFill/>
        </p:spPr>
        <p:txBody>
          <a:bodyPr wrap="square" rtlCol="0">
            <a:spAutoFit/>
          </a:bodyPr>
          <a:lstStyle/>
          <a:p>
            <a:r>
              <a:rPr lang="ru-RU" sz="1400" dirty="0" smtClean="0"/>
              <a:t>млн. руб.</a:t>
            </a:r>
            <a:endParaRPr lang="ru-RU"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25400"/>
            <a:ext cx="7870825" cy="979488"/>
          </a:xfrm>
        </p:spPr>
        <p:txBody>
          <a:bodyPr>
            <a:normAutofit/>
          </a:bodyPr>
          <a:lstStyle/>
          <a:p>
            <a:pPr fontAlgn="auto">
              <a:spcAft>
                <a:spcPts val="0"/>
              </a:spcAft>
              <a:defRPr/>
            </a:pPr>
            <a:r>
              <a:rPr lang="ru-RU" sz="2000" dirty="0" smtClean="0">
                <a:solidFill>
                  <a:srgbClr val="C00000"/>
                </a:solidFill>
              </a:rPr>
              <a:t>Структура ПРЕДВАРИТЕЛЬНЫХ ИТОГОВ ИСПОЛНЕНИЯ доходов бюджета в 2019 году, %</a:t>
            </a:r>
            <a:endParaRPr lang="ru-RU" sz="2000" dirty="0">
              <a:solidFill>
                <a:srgbClr val="C00000"/>
              </a:solidFill>
            </a:endParaRPr>
          </a:p>
        </p:txBody>
      </p:sp>
      <p:graphicFrame>
        <p:nvGraphicFramePr>
          <p:cNvPr id="3" name="Объект 3"/>
          <p:cNvGraphicFramePr>
            <a:graphicFrameLocks noGrp="1"/>
          </p:cNvGraphicFramePr>
          <p:nvPr>
            <p:ph idx="1"/>
            <p:extLst>
              <p:ext uri="{D42A27DB-BD31-4B8C-83A1-F6EECF244321}">
                <p14:modId xmlns:p14="http://schemas.microsoft.com/office/powerpoint/2010/main" val="2196840978"/>
              </p:ext>
            </p:extLst>
          </p:nvPr>
        </p:nvGraphicFramePr>
        <p:xfrm>
          <a:off x="395288" y="1004888"/>
          <a:ext cx="8220075" cy="5616575"/>
        </p:xfrm>
        <a:graphic>
          <a:graphicData uri="http://schemas.openxmlformats.org/drawingml/2006/chart">
            <c:chart xmlns:c="http://schemas.openxmlformats.org/drawingml/2006/chart" xmlns:r="http://schemas.openxmlformats.org/officeDocument/2006/relationships" r:id="rId2"/>
          </a:graphicData>
        </a:graphic>
      </p:graphicFrame>
      <p:sp>
        <p:nvSpPr>
          <p:cNvPr id="37891"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A40246-9619-4DBF-A5A6-EC414C06C5D9}" type="slidenum">
              <a:rPr lang="ru-RU">
                <a:cs typeface="Arial" charset="0"/>
              </a:rPr>
              <a:pPr fontAlgn="base">
                <a:spcBef>
                  <a:spcPct val="0"/>
                </a:spcBef>
                <a:spcAft>
                  <a:spcPct val="0"/>
                </a:spcAft>
              </a:pPr>
              <a:t>21</a:t>
            </a:fld>
            <a:endParaRPr lang="ru-RU" dirty="0">
              <a:cs typeface="Arial" charset="0"/>
            </a:endParaRPr>
          </a:p>
        </p:txBody>
      </p:sp>
      <p:pic>
        <p:nvPicPr>
          <p:cNvPr id="37892"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25400"/>
            <a:ext cx="7992938" cy="883320"/>
          </a:xfrm>
        </p:spPr>
        <p:txBody>
          <a:bodyPr>
            <a:normAutofit fontScale="90000"/>
          </a:bodyPr>
          <a:lstStyle/>
          <a:p>
            <a:pPr fontAlgn="auto">
              <a:spcAft>
                <a:spcPts val="0"/>
              </a:spcAft>
              <a:defRPr/>
            </a:pPr>
            <a:r>
              <a:rPr lang="ru-RU" sz="2100" dirty="0" smtClean="0">
                <a:solidFill>
                  <a:srgbClr val="C00000"/>
                </a:solidFill>
              </a:rPr>
              <a:t>ПЛАНИРУЕМЫЕ Доходы бюджета Городского поселения «Город Балабаново» в 2020-2022 г. г.</a:t>
            </a:r>
            <a:endParaRPr lang="ru-RU" sz="2100" dirty="0">
              <a:solidFill>
                <a:srgbClr val="C00000"/>
              </a:solidFill>
            </a:endParaRPr>
          </a:p>
        </p:txBody>
      </p:sp>
      <p:graphicFrame>
        <p:nvGraphicFramePr>
          <p:cNvPr id="34818" name="Объект 4"/>
          <p:cNvGraphicFramePr>
            <a:graphicFrameLocks noGrp="1"/>
          </p:cNvGraphicFramePr>
          <p:nvPr>
            <p:ph idx="1"/>
            <p:extLst>
              <p:ext uri="{D42A27DB-BD31-4B8C-83A1-F6EECF244321}">
                <p14:modId xmlns:p14="http://schemas.microsoft.com/office/powerpoint/2010/main" val="3247842157"/>
              </p:ext>
            </p:extLst>
          </p:nvPr>
        </p:nvGraphicFramePr>
        <p:xfrm>
          <a:off x="139700" y="1274763"/>
          <a:ext cx="8804275" cy="5132387"/>
        </p:xfrm>
        <a:graphic>
          <a:graphicData uri="http://schemas.openxmlformats.org/presentationml/2006/ole">
            <mc:AlternateContent xmlns:mc="http://schemas.openxmlformats.org/markup-compatibility/2006">
              <mc:Choice xmlns:v="urn:schemas-microsoft-com:vml" Requires="v">
                <p:oleObj spid="_x0000_s34883" name="Лист" r:id="rId3" imgW="8839290" imgH="5152950" progId="Excel.Sheet.8">
                  <p:embed/>
                </p:oleObj>
              </mc:Choice>
              <mc:Fallback>
                <p:oleObj name="Лист" r:id="rId3" imgW="8839290" imgH="5152950" progId="Excel.Sheet.8">
                  <p:embed/>
                  <p:pic>
                    <p:nvPicPr>
                      <p:cNvPr id="0" name="Объект 4"/>
                      <p:cNvPicPr>
                        <a:picLocks noGrp="1" noChangeArrowheads="1"/>
                      </p:cNvPicPr>
                      <p:nvPr/>
                    </p:nvPicPr>
                    <p:blipFill>
                      <a:blip r:embed="rId4"/>
                      <a:srcRect/>
                      <a:stretch>
                        <a:fillRect/>
                      </a:stretch>
                    </p:blipFill>
                    <p:spPr bwMode="auto">
                      <a:xfrm>
                        <a:off x="139700" y="1274763"/>
                        <a:ext cx="8804275" cy="5132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9"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88171C-AC49-435D-9EE9-F4EC6B8E4E1C}" type="slidenum">
              <a:rPr lang="ru-RU">
                <a:cs typeface="Arial" charset="0"/>
              </a:rPr>
              <a:pPr fontAlgn="base">
                <a:spcBef>
                  <a:spcPct val="0"/>
                </a:spcBef>
                <a:spcAft>
                  <a:spcPct val="0"/>
                </a:spcAft>
              </a:pPr>
              <a:t>22</a:t>
            </a:fld>
            <a:endParaRPr lang="ru-RU" dirty="0">
              <a:cs typeface="Arial" charset="0"/>
            </a:endParaRPr>
          </a:p>
        </p:txBody>
      </p:sp>
      <p:pic>
        <p:nvPicPr>
          <p:cNvPr id="34820" name="Рисунок 3" descr="C:\Users\User\Desktop\герб (2).png"/>
          <p:cNvPicPr>
            <a:picLocks noChangeAspect="1" noChangeArrowheads="1"/>
          </p:cNvPicPr>
          <p:nvPr/>
        </p:nvPicPr>
        <p:blipFill>
          <a:blip r:embed="rId5"/>
          <a:srcRect/>
          <a:stretch>
            <a:fillRect/>
          </a:stretch>
        </p:blipFill>
        <p:spPr bwMode="auto">
          <a:xfrm>
            <a:off x="185738" y="188913"/>
            <a:ext cx="719137" cy="815975"/>
          </a:xfrm>
          <a:prstGeom prst="rect">
            <a:avLst/>
          </a:prstGeom>
          <a:noFill/>
          <a:ln w="9525">
            <a:noFill/>
            <a:miter lim="800000"/>
            <a:headEnd/>
            <a:tailEnd/>
          </a:ln>
        </p:spPr>
      </p:pic>
      <p:sp>
        <p:nvSpPr>
          <p:cNvPr id="3" name="TextBox 2"/>
          <p:cNvSpPr txBox="1"/>
          <p:nvPr/>
        </p:nvSpPr>
        <p:spPr>
          <a:xfrm>
            <a:off x="7596336" y="1700808"/>
            <a:ext cx="1080120" cy="307777"/>
          </a:xfrm>
          <a:prstGeom prst="rect">
            <a:avLst/>
          </a:prstGeom>
          <a:noFill/>
        </p:spPr>
        <p:txBody>
          <a:bodyPr wrap="square" rtlCol="0">
            <a:spAutoFit/>
          </a:bodyPr>
          <a:lstStyle/>
          <a:p>
            <a:r>
              <a:rPr lang="ru-RU" sz="1400" dirty="0" smtClean="0"/>
              <a:t>млн. руб.</a:t>
            </a:r>
            <a:endParaRPr lang="ru-RU"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136525"/>
            <a:ext cx="7653338" cy="700088"/>
          </a:xfrm>
        </p:spPr>
        <p:txBody>
          <a:bodyPr/>
          <a:lstStyle/>
          <a:p>
            <a:pPr fontAlgn="auto">
              <a:spcAft>
                <a:spcPts val="0"/>
              </a:spcAft>
              <a:defRPr/>
            </a:pPr>
            <a:r>
              <a:rPr lang="ru-RU" sz="2800" dirty="0" smtClean="0">
                <a:solidFill>
                  <a:schemeClr val="accent2">
                    <a:lumMod val="75000"/>
                  </a:schemeClr>
                </a:solidFill>
              </a:rPr>
              <a:t>Межбюджетные трансферты</a:t>
            </a:r>
            <a:endParaRPr lang="ru-RU" sz="2800" dirty="0">
              <a:solidFill>
                <a:schemeClr val="accent2">
                  <a:lumMod val="75000"/>
                </a:schemeClr>
              </a:solidFill>
            </a:endParaRPr>
          </a:p>
        </p:txBody>
      </p:sp>
      <p:sp>
        <p:nvSpPr>
          <p:cNvPr id="7" name="Объект 6"/>
          <p:cNvSpPr>
            <a:spLocks noGrp="1"/>
          </p:cNvSpPr>
          <p:nvPr>
            <p:ph idx="1"/>
          </p:nvPr>
        </p:nvSpPr>
        <p:spPr>
          <a:xfrm>
            <a:off x="3979863" y="1412875"/>
            <a:ext cx="5224462" cy="1973263"/>
          </a:xfrm>
        </p:spPr>
        <p:txBody>
          <a:bodyPr rtlCol="0">
            <a:noAutofit/>
          </a:bodyPr>
          <a:lstStyle/>
          <a:p>
            <a:pPr fontAlgn="auto">
              <a:buFont typeface="Arial" pitchFamily="34" charset="0"/>
              <a:buNone/>
              <a:defRPr/>
            </a:pPr>
            <a:r>
              <a:rPr lang="ru-RU" sz="2400" dirty="0">
                <a:effectLst>
                  <a:outerShdw blurRad="38100" dist="38100" dir="2700000" algn="tl">
                    <a:srgbClr val="000000">
                      <a:alpha val="43137"/>
                    </a:srgbClr>
                  </a:outerShdw>
                </a:effectLst>
              </a:rPr>
              <a:t>Межбюджетные трансферты </a:t>
            </a:r>
            <a:r>
              <a:rPr lang="ru-RU" sz="2400" dirty="0"/>
              <a:t>– средства, предоставляемые одним бюджетом бюджетной системы Российской Федерации другому бюджету</a:t>
            </a:r>
          </a:p>
        </p:txBody>
      </p:sp>
      <p:sp>
        <p:nvSpPr>
          <p:cNvPr id="36867"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C58624-48CD-4F61-B26A-0D21A2475DC6}" type="slidenum">
              <a:rPr lang="ru-RU">
                <a:cs typeface="Arial" charset="0"/>
              </a:rPr>
              <a:pPr fontAlgn="base">
                <a:spcBef>
                  <a:spcPct val="0"/>
                </a:spcBef>
                <a:spcAft>
                  <a:spcPct val="0"/>
                </a:spcAft>
              </a:pPr>
              <a:t>23</a:t>
            </a:fld>
            <a:endParaRPr lang="ru-RU" dirty="0">
              <a:cs typeface="Arial" charset="0"/>
            </a:endParaRPr>
          </a:p>
        </p:txBody>
      </p:sp>
      <p:pic>
        <p:nvPicPr>
          <p:cNvPr id="36868"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sp>
        <p:nvSpPr>
          <p:cNvPr id="8" name="Прямоугольник 7"/>
          <p:cNvSpPr/>
          <p:nvPr/>
        </p:nvSpPr>
        <p:spPr>
          <a:xfrm>
            <a:off x="176213" y="3789363"/>
            <a:ext cx="5292725" cy="2308225"/>
          </a:xfrm>
          <a:prstGeom prst="rect">
            <a:avLst/>
          </a:prstGeom>
        </p:spPr>
        <p:txBody>
          <a:bodyPr>
            <a:spAutoFit/>
          </a:bodyPr>
          <a:lstStyle/>
          <a:p>
            <a:pPr fontAlgn="auto">
              <a:spcBef>
                <a:spcPts val="0"/>
              </a:spcBef>
              <a:spcAft>
                <a:spcPts val="0"/>
              </a:spcAft>
              <a:defRPr/>
            </a:pPr>
            <a:r>
              <a:rPr lang="ru-RU" sz="2400" b="1" dirty="0">
                <a:effectLst>
                  <a:outerShdw blurRad="38100" dist="38100" dir="2700000" algn="tl">
                    <a:srgbClr val="000000">
                      <a:alpha val="43137"/>
                    </a:srgbClr>
                  </a:outerShdw>
                </a:effectLst>
                <a:latin typeface="+mn-lt"/>
                <a:cs typeface="+mn-cs"/>
              </a:rPr>
              <a:t>Межбюджетные отношения – </a:t>
            </a:r>
            <a:r>
              <a:rPr lang="ru-RU" sz="2400" dirty="0">
                <a:latin typeface="+mn-lt"/>
                <a:cs typeface="+mn-cs"/>
              </a:rPr>
              <a:t>взаимоотношения между публично правовыми образованиями по вопросам регулирования бюджетных правоотношений, организации и осуществления бюджетного процесса</a:t>
            </a:r>
          </a:p>
        </p:txBody>
      </p:sp>
      <p:pic>
        <p:nvPicPr>
          <p:cNvPr id="36870" name="Picture 2" descr="http://www.volna-realty.ru/upload/iblock/265/26508ed6d3a4631a333e0313fe06ba9d.jpg"/>
          <p:cNvPicPr>
            <a:picLocks noChangeAspect="1" noChangeArrowheads="1"/>
          </p:cNvPicPr>
          <p:nvPr/>
        </p:nvPicPr>
        <p:blipFill>
          <a:blip r:embed="rId3"/>
          <a:srcRect/>
          <a:stretch>
            <a:fillRect/>
          </a:stretch>
        </p:blipFill>
        <p:spPr bwMode="auto">
          <a:xfrm>
            <a:off x="246063" y="1412875"/>
            <a:ext cx="3733800" cy="2016125"/>
          </a:xfrm>
          <a:prstGeom prst="rect">
            <a:avLst/>
          </a:prstGeom>
          <a:noFill/>
          <a:ln w="9525">
            <a:noFill/>
            <a:miter lim="800000"/>
            <a:headEnd/>
            <a:tailEnd/>
          </a:ln>
        </p:spPr>
      </p:pic>
      <p:pic>
        <p:nvPicPr>
          <p:cNvPr id="36871" name="Picture 4" descr="http://www.infovoronezh.ru/images/News/6252815961.jpg"/>
          <p:cNvPicPr>
            <a:picLocks noChangeAspect="1" noChangeArrowheads="1"/>
          </p:cNvPicPr>
          <p:nvPr/>
        </p:nvPicPr>
        <p:blipFill>
          <a:blip r:embed="rId4"/>
          <a:srcRect/>
          <a:stretch>
            <a:fillRect/>
          </a:stretch>
        </p:blipFill>
        <p:spPr bwMode="auto">
          <a:xfrm>
            <a:off x="5316538" y="3886200"/>
            <a:ext cx="3605212" cy="222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52400"/>
            <a:ext cx="7704856" cy="852488"/>
          </a:xfrm>
        </p:spPr>
        <p:txBody>
          <a:bodyPr>
            <a:normAutofit/>
          </a:bodyPr>
          <a:lstStyle/>
          <a:p>
            <a:r>
              <a:rPr lang="ru-RU" sz="2400" dirty="0" smtClean="0"/>
              <a:t>Безвозмездные поступления в 2020-2022 годы (тыс. руб.)</a:t>
            </a:r>
            <a:endParaRPr lang="ru-RU" sz="24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859838204"/>
              </p:ext>
            </p:extLst>
          </p:nvPr>
        </p:nvGraphicFramePr>
        <p:xfrm>
          <a:off x="185738" y="1004888"/>
          <a:ext cx="8706742" cy="5592464"/>
        </p:xfrm>
        <a:graphic>
          <a:graphicData uri="http://schemas.openxmlformats.org/drawingml/2006/chart">
            <c:chart xmlns:c="http://schemas.openxmlformats.org/drawingml/2006/chart" xmlns:r="http://schemas.openxmlformats.org/officeDocument/2006/relationships" r:id="rId2"/>
          </a:graphicData>
        </a:graphic>
      </p:graphicFrame>
      <p:sp>
        <p:nvSpPr>
          <p:cNvPr id="38915" name="Номер слайда 5"/>
          <p:cNvSpPr>
            <a:spLocks noGrp="1"/>
          </p:cNvSpPr>
          <p:nvPr>
            <p:ph type="sldNum" sz="quarter" idx="12"/>
          </p:nvPr>
        </p:nvSpPr>
        <p:spPr/>
        <p:txBody>
          <a:bodyPr/>
          <a:lstStyle/>
          <a:p>
            <a:fld id="{B8E9B3F6-69D5-40F7-BB15-47F12233C5EE}" type="slidenum">
              <a:rPr lang="ru-RU" smtClean="0"/>
              <a:pPr/>
              <a:t>24</a:t>
            </a:fld>
            <a:endParaRPr lang="ru-RU" dirty="0"/>
          </a:p>
        </p:txBody>
      </p:sp>
      <p:pic>
        <p:nvPicPr>
          <p:cNvPr id="38916"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25400"/>
            <a:ext cx="7845425" cy="1027336"/>
          </a:xfrm>
        </p:spPr>
        <p:txBody>
          <a:bodyPr>
            <a:normAutofit/>
          </a:bodyPr>
          <a:lstStyle/>
          <a:p>
            <a:pPr fontAlgn="auto">
              <a:spcAft>
                <a:spcPts val="0"/>
              </a:spcAft>
              <a:defRPr/>
            </a:pPr>
            <a:r>
              <a:rPr lang="ru-RU" sz="2200" dirty="0" smtClean="0">
                <a:solidFill>
                  <a:srgbClr val="C00000"/>
                </a:solidFill>
              </a:rPr>
              <a:t>Расходы бюджета ГОРОДСКОГО ПОСЕЛЕНИЯ «ГОРОД БАЛАБАНОВО» за последние 5 лет</a:t>
            </a:r>
            <a:endParaRPr lang="ru-RU" sz="2200" dirty="0">
              <a:solidFill>
                <a:srgbClr val="C00000"/>
              </a:solidFill>
            </a:endParaRPr>
          </a:p>
        </p:txBody>
      </p:sp>
      <p:graphicFrame>
        <p:nvGraphicFramePr>
          <p:cNvPr id="3" name="Объект 5"/>
          <p:cNvGraphicFramePr>
            <a:graphicFrameLocks noGrp="1"/>
          </p:cNvGraphicFramePr>
          <p:nvPr>
            <p:ph idx="1"/>
            <p:extLst>
              <p:ext uri="{D42A27DB-BD31-4B8C-83A1-F6EECF244321}">
                <p14:modId xmlns:p14="http://schemas.microsoft.com/office/powerpoint/2010/main" val="3312248005"/>
              </p:ext>
            </p:extLst>
          </p:nvPr>
        </p:nvGraphicFramePr>
        <p:xfrm>
          <a:off x="250825" y="1196975"/>
          <a:ext cx="8642350" cy="4968875"/>
        </p:xfrm>
        <a:graphic>
          <a:graphicData uri="http://schemas.openxmlformats.org/drawingml/2006/chart">
            <c:chart xmlns:c="http://schemas.openxmlformats.org/drawingml/2006/chart" xmlns:r="http://schemas.openxmlformats.org/officeDocument/2006/relationships" r:id="rId2"/>
          </a:graphicData>
        </a:graphic>
      </p:graphicFrame>
      <p:sp>
        <p:nvSpPr>
          <p:cNvPr id="39939"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0ECD1C-F16E-43CE-B4BD-90E5EDAE1DE3}" type="slidenum">
              <a:rPr lang="ru-RU">
                <a:cs typeface="Arial" charset="0"/>
              </a:rPr>
              <a:pPr fontAlgn="base">
                <a:spcBef>
                  <a:spcPct val="0"/>
                </a:spcBef>
                <a:spcAft>
                  <a:spcPct val="0"/>
                </a:spcAft>
              </a:pPr>
              <a:t>25</a:t>
            </a:fld>
            <a:endParaRPr lang="ru-RU" dirty="0">
              <a:cs typeface="Arial" charset="0"/>
            </a:endParaRPr>
          </a:p>
        </p:txBody>
      </p:sp>
      <p:pic>
        <p:nvPicPr>
          <p:cNvPr id="39940"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
        <p:nvSpPr>
          <p:cNvPr id="39941" name="TextBox 5"/>
          <p:cNvSpPr txBox="1">
            <a:spLocks noChangeArrowheads="1"/>
          </p:cNvSpPr>
          <p:nvPr/>
        </p:nvSpPr>
        <p:spPr bwMode="auto">
          <a:xfrm>
            <a:off x="6732588" y="1408113"/>
            <a:ext cx="1223962" cy="369887"/>
          </a:xfrm>
          <a:prstGeom prst="rect">
            <a:avLst/>
          </a:prstGeom>
          <a:noFill/>
          <a:ln w="9525">
            <a:noFill/>
            <a:miter lim="800000"/>
            <a:headEnd/>
            <a:tailEnd/>
          </a:ln>
        </p:spPr>
        <p:txBody>
          <a:bodyPr>
            <a:spAutoFit/>
          </a:bodyPr>
          <a:lstStyle/>
          <a:p>
            <a:r>
              <a:rPr lang="ru-RU" dirty="0"/>
              <a:t>млн. руб.</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4591" y="170657"/>
            <a:ext cx="7726363" cy="834231"/>
          </a:xfrm>
        </p:spPr>
        <p:txBody>
          <a:bodyPr>
            <a:noAutofit/>
          </a:bodyPr>
          <a:lstStyle/>
          <a:p>
            <a:pPr fontAlgn="auto">
              <a:spcAft>
                <a:spcPts val="0"/>
              </a:spcAft>
              <a:defRPr/>
            </a:pPr>
            <a:r>
              <a:rPr lang="ru-RU" sz="2000" dirty="0">
                <a:solidFill>
                  <a:srgbClr val="C00000"/>
                </a:solidFill>
              </a:rPr>
              <a:t>Структура ПРЕДВАРИТЕЛЬНЫХ ИТОГОВ ИСПОЛНЕНИЯ </a:t>
            </a:r>
            <a:r>
              <a:rPr lang="ru-RU" sz="2000" dirty="0" smtClean="0">
                <a:solidFill>
                  <a:srgbClr val="C00000"/>
                </a:solidFill>
              </a:rPr>
              <a:t>РАСХОДОВ бюджета </a:t>
            </a:r>
            <a:r>
              <a:rPr lang="ru-RU" sz="2000" dirty="0">
                <a:solidFill>
                  <a:srgbClr val="C00000"/>
                </a:solidFill>
              </a:rPr>
              <a:t>в </a:t>
            </a:r>
            <a:r>
              <a:rPr lang="ru-RU" sz="2000" dirty="0" smtClean="0">
                <a:solidFill>
                  <a:srgbClr val="C00000"/>
                </a:solidFill>
              </a:rPr>
              <a:t>2019 </a:t>
            </a:r>
            <a:r>
              <a:rPr lang="ru-RU" sz="2000" dirty="0">
                <a:solidFill>
                  <a:srgbClr val="C00000"/>
                </a:solidFill>
              </a:rPr>
              <a:t>году, %</a:t>
            </a:r>
          </a:p>
        </p:txBody>
      </p:sp>
      <p:graphicFrame>
        <p:nvGraphicFramePr>
          <p:cNvPr id="3" name="Объект 3"/>
          <p:cNvGraphicFramePr>
            <a:graphicFrameLocks noGrp="1"/>
          </p:cNvGraphicFramePr>
          <p:nvPr>
            <p:ph idx="1"/>
            <p:extLst>
              <p:ext uri="{D42A27DB-BD31-4B8C-83A1-F6EECF244321}">
                <p14:modId xmlns:p14="http://schemas.microsoft.com/office/powerpoint/2010/main" val="1402482173"/>
              </p:ext>
            </p:extLst>
          </p:nvPr>
        </p:nvGraphicFramePr>
        <p:xfrm>
          <a:off x="185738" y="1124744"/>
          <a:ext cx="8501062"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40963"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63B0E1-C181-4C1E-955D-28D740400893}" type="slidenum">
              <a:rPr lang="ru-RU">
                <a:cs typeface="Arial" charset="0"/>
              </a:rPr>
              <a:pPr fontAlgn="base">
                <a:spcBef>
                  <a:spcPct val="0"/>
                </a:spcBef>
                <a:spcAft>
                  <a:spcPct val="0"/>
                </a:spcAft>
              </a:pPr>
              <a:t>26</a:t>
            </a:fld>
            <a:endParaRPr lang="ru-RU" dirty="0">
              <a:cs typeface="Arial" charset="0"/>
            </a:endParaRPr>
          </a:p>
        </p:txBody>
      </p:sp>
      <p:pic>
        <p:nvPicPr>
          <p:cNvPr id="40964"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25400"/>
            <a:ext cx="7845425" cy="1027336"/>
          </a:xfrm>
        </p:spPr>
        <p:txBody>
          <a:bodyPr>
            <a:normAutofit fontScale="90000"/>
          </a:bodyPr>
          <a:lstStyle/>
          <a:p>
            <a:pPr fontAlgn="auto">
              <a:spcAft>
                <a:spcPts val="0"/>
              </a:spcAft>
              <a:defRPr/>
            </a:pPr>
            <a:r>
              <a:rPr lang="ru-RU" sz="2200" dirty="0" smtClean="0">
                <a:solidFill>
                  <a:srgbClr val="C00000"/>
                </a:solidFill>
              </a:rPr>
              <a:t>Планируемые Расходы бюджета ГОРОДСКОГО ПОСЕЛЕНИЯ «ГОРОД БАЛАБАНОВО» в 2020-2022 г. г.</a:t>
            </a:r>
            <a:endParaRPr lang="ru-RU" sz="2200" dirty="0">
              <a:solidFill>
                <a:srgbClr val="C00000"/>
              </a:solidFill>
            </a:endParaRPr>
          </a:p>
        </p:txBody>
      </p:sp>
      <p:graphicFrame>
        <p:nvGraphicFramePr>
          <p:cNvPr id="3" name="Объект 5"/>
          <p:cNvGraphicFramePr>
            <a:graphicFrameLocks noGrp="1"/>
          </p:cNvGraphicFramePr>
          <p:nvPr>
            <p:ph idx="1"/>
            <p:extLst>
              <p:ext uri="{D42A27DB-BD31-4B8C-83A1-F6EECF244321}">
                <p14:modId xmlns:p14="http://schemas.microsoft.com/office/powerpoint/2010/main" val="3023976121"/>
              </p:ext>
            </p:extLst>
          </p:nvPr>
        </p:nvGraphicFramePr>
        <p:xfrm>
          <a:off x="250825" y="1196975"/>
          <a:ext cx="8642350" cy="4968875"/>
        </p:xfrm>
        <a:graphic>
          <a:graphicData uri="http://schemas.openxmlformats.org/drawingml/2006/chart">
            <c:chart xmlns:c="http://schemas.openxmlformats.org/drawingml/2006/chart" xmlns:r="http://schemas.openxmlformats.org/officeDocument/2006/relationships" r:id="rId2"/>
          </a:graphicData>
        </a:graphic>
      </p:graphicFrame>
      <p:sp>
        <p:nvSpPr>
          <p:cNvPr id="39939"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0ECD1C-F16E-43CE-B4BD-90E5EDAE1DE3}" type="slidenum">
              <a:rPr lang="ru-RU">
                <a:cs typeface="Arial" charset="0"/>
              </a:rPr>
              <a:pPr fontAlgn="base">
                <a:spcBef>
                  <a:spcPct val="0"/>
                </a:spcBef>
                <a:spcAft>
                  <a:spcPct val="0"/>
                </a:spcAft>
              </a:pPr>
              <a:t>27</a:t>
            </a:fld>
            <a:endParaRPr lang="ru-RU" dirty="0">
              <a:cs typeface="Arial" charset="0"/>
            </a:endParaRPr>
          </a:p>
        </p:txBody>
      </p:sp>
      <p:pic>
        <p:nvPicPr>
          <p:cNvPr id="39940"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
        <p:nvSpPr>
          <p:cNvPr id="39941" name="TextBox 5"/>
          <p:cNvSpPr txBox="1">
            <a:spLocks noChangeArrowheads="1"/>
          </p:cNvSpPr>
          <p:nvPr/>
        </p:nvSpPr>
        <p:spPr bwMode="auto">
          <a:xfrm>
            <a:off x="6732588" y="1408113"/>
            <a:ext cx="1223962" cy="369887"/>
          </a:xfrm>
          <a:prstGeom prst="rect">
            <a:avLst/>
          </a:prstGeom>
          <a:noFill/>
          <a:ln w="9525">
            <a:noFill/>
            <a:miter lim="800000"/>
            <a:headEnd/>
            <a:tailEnd/>
          </a:ln>
        </p:spPr>
        <p:txBody>
          <a:bodyPr>
            <a:spAutoFit/>
          </a:bodyPr>
          <a:lstStyle/>
          <a:p>
            <a:r>
              <a:rPr lang="ru-RU" dirty="0"/>
              <a:t>млн. руб.</a:t>
            </a:r>
          </a:p>
        </p:txBody>
      </p:sp>
    </p:spTree>
    <p:extLst>
      <p:ext uri="{BB962C8B-B14F-4D97-AF65-F5344CB8AC3E}">
        <p14:creationId xmlns:p14="http://schemas.microsoft.com/office/powerpoint/2010/main" val="2899643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863" y="188913"/>
            <a:ext cx="8229600" cy="1143000"/>
          </a:xfrm>
        </p:spPr>
        <p:txBody>
          <a:bodyPr>
            <a:noAutofit/>
          </a:bodyPr>
          <a:lstStyle/>
          <a:p>
            <a:pPr fontAlgn="auto">
              <a:spcAft>
                <a:spcPts val="0"/>
              </a:spcAft>
              <a:defRPr/>
            </a:pPr>
            <a:r>
              <a:rPr lang="ru-RU" sz="2000" u="sng" dirty="0">
                <a:solidFill>
                  <a:srgbClr val="C00000"/>
                </a:solidFill>
              </a:rPr>
              <a:t>Муниципальные </a:t>
            </a:r>
            <a:r>
              <a:rPr lang="ru-RU" sz="2000" u="sng" dirty="0" smtClean="0">
                <a:solidFill>
                  <a:srgbClr val="C00000"/>
                </a:solidFill>
              </a:rPr>
              <a:t>программы в 2020-2022 </a:t>
            </a:r>
            <a:r>
              <a:rPr lang="ru-RU" sz="2000" u="sng" dirty="0" smtClean="0">
                <a:solidFill>
                  <a:srgbClr val="C00000"/>
                </a:solidFill>
              </a:rPr>
              <a:t>годах </a:t>
            </a:r>
            <a:r>
              <a:rPr lang="ru-RU" sz="2000" dirty="0">
                <a:solidFill>
                  <a:srgbClr val="C00000"/>
                </a:solidFill>
              </a:rPr>
              <a:t/>
            </a:r>
            <a:br>
              <a:rPr lang="ru-RU" sz="2000" dirty="0">
                <a:solidFill>
                  <a:srgbClr val="C00000"/>
                </a:solidFill>
              </a:rPr>
            </a:br>
            <a:r>
              <a:rPr lang="ru-RU" sz="2000" dirty="0" smtClean="0">
                <a:solidFill>
                  <a:srgbClr val="C00000"/>
                </a:solidFill>
              </a:rPr>
              <a:t>18 </a:t>
            </a:r>
            <a:r>
              <a:rPr lang="ru-RU" sz="2000" dirty="0">
                <a:solidFill>
                  <a:srgbClr val="C00000"/>
                </a:solidFill>
              </a:rPr>
              <a:t>программ </a:t>
            </a:r>
            <a:r>
              <a:rPr lang="ru-RU" sz="2000" dirty="0" smtClean="0">
                <a:solidFill>
                  <a:srgbClr val="C00000"/>
                </a:solidFill>
              </a:rPr>
              <a:t>2020 г.– 96,3 %, 17 </a:t>
            </a:r>
            <a:r>
              <a:rPr lang="ru-RU" sz="2000" dirty="0">
                <a:solidFill>
                  <a:srgbClr val="C00000"/>
                </a:solidFill>
              </a:rPr>
              <a:t>программ 2021 </a:t>
            </a:r>
            <a:r>
              <a:rPr lang="ru-RU" sz="2000" dirty="0" smtClean="0">
                <a:solidFill>
                  <a:srgbClr val="C00000"/>
                </a:solidFill>
              </a:rPr>
              <a:t>г. –2022 г. Г.  по  95,5 % расходов </a:t>
            </a:r>
            <a:r>
              <a:rPr lang="ru-RU" sz="2000" dirty="0">
                <a:solidFill>
                  <a:srgbClr val="C00000"/>
                </a:solidFill>
              </a:rPr>
              <a:t>бюджета</a:t>
            </a:r>
          </a:p>
        </p:txBody>
      </p:sp>
      <p:graphicFrame>
        <p:nvGraphicFramePr>
          <p:cNvPr id="5" name="Объект 3"/>
          <p:cNvGraphicFramePr>
            <a:graphicFrameLocks noGrp="1"/>
          </p:cNvGraphicFramePr>
          <p:nvPr>
            <p:ph idx="1"/>
            <p:extLst>
              <p:ext uri="{D42A27DB-BD31-4B8C-83A1-F6EECF244321}">
                <p14:modId xmlns:p14="http://schemas.microsoft.com/office/powerpoint/2010/main" val="3215522379"/>
              </p:ext>
            </p:extLst>
          </p:nvPr>
        </p:nvGraphicFramePr>
        <p:xfrm>
          <a:off x="545306" y="1340768"/>
          <a:ext cx="8229600" cy="5413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7"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E5829-ED81-4690-9DF6-A2EEF030FE40}" type="slidenum">
              <a:rPr lang="ru-RU">
                <a:cs typeface="Arial" charset="0"/>
              </a:rPr>
              <a:pPr fontAlgn="base">
                <a:spcBef>
                  <a:spcPct val="0"/>
                </a:spcBef>
                <a:spcAft>
                  <a:spcPct val="0"/>
                </a:spcAft>
              </a:pPr>
              <a:t>28</a:t>
            </a:fld>
            <a:endParaRPr lang="ru-RU" dirty="0">
              <a:cs typeface="Arial" charset="0"/>
            </a:endParaRPr>
          </a:p>
        </p:txBody>
      </p:sp>
      <p:pic>
        <p:nvPicPr>
          <p:cNvPr id="41988" name="Рисунок 3" descr="C:\Users\User\Desktop\герб (2).png"/>
          <p:cNvPicPr>
            <a:picLocks noChangeAspect="1" noChangeArrowheads="1"/>
          </p:cNvPicPr>
          <p:nvPr/>
        </p:nvPicPr>
        <p:blipFill>
          <a:blip r:embed="rId7"/>
          <a:srcRect/>
          <a:stretch>
            <a:fillRect/>
          </a:stretch>
        </p:blipFill>
        <p:spPr bwMode="auto">
          <a:xfrm>
            <a:off x="185738" y="188913"/>
            <a:ext cx="719137"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36513"/>
            <a:ext cx="8008938" cy="871537"/>
          </a:xfrm>
        </p:spPr>
        <p:txBody>
          <a:bodyPr/>
          <a:lstStyle/>
          <a:p>
            <a:pPr fontAlgn="auto">
              <a:spcAft>
                <a:spcPts val="0"/>
              </a:spcAft>
              <a:defRPr/>
            </a:pPr>
            <a:r>
              <a:rPr lang="ru-RU" sz="2800" dirty="0" smtClean="0">
                <a:solidFill>
                  <a:srgbClr val="C00000"/>
                </a:solidFill>
              </a:rPr>
              <a:t>Расходы социального характера</a:t>
            </a:r>
            <a:endParaRPr lang="ru-RU" sz="2800" dirty="0">
              <a:solidFill>
                <a:srgbClr val="C00000"/>
              </a:solidFill>
            </a:endParaRPr>
          </a:p>
        </p:txBody>
      </p:sp>
      <p:graphicFrame>
        <p:nvGraphicFramePr>
          <p:cNvPr id="3" name="Объект 3"/>
          <p:cNvGraphicFramePr>
            <a:graphicFrameLocks noGrp="1"/>
          </p:cNvGraphicFramePr>
          <p:nvPr>
            <p:ph idx="1"/>
            <p:extLst>
              <p:ext uri="{D42A27DB-BD31-4B8C-83A1-F6EECF244321}">
                <p14:modId xmlns:p14="http://schemas.microsoft.com/office/powerpoint/2010/main" val="2921564798"/>
              </p:ext>
            </p:extLst>
          </p:nvPr>
        </p:nvGraphicFramePr>
        <p:xfrm>
          <a:off x="185738" y="1052736"/>
          <a:ext cx="8712200"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43011"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444FBB-5EE1-4049-A76F-381A8309FF8A}" type="slidenum">
              <a:rPr lang="ru-RU">
                <a:cs typeface="Arial" charset="0"/>
              </a:rPr>
              <a:pPr fontAlgn="base">
                <a:spcBef>
                  <a:spcPct val="0"/>
                </a:spcBef>
                <a:spcAft>
                  <a:spcPct val="0"/>
                </a:spcAft>
              </a:pPr>
              <a:t>29</a:t>
            </a:fld>
            <a:endParaRPr lang="ru-RU" dirty="0">
              <a:cs typeface="Arial" charset="0"/>
            </a:endParaRPr>
          </a:p>
        </p:txBody>
      </p:sp>
      <p:pic>
        <p:nvPicPr>
          <p:cNvPr id="43012" name="Рисунок 4"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
        <p:nvSpPr>
          <p:cNvPr id="43013" name="TextBox 6"/>
          <p:cNvSpPr txBox="1">
            <a:spLocks noChangeArrowheads="1"/>
          </p:cNvSpPr>
          <p:nvPr/>
        </p:nvSpPr>
        <p:spPr bwMode="auto">
          <a:xfrm>
            <a:off x="7507288" y="1196975"/>
            <a:ext cx="1223962" cy="369888"/>
          </a:xfrm>
          <a:prstGeom prst="rect">
            <a:avLst/>
          </a:prstGeom>
          <a:noFill/>
          <a:ln w="9525">
            <a:noFill/>
            <a:miter lim="800000"/>
            <a:headEnd/>
            <a:tailEnd/>
          </a:ln>
        </p:spPr>
        <p:txBody>
          <a:bodyPr>
            <a:spAutoFit/>
          </a:bodyPr>
          <a:lstStyle/>
          <a:p>
            <a:r>
              <a:rPr lang="ru-RU" dirty="0"/>
              <a:t>тыс. руб.</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04875" y="25400"/>
            <a:ext cx="7510463" cy="1143000"/>
          </a:xfrm>
        </p:spPr>
        <p:txBody>
          <a:bodyPr/>
          <a:lstStyle/>
          <a:p>
            <a:pPr fontAlgn="auto">
              <a:spcAft>
                <a:spcPts val="0"/>
              </a:spcAft>
              <a:defRPr/>
            </a:pPr>
            <a:r>
              <a:rPr lang="ru-RU" dirty="0">
                <a:solidFill>
                  <a:schemeClr val="accent2">
                    <a:lumMod val="75000"/>
                  </a:schemeClr>
                </a:solidFill>
              </a:rPr>
              <a:t>Содержание</a:t>
            </a:r>
            <a:endParaRPr lang="ru-RU" dirty="0">
              <a:solidFill>
                <a:srgbClr val="C00000"/>
              </a:solidFill>
            </a:endParaRPr>
          </a:p>
        </p:txBody>
      </p:sp>
      <p:sp>
        <p:nvSpPr>
          <p:cNvPr id="16386" name="Объект 2"/>
          <p:cNvSpPr>
            <a:spLocks noGrp="1"/>
          </p:cNvSpPr>
          <p:nvPr>
            <p:ph idx="1"/>
          </p:nvPr>
        </p:nvSpPr>
        <p:spPr>
          <a:xfrm>
            <a:off x="395288" y="1341438"/>
            <a:ext cx="8424862" cy="4189412"/>
          </a:xfrm>
        </p:spPr>
        <p:txBody>
          <a:bodyPr/>
          <a:lstStyle/>
          <a:p>
            <a:pPr>
              <a:spcBef>
                <a:spcPts val="150"/>
              </a:spcBef>
            </a:pPr>
            <a:r>
              <a:rPr lang="ru-RU" sz="1200" dirty="0"/>
              <a:t>Планируемые </a:t>
            </a:r>
            <a:r>
              <a:rPr lang="ru-RU" sz="1200" dirty="0" smtClean="0"/>
              <a:t>расходы </a:t>
            </a:r>
            <a:r>
              <a:rPr lang="ru-RU" sz="1200" dirty="0"/>
              <a:t>бюджета Городского поселения «Город Балабаново» в </a:t>
            </a:r>
            <a:r>
              <a:rPr lang="ru-RU" sz="1200" dirty="0" smtClean="0"/>
              <a:t>2020-2022 </a:t>
            </a:r>
            <a:r>
              <a:rPr lang="ru-RU" sz="1200" dirty="0"/>
              <a:t>г. г</a:t>
            </a:r>
            <a:r>
              <a:rPr lang="ru-RU" sz="1200" dirty="0" smtClean="0"/>
              <a:t>. …….………....27  </a:t>
            </a:r>
          </a:p>
          <a:p>
            <a:pPr>
              <a:spcBef>
                <a:spcPts val="150"/>
              </a:spcBef>
            </a:pPr>
            <a:r>
              <a:rPr lang="ru-RU" sz="1200" dirty="0" smtClean="0"/>
              <a:t>Муниципальные программы в 2020-2022 </a:t>
            </a:r>
            <a:r>
              <a:rPr lang="ru-RU" sz="1200" dirty="0" smtClean="0"/>
              <a:t>годах………………………………………………………………..…………....</a:t>
            </a:r>
            <a:r>
              <a:rPr lang="ru-RU" sz="1200" dirty="0" smtClean="0"/>
              <a:t>28</a:t>
            </a:r>
          </a:p>
          <a:p>
            <a:r>
              <a:rPr lang="ru-RU" sz="1200" dirty="0" smtClean="0"/>
              <a:t>Расходы социального характера …………………………….………………………………………………………….……..29</a:t>
            </a:r>
          </a:p>
          <a:p>
            <a:r>
              <a:rPr lang="ru-RU" sz="1200" dirty="0" smtClean="0"/>
              <a:t>Расходы на ЖКХ и дорожное хозяйство …………………………………………………………………………………......35</a:t>
            </a:r>
          </a:p>
          <a:p>
            <a:r>
              <a:rPr lang="ru-RU" sz="1200" dirty="0" smtClean="0"/>
              <a:t>Расходы на исполнение прочих полномочий…………………………….………………………………………………….40</a:t>
            </a:r>
          </a:p>
          <a:p>
            <a:r>
              <a:rPr lang="ru-RU" sz="1200" dirty="0" smtClean="0"/>
              <a:t>Источники внутреннего финансирования дефицита бюджета………………………………………………………….41</a:t>
            </a:r>
          </a:p>
          <a:p>
            <a:r>
              <a:rPr lang="ru-RU" sz="1200" dirty="0" smtClean="0"/>
              <a:t>Контактная информация………………………………………………………………………………………………………..…42</a:t>
            </a:r>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smtClean="0"/>
          </a:p>
          <a:p>
            <a:endParaRPr lang="ru-RU" sz="1200" dirty="0" smtClean="0"/>
          </a:p>
        </p:txBody>
      </p:sp>
      <p:sp>
        <p:nvSpPr>
          <p:cNvPr id="16387"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83A577-302B-49E5-83F3-100F13A92AFB}" type="slidenum">
              <a:rPr lang="ru-RU">
                <a:cs typeface="Arial" charset="0"/>
              </a:rPr>
              <a:pPr fontAlgn="base">
                <a:spcBef>
                  <a:spcPct val="0"/>
                </a:spcBef>
                <a:spcAft>
                  <a:spcPct val="0"/>
                </a:spcAft>
              </a:pPr>
              <a:t>3</a:t>
            </a:fld>
            <a:endParaRPr lang="ru-RU" dirty="0">
              <a:cs typeface="Arial" charset="0"/>
            </a:endParaRPr>
          </a:p>
        </p:txBody>
      </p:sp>
      <p:pic>
        <p:nvPicPr>
          <p:cNvPr id="16388" name="Рисунок 4"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157163"/>
            <a:ext cx="8131621" cy="847725"/>
          </a:xfrm>
        </p:spPr>
        <p:txBody>
          <a:bodyPr>
            <a:noAutofit/>
          </a:bodyPr>
          <a:lstStyle/>
          <a:p>
            <a:pPr fontAlgn="auto">
              <a:spcAft>
                <a:spcPts val="0"/>
              </a:spcAft>
              <a:defRPr/>
            </a:pPr>
            <a:r>
              <a:rPr lang="ru-RU" sz="2400" dirty="0" smtClean="0">
                <a:solidFill>
                  <a:srgbClr val="C00000"/>
                </a:solidFill>
              </a:rPr>
              <a:t>Расходы на МУ «Балабановский городской Дом культуры» в 2020-2022 г. г.</a:t>
            </a:r>
            <a:endParaRPr lang="ru-RU" sz="2400" dirty="0">
              <a:solidFill>
                <a:srgbClr val="C00000"/>
              </a:solidFill>
            </a:endParaRPr>
          </a:p>
        </p:txBody>
      </p:sp>
      <p:graphicFrame>
        <p:nvGraphicFramePr>
          <p:cNvPr id="3" name="Объект 3"/>
          <p:cNvGraphicFramePr>
            <a:graphicFrameLocks noGrp="1"/>
          </p:cNvGraphicFramePr>
          <p:nvPr>
            <p:ph idx="1"/>
            <p:extLst>
              <p:ext uri="{D42A27DB-BD31-4B8C-83A1-F6EECF244321}">
                <p14:modId xmlns:p14="http://schemas.microsoft.com/office/powerpoint/2010/main" val="1240723773"/>
              </p:ext>
            </p:extLst>
          </p:nvPr>
        </p:nvGraphicFramePr>
        <p:xfrm>
          <a:off x="185738" y="1004888"/>
          <a:ext cx="8706742" cy="5520456"/>
        </p:xfrm>
        <a:graphic>
          <a:graphicData uri="http://schemas.openxmlformats.org/drawingml/2006/chart">
            <c:chart xmlns:c="http://schemas.openxmlformats.org/drawingml/2006/chart" xmlns:r="http://schemas.openxmlformats.org/officeDocument/2006/relationships" r:id="rId2"/>
          </a:graphicData>
        </a:graphic>
      </p:graphicFrame>
      <p:sp>
        <p:nvSpPr>
          <p:cNvPr id="44035"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FEC034-29FF-42FA-9265-02C7E83E1F02}" type="slidenum">
              <a:rPr lang="ru-RU">
                <a:cs typeface="Arial" charset="0"/>
              </a:rPr>
              <a:pPr fontAlgn="base">
                <a:spcBef>
                  <a:spcPct val="0"/>
                </a:spcBef>
                <a:spcAft>
                  <a:spcPct val="0"/>
                </a:spcAft>
              </a:pPr>
              <a:t>30</a:t>
            </a:fld>
            <a:endParaRPr lang="ru-RU" dirty="0">
              <a:cs typeface="Arial" charset="0"/>
            </a:endParaRPr>
          </a:p>
        </p:txBody>
      </p:sp>
      <p:pic>
        <p:nvPicPr>
          <p:cNvPr id="44036"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
        <p:nvSpPr>
          <p:cNvPr id="10" name="TextBox 4"/>
          <p:cNvSpPr txBox="1"/>
          <p:nvPr/>
        </p:nvSpPr>
        <p:spPr>
          <a:xfrm>
            <a:off x="5148064" y="1004888"/>
            <a:ext cx="122411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t>тыс. руб.</a:t>
            </a:r>
            <a:endParaRPr lang="ru-RU"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Социальная политика\oTkpIvfEqgQ.jpg"/>
          <p:cNvPicPr>
            <a:picLocks noChangeAspect="1" noChangeArrowheads="1"/>
          </p:cNvPicPr>
          <p:nvPr/>
        </p:nvPicPr>
        <p:blipFill>
          <a:blip r:embed="rId2" cstate="print">
            <a:extLst/>
          </a:blip>
          <a:srcRect/>
          <a:stretch>
            <a:fillRect/>
          </a:stretch>
        </p:blipFill>
        <p:spPr bwMode="auto">
          <a:xfrm>
            <a:off x="6372200" y="1052736"/>
            <a:ext cx="2494912" cy="1446047"/>
          </a:xfrm>
          <a:prstGeom prst="rect">
            <a:avLst/>
          </a:prstGeom>
          <a:ln>
            <a:noFill/>
          </a:ln>
          <a:effectLst>
            <a:softEdge rad="112500"/>
          </a:effectLst>
          <a:extLst/>
        </p:spPr>
      </p:pic>
      <p:sp>
        <p:nvSpPr>
          <p:cNvPr id="2" name="Заголовок 1"/>
          <p:cNvSpPr>
            <a:spLocks noGrp="1"/>
          </p:cNvSpPr>
          <p:nvPr>
            <p:ph type="title"/>
          </p:nvPr>
        </p:nvSpPr>
        <p:spPr>
          <a:xfrm>
            <a:off x="827088" y="115888"/>
            <a:ext cx="8229600" cy="1143000"/>
          </a:xfrm>
        </p:spPr>
        <p:txBody>
          <a:bodyPr>
            <a:noAutofit/>
          </a:bodyPr>
          <a:lstStyle/>
          <a:p>
            <a:pPr fontAlgn="auto">
              <a:spcAft>
                <a:spcPts val="0"/>
              </a:spcAft>
              <a:defRPr/>
            </a:pPr>
            <a:r>
              <a:rPr lang="ru-RU" sz="2400" dirty="0">
                <a:solidFill>
                  <a:srgbClr val="C00000"/>
                </a:solidFill>
              </a:rPr>
              <a:t>Расходы на МКУК «Балабановская городская библиотека» имени Н. П. </a:t>
            </a:r>
            <a:r>
              <a:rPr lang="ru-RU" sz="2400" dirty="0" smtClean="0">
                <a:solidFill>
                  <a:srgbClr val="C00000"/>
                </a:solidFill>
              </a:rPr>
              <a:t>Глухарева в 2020-2022 г. г.</a:t>
            </a:r>
            <a:endParaRPr lang="ru-RU" sz="2400" dirty="0">
              <a:solidFill>
                <a:srgbClr val="C00000"/>
              </a:solidFill>
            </a:endParaRPr>
          </a:p>
        </p:txBody>
      </p:sp>
      <p:graphicFrame>
        <p:nvGraphicFramePr>
          <p:cNvPr id="3" name="Объект 3"/>
          <p:cNvGraphicFramePr>
            <a:graphicFrameLocks noGrp="1"/>
          </p:cNvGraphicFramePr>
          <p:nvPr>
            <p:ph idx="1"/>
            <p:extLst>
              <p:ext uri="{D42A27DB-BD31-4B8C-83A1-F6EECF244321}">
                <p14:modId xmlns:p14="http://schemas.microsoft.com/office/powerpoint/2010/main" val="2959435149"/>
              </p:ext>
            </p:extLst>
          </p:nvPr>
        </p:nvGraphicFramePr>
        <p:xfrm>
          <a:off x="148339" y="1196752"/>
          <a:ext cx="8721549"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45060"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94C9EC-ADD5-47A0-A05F-2E6842C1936A}" type="slidenum">
              <a:rPr lang="ru-RU">
                <a:cs typeface="Arial" charset="0"/>
              </a:rPr>
              <a:pPr fontAlgn="base">
                <a:spcBef>
                  <a:spcPct val="0"/>
                </a:spcBef>
                <a:spcAft>
                  <a:spcPct val="0"/>
                </a:spcAft>
              </a:pPr>
              <a:t>31</a:t>
            </a:fld>
            <a:endParaRPr lang="ru-RU" dirty="0">
              <a:cs typeface="Arial" charset="0"/>
            </a:endParaRPr>
          </a:p>
        </p:txBody>
      </p:sp>
      <p:pic>
        <p:nvPicPr>
          <p:cNvPr id="45061" name="Рисунок 3" descr="C:\Users\User\Desktop\герб (2).png"/>
          <p:cNvPicPr>
            <a:picLocks noChangeAspect="1" noChangeArrowheads="1"/>
          </p:cNvPicPr>
          <p:nvPr/>
        </p:nvPicPr>
        <p:blipFill>
          <a:blip r:embed="rId4"/>
          <a:srcRect/>
          <a:stretch>
            <a:fillRect/>
          </a:stretch>
        </p:blipFill>
        <p:spPr bwMode="auto">
          <a:xfrm>
            <a:off x="185738" y="188913"/>
            <a:ext cx="719137" cy="815975"/>
          </a:xfrm>
          <a:prstGeom prst="rect">
            <a:avLst/>
          </a:prstGeom>
          <a:noFill/>
          <a:ln w="9525">
            <a:noFill/>
            <a:miter lim="800000"/>
            <a:headEnd/>
            <a:tailEnd/>
          </a:ln>
        </p:spPr>
      </p:pic>
      <p:pic>
        <p:nvPicPr>
          <p:cNvPr id="6" name="Picture 3" descr="\\SERVER\obmen\Отчет Главы Парфёнов В.В. за 2016\ОСП и ИО фото и текстовая часть\Библиотека.jpg"/>
          <p:cNvPicPr>
            <a:picLocks noChangeAspect="1" noChangeArrowheads="1"/>
          </p:cNvPicPr>
          <p:nvPr/>
        </p:nvPicPr>
        <p:blipFill>
          <a:blip r:embed="rId5" cstate="print">
            <a:extLst/>
          </a:blip>
          <a:srcRect/>
          <a:stretch>
            <a:fillRect/>
          </a:stretch>
        </p:blipFill>
        <p:spPr bwMode="auto">
          <a:xfrm>
            <a:off x="185738" y="4941168"/>
            <a:ext cx="2185580" cy="1609890"/>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115888"/>
            <a:ext cx="6547445" cy="889000"/>
          </a:xfrm>
        </p:spPr>
        <p:txBody>
          <a:bodyPr>
            <a:normAutofit fontScale="90000"/>
          </a:bodyPr>
          <a:lstStyle/>
          <a:p>
            <a:pPr fontAlgn="auto">
              <a:spcAft>
                <a:spcPts val="0"/>
              </a:spcAft>
              <a:defRPr/>
            </a:pPr>
            <a:r>
              <a:rPr lang="ru-RU" sz="2400" dirty="0">
                <a:solidFill>
                  <a:srgbClr val="C00000"/>
                </a:solidFill>
              </a:rPr>
              <a:t>Расходы на МКУ «Редакция газеты «</a:t>
            </a:r>
            <a:r>
              <a:rPr lang="ru-RU" sz="2400" dirty="0" smtClean="0">
                <a:solidFill>
                  <a:srgbClr val="C00000"/>
                </a:solidFill>
              </a:rPr>
              <a:t>Балабаново» в 2020-2022 г. г.</a:t>
            </a:r>
            <a:endParaRPr lang="ru-RU" sz="2400" dirty="0">
              <a:solidFill>
                <a:srgbClr val="C00000"/>
              </a:solidFill>
            </a:endParaRPr>
          </a:p>
        </p:txBody>
      </p:sp>
      <p:graphicFrame>
        <p:nvGraphicFramePr>
          <p:cNvPr id="3" name="Объект 3"/>
          <p:cNvGraphicFramePr>
            <a:graphicFrameLocks noGrp="1"/>
          </p:cNvGraphicFramePr>
          <p:nvPr>
            <p:ph idx="1"/>
            <p:extLst>
              <p:ext uri="{D42A27DB-BD31-4B8C-83A1-F6EECF244321}">
                <p14:modId xmlns:p14="http://schemas.microsoft.com/office/powerpoint/2010/main" val="3973440361"/>
              </p:ext>
            </p:extLst>
          </p:nvPr>
        </p:nvGraphicFramePr>
        <p:xfrm>
          <a:off x="323528" y="1124745"/>
          <a:ext cx="8568952" cy="5112567"/>
        </p:xfrm>
        <a:graphic>
          <a:graphicData uri="http://schemas.openxmlformats.org/drawingml/2006/chart">
            <c:chart xmlns:c="http://schemas.openxmlformats.org/drawingml/2006/chart" xmlns:r="http://schemas.openxmlformats.org/officeDocument/2006/relationships" r:id="rId2"/>
          </a:graphicData>
        </a:graphic>
      </p:graphicFrame>
      <p:sp>
        <p:nvSpPr>
          <p:cNvPr id="46083"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24678-D269-45C3-9574-08F99E34A216}" type="slidenum">
              <a:rPr lang="ru-RU">
                <a:cs typeface="Arial" charset="0"/>
              </a:rPr>
              <a:pPr fontAlgn="base">
                <a:spcBef>
                  <a:spcPct val="0"/>
                </a:spcBef>
                <a:spcAft>
                  <a:spcPct val="0"/>
                </a:spcAft>
              </a:pPr>
              <a:t>32</a:t>
            </a:fld>
            <a:endParaRPr lang="ru-RU" dirty="0">
              <a:cs typeface="Arial" charset="0"/>
            </a:endParaRPr>
          </a:p>
        </p:txBody>
      </p:sp>
      <p:pic>
        <p:nvPicPr>
          <p:cNvPr id="46084"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pic>
        <p:nvPicPr>
          <p:cNvPr id="6" name="Picture 2" descr="https://apf.mail.ru/cgi-bin/readmsg/DSC_1500.JPG?id=15166144150000000641%3B0%3B2&amp;x-email=ospadmbal%40mail.ru&amp;exif=1"/>
          <p:cNvPicPr>
            <a:picLocks noChangeAspect="1" noChangeArrowheads="1"/>
          </p:cNvPicPr>
          <p:nvPr/>
        </p:nvPicPr>
        <p:blipFill>
          <a:blip r:embed="rId4" cstate="print">
            <a:extLst/>
          </a:blip>
          <a:srcRect/>
          <a:stretch>
            <a:fillRect/>
          </a:stretch>
        </p:blipFill>
        <p:spPr bwMode="auto">
          <a:xfrm>
            <a:off x="5652120" y="1916832"/>
            <a:ext cx="2808312" cy="2433870"/>
          </a:xfrm>
          <a:prstGeom prst="rect">
            <a:avLst/>
          </a:prstGeom>
          <a:ln>
            <a:noFill/>
          </a:ln>
          <a:effectLst>
            <a:softEdge rad="112500"/>
          </a:effectLs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44624"/>
            <a:ext cx="1584176" cy="21122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193675"/>
            <a:ext cx="8008938" cy="811213"/>
          </a:xfrm>
        </p:spPr>
        <p:txBody>
          <a:bodyPr>
            <a:noAutofit/>
          </a:bodyPr>
          <a:lstStyle/>
          <a:p>
            <a:pPr fontAlgn="auto">
              <a:spcAft>
                <a:spcPts val="0"/>
              </a:spcAft>
              <a:defRPr/>
            </a:pPr>
            <a:r>
              <a:rPr lang="ru-RU" sz="2400" dirty="0">
                <a:solidFill>
                  <a:srgbClr val="C00000"/>
                </a:solidFill>
              </a:rPr>
              <a:t>Расходы на МУ «Центр физической культуры и спорта</a:t>
            </a:r>
            <a:r>
              <a:rPr lang="ru-RU" sz="2400" dirty="0" smtClean="0">
                <a:solidFill>
                  <a:srgbClr val="C00000"/>
                </a:solidFill>
              </a:rPr>
              <a:t>» в 2020-2022 г. г.</a:t>
            </a:r>
            <a:endParaRPr lang="ru-RU" sz="2400" dirty="0">
              <a:solidFill>
                <a:srgbClr val="C00000"/>
              </a:solidFill>
            </a:endParaRPr>
          </a:p>
        </p:txBody>
      </p:sp>
      <p:graphicFrame>
        <p:nvGraphicFramePr>
          <p:cNvPr id="3" name="Объект 3"/>
          <p:cNvGraphicFramePr>
            <a:graphicFrameLocks noGrp="1"/>
          </p:cNvGraphicFramePr>
          <p:nvPr>
            <p:ph idx="1"/>
            <p:extLst>
              <p:ext uri="{D42A27DB-BD31-4B8C-83A1-F6EECF244321}">
                <p14:modId xmlns:p14="http://schemas.microsoft.com/office/powerpoint/2010/main" val="3201841126"/>
              </p:ext>
            </p:extLst>
          </p:nvPr>
        </p:nvGraphicFramePr>
        <p:xfrm>
          <a:off x="250825" y="1268413"/>
          <a:ext cx="8713788" cy="5329237"/>
        </p:xfrm>
        <a:graphic>
          <a:graphicData uri="http://schemas.openxmlformats.org/drawingml/2006/chart">
            <c:chart xmlns:c="http://schemas.openxmlformats.org/drawingml/2006/chart" xmlns:r="http://schemas.openxmlformats.org/officeDocument/2006/relationships" r:id="rId2"/>
          </a:graphicData>
        </a:graphic>
      </p:graphicFrame>
      <p:sp>
        <p:nvSpPr>
          <p:cNvPr id="47107" name="Номер слайда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0B13C2-68D8-4F41-8FC4-1A3F4945909B}" type="slidenum">
              <a:rPr lang="ru-RU">
                <a:cs typeface="Arial" charset="0"/>
              </a:rPr>
              <a:pPr fontAlgn="base">
                <a:spcBef>
                  <a:spcPct val="0"/>
                </a:spcBef>
                <a:spcAft>
                  <a:spcPct val="0"/>
                </a:spcAft>
              </a:pPr>
              <a:t>33</a:t>
            </a:fld>
            <a:endParaRPr lang="ru-RU" dirty="0">
              <a:cs typeface="Arial" charset="0"/>
            </a:endParaRPr>
          </a:p>
        </p:txBody>
      </p:sp>
      <p:pic>
        <p:nvPicPr>
          <p:cNvPr id="47108"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pic>
        <p:nvPicPr>
          <p:cNvPr id="6" name="Picture 4"/>
          <p:cNvPicPr>
            <a:picLocks noChangeAspect="1" noChangeArrowheads="1"/>
          </p:cNvPicPr>
          <p:nvPr/>
        </p:nvPicPr>
        <p:blipFill rotWithShape="1">
          <a:blip r:embed="rId4" cstate="print">
            <a:extLst/>
          </a:blip>
          <a:srcRect b="13588"/>
          <a:stretch/>
        </p:blipFill>
        <p:spPr bwMode="auto">
          <a:xfrm>
            <a:off x="183948" y="2708920"/>
            <a:ext cx="2448273" cy="1606071"/>
          </a:xfrm>
          <a:prstGeom prst="rect">
            <a:avLst/>
          </a:prstGeom>
          <a:ln>
            <a:noFill/>
          </a:ln>
          <a:effectLst>
            <a:softEdge rad="112500"/>
          </a:effectLst>
          <a:extLst/>
        </p:spPr>
      </p:pic>
      <p:pic>
        <p:nvPicPr>
          <p:cNvPr id="7" name="Picture 2" descr="https://downloader.disk.yandex.ru/preview/a2ee548d5b35d666b7690302ce1cb668d4e87cf36c1aed1d5138a6457ebb82e4/inf/2pXPANmYnV4a1odz1JYeaTFWXdWu6kjRbmN_d0sM4G3VGoel7qRyUlHWiaSLnfV8OGV8kYfovKoQmPm0UfiwPQ%3D%3D?uid=0&amp;filename=_DSC0361.JPG&amp;disposition=inline&amp;hash=&amp;limit=0&amp;content_type=image%2Fjpeg&amp;tknv=v2&amp;size=1280x923"/>
          <p:cNvPicPr>
            <a:picLocks noChangeAspect="1" noChangeArrowheads="1"/>
          </p:cNvPicPr>
          <p:nvPr/>
        </p:nvPicPr>
        <p:blipFill>
          <a:blip r:embed="rId5" cstate="print">
            <a:extLst/>
          </a:blip>
          <a:srcRect/>
          <a:stretch>
            <a:fillRect/>
          </a:stretch>
        </p:blipFill>
        <p:spPr bwMode="auto">
          <a:xfrm>
            <a:off x="206606" y="1196752"/>
            <a:ext cx="2425615" cy="1610760"/>
          </a:xfrm>
          <a:prstGeom prst="rect">
            <a:avLst/>
          </a:prstGeom>
          <a:ln>
            <a:noFill/>
          </a:ln>
          <a:effectLst>
            <a:softEdge rad="112500"/>
          </a:effectLst>
          <a:extLst/>
        </p:spPr>
      </p:pic>
      <p:pic>
        <p:nvPicPr>
          <p:cNvPr id="8" name="Picture 10" descr="https://pp.userapi.com/c639527/v639527316/64f09/yJnk3M07GyI.jpg"/>
          <p:cNvPicPr>
            <a:picLocks noChangeAspect="1" noChangeArrowheads="1"/>
          </p:cNvPicPr>
          <p:nvPr/>
        </p:nvPicPr>
        <p:blipFill>
          <a:blip r:embed="rId6" cstate="print">
            <a:extLst/>
          </a:blip>
          <a:srcRect/>
          <a:stretch>
            <a:fillRect/>
          </a:stretch>
        </p:blipFill>
        <p:spPr bwMode="auto">
          <a:xfrm>
            <a:off x="206605" y="4221087"/>
            <a:ext cx="2425615" cy="1604948"/>
          </a:xfrm>
          <a:prstGeom prst="rect">
            <a:avLst/>
          </a:prstGeom>
          <a:ln>
            <a:noFill/>
          </a:ln>
          <a:effectLst>
            <a:softEdge rad="112500"/>
          </a:effectLs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84138"/>
            <a:ext cx="5754688" cy="1112837"/>
          </a:xfrm>
        </p:spPr>
        <p:txBody>
          <a:bodyPr>
            <a:normAutofit fontScale="90000"/>
          </a:bodyPr>
          <a:lstStyle/>
          <a:p>
            <a:pPr algn="ctr" fontAlgn="auto">
              <a:spcAft>
                <a:spcPts val="0"/>
              </a:spcAft>
              <a:defRPr/>
            </a:pPr>
            <a:r>
              <a:rPr lang="ru-RU" sz="2600" dirty="0">
                <a:solidFill>
                  <a:srgbClr val="C00000"/>
                </a:solidFill>
              </a:rPr>
              <a:t>Расходы на </a:t>
            </a:r>
            <a:r>
              <a:rPr lang="ru-RU" sz="2600" dirty="0" smtClean="0">
                <a:solidFill>
                  <a:srgbClr val="C00000"/>
                </a:solidFill>
              </a:rPr>
              <a:t>другие социальные программы в 2020-2022 г. г.</a:t>
            </a:r>
            <a:endParaRPr lang="ru-RU" sz="2600" dirty="0">
              <a:solidFill>
                <a:srgbClr val="C00000"/>
              </a:solidFill>
            </a:endParaRPr>
          </a:p>
        </p:txBody>
      </p:sp>
      <p:graphicFrame>
        <p:nvGraphicFramePr>
          <p:cNvPr id="3" name="Объект 6"/>
          <p:cNvGraphicFramePr>
            <a:graphicFrameLocks noGrp="1"/>
          </p:cNvGraphicFramePr>
          <p:nvPr>
            <p:ph idx="1"/>
            <p:extLst>
              <p:ext uri="{D42A27DB-BD31-4B8C-83A1-F6EECF244321}">
                <p14:modId xmlns:p14="http://schemas.microsoft.com/office/powerpoint/2010/main" val="1625389150"/>
              </p:ext>
            </p:extLst>
          </p:nvPr>
        </p:nvGraphicFramePr>
        <p:xfrm>
          <a:off x="185739" y="1268760"/>
          <a:ext cx="879119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48133" name="Номер слайда 9"/>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DB0101-BCF8-4B55-8727-B43CBB05C3AB}" type="slidenum">
              <a:rPr lang="ru-RU">
                <a:cs typeface="Arial" charset="0"/>
              </a:rPr>
              <a:pPr fontAlgn="base">
                <a:spcBef>
                  <a:spcPct val="0"/>
                </a:spcBef>
                <a:spcAft>
                  <a:spcPct val="0"/>
                </a:spcAft>
              </a:pPr>
              <a:t>34</a:t>
            </a:fld>
            <a:endParaRPr lang="ru-RU" dirty="0">
              <a:cs typeface="Arial" charset="0"/>
            </a:endParaRPr>
          </a:p>
        </p:txBody>
      </p:sp>
      <p:pic>
        <p:nvPicPr>
          <p:cNvPr id="48134"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pic>
        <p:nvPicPr>
          <p:cNvPr id="8" name="Picture 4" descr="https://pp.userapi.com/c841025/v841025783/13b0f/TbbaZ9hhwR0.jpg"/>
          <p:cNvPicPr>
            <a:picLocks noChangeAspect="1" noChangeArrowheads="1"/>
          </p:cNvPicPr>
          <p:nvPr/>
        </p:nvPicPr>
        <p:blipFill>
          <a:blip r:embed="rId4" cstate="print">
            <a:extLst/>
          </a:blip>
          <a:srcRect/>
          <a:stretch>
            <a:fillRect/>
          </a:stretch>
        </p:blipFill>
        <p:spPr bwMode="auto">
          <a:xfrm>
            <a:off x="6806069" y="159499"/>
            <a:ext cx="2170864" cy="1441590"/>
          </a:xfrm>
          <a:prstGeom prst="rect">
            <a:avLst/>
          </a:prstGeom>
          <a:ln>
            <a:noFill/>
          </a:ln>
          <a:effectLst>
            <a:softEdge rad="112500"/>
          </a:effectLst>
          <a:extLst/>
        </p:spPr>
      </p:pic>
      <p:pic>
        <p:nvPicPr>
          <p:cNvPr id="9" name="Picture 12" descr="https://pp.userapi.com/c639920/v639920382/5a62b/i1F678s7Lkw.jpg"/>
          <p:cNvPicPr>
            <a:picLocks noChangeAspect="1" noChangeArrowheads="1"/>
          </p:cNvPicPr>
          <p:nvPr/>
        </p:nvPicPr>
        <p:blipFill>
          <a:blip r:embed="rId5" cstate="print">
            <a:extLst/>
          </a:blip>
          <a:srcRect/>
          <a:stretch>
            <a:fillRect/>
          </a:stretch>
        </p:blipFill>
        <p:spPr bwMode="auto">
          <a:xfrm>
            <a:off x="6806069" y="1700808"/>
            <a:ext cx="2136783" cy="1418958"/>
          </a:xfrm>
          <a:prstGeom prst="rect">
            <a:avLst/>
          </a:prstGeom>
          <a:ln>
            <a:noFill/>
          </a:ln>
          <a:effectLst>
            <a:softEdge rad="112500"/>
          </a:effectLst>
          <a:extLst/>
        </p:spPr>
      </p:pic>
      <p:sp>
        <p:nvSpPr>
          <p:cNvPr id="10" name="TextBox 6"/>
          <p:cNvSpPr txBox="1">
            <a:spLocks noChangeArrowheads="1"/>
          </p:cNvSpPr>
          <p:nvPr/>
        </p:nvSpPr>
        <p:spPr bwMode="auto">
          <a:xfrm>
            <a:off x="5582107" y="1168153"/>
            <a:ext cx="1223962" cy="307777"/>
          </a:xfrm>
          <a:prstGeom prst="rect">
            <a:avLst/>
          </a:prstGeom>
          <a:noFill/>
          <a:ln w="9525">
            <a:noFill/>
            <a:miter lim="800000"/>
            <a:headEnd/>
            <a:tailEnd/>
          </a:ln>
        </p:spPr>
        <p:txBody>
          <a:bodyPr>
            <a:spAutoFit/>
          </a:bodyPr>
          <a:lstStyle/>
          <a:p>
            <a:r>
              <a:rPr lang="ru-RU" sz="1400" dirty="0"/>
              <a:t>тыс. руб.</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161925"/>
            <a:ext cx="7793038" cy="842963"/>
          </a:xfrm>
        </p:spPr>
        <p:txBody>
          <a:bodyPr>
            <a:normAutofit/>
          </a:bodyPr>
          <a:lstStyle/>
          <a:p>
            <a:pPr fontAlgn="auto">
              <a:spcAft>
                <a:spcPts val="0"/>
              </a:spcAft>
              <a:defRPr/>
            </a:pPr>
            <a:r>
              <a:rPr lang="ru-RU" sz="2400" dirty="0">
                <a:solidFill>
                  <a:srgbClr val="C00000"/>
                </a:solidFill>
              </a:rPr>
              <a:t>Расходы на ЖКХ и дорожное </a:t>
            </a:r>
            <a:r>
              <a:rPr lang="ru-RU" sz="2400" dirty="0" smtClean="0">
                <a:solidFill>
                  <a:srgbClr val="C00000"/>
                </a:solidFill>
              </a:rPr>
              <a:t>хозяйство в 2020-2022 г. г.</a:t>
            </a:r>
            <a:endParaRPr lang="ru-RU" sz="2400" dirty="0">
              <a:solidFill>
                <a:srgbClr val="C00000"/>
              </a:solidFill>
            </a:endParaRPr>
          </a:p>
        </p:txBody>
      </p:sp>
      <p:graphicFrame>
        <p:nvGraphicFramePr>
          <p:cNvPr id="3" name="Объект 3"/>
          <p:cNvGraphicFramePr>
            <a:graphicFrameLocks noGrp="1"/>
          </p:cNvGraphicFramePr>
          <p:nvPr>
            <p:ph idx="1"/>
            <p:extLst>
              <p:ext uri="{D42A27DB-BD31-4B8C-83A1-F6EECF244321}">
                <p14:modId xmlns:p14="http://schemas.microsoft.com/office/powerpoint/2010/main" val="1115509136"/>
              </p:ext>
            </p:extLst>
          </p:nvPr>
        </p:nvGraphicFramePr>
        <p:xfrm>
          <a:off x="185738" y="1004888"/>
          <a:ext cx="8634734" cy="5519737"/>
        </p:xfrm>
        <a:graphic>
          <a:graphicData uri="http://schemas.openxmlformats.org/drawingml/2006/chart">
            <c:chart xmlns:c="http://schemas.openxmlformats.org/drawingml/2006/chart" xmlns:r="http://schemas.openxmlformats.org/officeDocument/2006/relationships" r:id="rId2"/>
          </a:graphicData>
        </a:graphic>
      </p:graphicFrame>
      <p:sp>
        <p:nvSpPr>
          <p:cNvPr id="50179"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676DDB-1A4B-4ED9-96C1-565D5264F45D}" type="slidenum">
              <a:rPr lang="ru-RU">
                <a:cs typeface="Arial" charset="0"/>
              </a:rPr>
              <a:pPr fontAlgn="base">
                <a:spcBef>
                  <a:spcPct val="0"/>
                </a:spcBef>
                <a:spcAft>
                  <a:spcPct val="0"/>
                </a:spcAft>
              </a:pPr>
              <a:t>35</a:t>
            </a:fld>
            <a:endParaRPr lang="ru-RU" dirty="0">
              <a:cs typeface="Arial" charset="0"/>
            </a:endParaRPr>
          </a:p>
        </p:txBody>
      </p:sp>
      <p:pic>
        <p:nvPicPr>
          <p:cNvPr id="50180"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
        <p:nvSpPr>
          <p:cNvPr id="50181" name="TextBox 5"/>
          <p:cNvSpPr txBox="1">
            <a:spLocks noChangeArrowheads="1"/>
          </p:cNvSpPr>
          <p:nvPr/>
        </p:nvSpPr>
        <p:spPr bwMode="auto">
          <a:xfrm>
            <a:off x="5796136" y="1120178"/>
            <a:ext cx="1223963" cy="307777"/>
          </a:xfrm>
          <a:prstGeom prst="rect">
            <a:avLst/>
          </a:prstGeom>
          <a:noFill/>
          <a:ln w="9525">
            <a:noFill/>
            <a:miter lim="800000"/>
            <a:headEnd/>
            <a:tailEnd/>
          </a:ln>
        </p:spPr>
        <p:txBody>
          <a:bodyPr>
            <a:spAutoFit/>
          </a:bodyPr>
          <a:lstStyle/>
          <a:p>
            <a:r>
              <a:rPr lang="ru-RU" sz="1400" dirty="0"/>
              <a:t>млн. руб.</a:t>
            </a:r>
          </a:p>
        </p:txBody>
      </p:sp>
      <p:pic>
        <p:nvPicPr>
          <p:cNvPr id="11" name="Picture 6" descr="https://pp.userapi.com/c621703/v621703788/5f9cf/7AXdR1e0qj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20263"/>
            <a:ext cx="2340984" cy="1554560"/>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12" name="Picture 2" descr="https://pp.userapi.com/c621703/v621703064/59a68/1x9uMb-Myi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4365463"/>
            <a:ext cx="2336391" cy="1697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http://remontik.org/wp-content/uploads/2017/01/remont-domov-v-donecke-dnr.jpg"/>
          <p:cNvPicPr>
            <a:picLocks noChangeAspect="1" noChangeArrowheads="1"/>
          </p:cNvPicPr>
          <p:nvPr/>
        </p:nvPicPr>
        <p:blipFill>
          <a:blip r:embed="rId2"/>
          <a:srcRect/>
          <a:stretch>
            <a:fillRect/>
          </a:stretch>
        </p:blipFill>
        <p:spPr bwMode="auto">
          <a:xfrm rot="525993">
            <a:off x="6691829" y="909858"/>
            <a:ext cx="2020887" cy="1514475"/>
          </a:xfrm>
          <a:prstGeom prst="rect">
            <a:avLst/>
          </a:prstGeom>
          <a:noFill/>
          <a:ln w="9525">
            <a:noFill/>
            <a:miter lim="800000"/>
            <a:headEnd/>
            <a:tailEnd/>
          </a:ln>
        </p:spPr>
      </p:pic>
      <p:sp>
        <p:nvSpPr>
          <p:cNvPr id="2" name="Заголовок 1"/>
          <p:cNvSpPr>
            <a:spLocks noGrp="1"/>
          </p:cNvSpPr>
          <p:nvPr>
            <p:ph type="title"/>
          </p:nvPr>
        </p:nvSpPr>
        <p:spPr>
          <a:xfrm>
            <a:off x="904875" y="0"/>
            <a:ext cx="7859713" cy="1143000"/>
          </a:xfrm>
        </p:spPr>
        <p:txBody>
          <a:bodyPr>
            <a:normAutofit/>
          </a:bodyPr>
          <a:lstStyle/>
          <a:p>
            <a:pPr fontAlgn="auto">
              <a:spcAft>
                <a:spcPts val="0"/>
              </a:spcAft>
              <a:defRPr/>
            </a:pPr>
            <a:r>
              <a:rPr lang="ru-RU" sz="2400" u="sng" dirty="0">
                <a:solidFill>
                  <a:srgbClr val="C00000"/>
                </a:solidFill>
              </a:rPr>
              <a:t>Расходы на жилищное </a:t>
            </a:r>
            <a:r>
              <a:rPr lang="ru-RU" sz="2400" u="sng" dirty="0" smtClean="0">
                <a:solidFill>
                  <a:srgbClr val="C00000"/>
                </a:solidFill>
              </a:rPr>
              <a:t>хозяйство в 2020-2022 г. г.</a:t>
            </a:r>
            <a:endParaRPr lang="ru-RU" sz="2400" u="sng" dirty="0">
              <a:solidFill>
                <a:srgbClr val="C00000"/>
              </a:solidFill>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3547149660"/>
              </p:ext>
            </p:extLst>
          </p:nvPr>
        </p:nvGraphicFramePr>
        <p:xfrm>
          <a:off x="457200" y="1340768"/>
          <a:ext cx="760650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8"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9D0049-197C-4CE4-860D-E065065C833D}" type="slidenum">
              <a:rPr lang="ru-RU">
                <a:cs typeface="Arial" charset="0"/>
              </a:rPr>
              <a:pPr fontAlgn="base">
                <a:spcBef>
                  <a:spcPct val="0"/>
                </a:spcBef>
                <a:spcAft>
                  <a:spcPct val="0"/>
                </a:spcAft>
              </a:pPr>
              <a:t>36</a:t>
            </a:fld>
            <a:endParaRPr lang="ru-RU" dirty="0">
              <a:cs typeface="Arial" charset="0"/>
            </a:endParaRPr>
          </a:p>
        </p:txBody>
      </p:sp>
      <p:pic>
        <p:nvPicPr>
          <p:cNvPr id="52229" name="Рисунок 3" descr="C:\Users\User\Desktop\герб (2).png"/>
          <p:cNvPicPr>
            <a:picLocks noChangeAspect="1" noChangeArrowheads="1"/>
          </p:cNvPicPr>
          <p:nvPr/>
        </p:nvPicPr>
        <p:blipFill>
          <a:blip r:embed="rId8"/>
          <a:srcRect/>
          <a:stretch>
            <a:fillRect/>
          </a:stretch>
        </p:blipFill>
        <p:spPr bwMode="auto">
          <a:xfrm>
            <a:off x="185738" y="188913"/>
            <a:ext cx="719137"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25400"/>
            <a:ext cx="6691461" cy="979488"/>
          </a:xfrm>
        </p:spPr>
        <p:txBody>
          <a:bodyPr>
            <a:normAutofit/>
          </a:bodyPr>
          <a:lstStyle/>
          <a:p>
            <a:pPr fontAlgn="auto">
              <a:spcAft>
                <a:spcPts val="0"/>
              </a:spcAft>
              <a:defRPr/>
            </a:pPr>
            <a:r>
              <a:rPr lang="ru-RU" sz="2400" dirty="0">
                <a:solidFill>
                  <a:srgbClr val="C00000"/>
                </a:solidFill>
              </a:rPr>
              <a:t>Расходы на коммунальное </a:t>
            </a:r>
            <a:r>
              <a:rPr lang="ru-RU" sz="2400" dirty="0" smtClean="0">
                <a:solidFill>
                  <a:srgbClr val="C00000"/>
                </a:solidFill>
              </a:rPr>
              <a:t>хозяйство в 2020-2022 г. г.</a:t>
            </a:r>
            <a:endParaRPr lang="ru-RU" sz="2400" dirty="0">
              <a:solidFill>
                <a:srgbClr val="C00000"/>
              </a:solidFill>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435941937"/>
              </p:ext>
            </p:extLst>
          </p:nvPr>
        </p:nvGraphicFramePr>
        <p:xfrm>
          <a:off x="251519" y="1005111"/>
          <a:ext cx="8679686" cy="5796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1"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BFE19E-AAEA-4C2C-858B-7CEB0C8559D3}" type="slidenum">
              <a:rPr lang="ru-RU">
                <a:cs typeface="Arial" charset="0"/>
              </a:rPr>
              <a:pPr fontAlgn="base">
                <a:spcBef>
                  <a:spcPct val="0"/>
                </a:spcBef>
                <a:spcAft>
                  <a:spcPct val="0"/>
                </a:spcAft>
              </a:pPr>
              <a:t>37</a:t>
            </a:fld>
            <a:endParaRPr lang="ru-RU" dirty="0">
              <a:cs typeface="Arial" charset="0"/>
            </a:endParaRPr>
          </a:p>
        </p:txBody>
      </p:sp>
      <p:pic>
        <p:nvPicPr>
          <p:cNvPr id="53252" name="Рисунок 3" descr="C:\Users\User\Desktop\герб (2).png"/>
          <p:cNvPicPr>
            <a:picLocks noChangeAspect="1" noChangeArrowheads="1"/>
          </p:cNvPicPr>
          <p:nvPr/>
        </p:nvPicPr>
        <p:blipFill>
          <a:blip r:embed="rId7"/>
          <a:srcRect/>
          <a:stretch>
            <a:fillRect/>
          </a:stretch>
        </p:blipFill>
        <p:spPr bwMode="auto">
          <a:xfrm>
            <a:off x="185738" y="188913"/>
            <a:ext cx="719137" cy="815975"/>
          </a:xfrm>
          <a:prstGeom prst="rect">
            <a:avLst/>
          </a:prstGeom>
          <a:noFill/>
          <a:ln w="9525">
            <a:noFill/>
            <a:miter lim="800000"/>
            <a:headEnd/>
            <a:tailEnd/>
          </a:ln>
        </p:spPr>
      </p:pic>
      <p:pic>
        <p:nvPicPr>
          <p:cNvPr id="53253" name="Picture 2" descr="http://akdgs.org/images/com_eventbooking/zhkh.jpg"/>
          <p:cNvPicPr>
            <a:picLocks noChangeAspect="1" noChangeArrowheads="1"/>
          </p:cNvPicPr>
          <p:nvPr/>
        </p:nvPicPr>
        <p:blipFill>
          <a:blip r:embed="rId8"/>
          <a:srcRect/>
          <a:stretch>
            <a:fillRect/>
          </a:stretch>
        </p:blipFill>
        <p:spPr bwMode="auto">
          <a:xfrm>
            <a:off x="7020272" y="-32274"/>
            <a:ext cx="1184450"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6300" y="0"/>
            <a:ext cx="5423892" cy="1004888"/>
          </a:xfrm>
        </p:spPr>
        <p:txBody>
          <a:bodyPr>
            <a:normAutofit/>
          </a:bodyPr>
          <a:lstStyle/>
          <a:p>
            <a:pPr fontAlgn="auto">
              <a:spcAft>
                <a:spcPts val="0"/>
              </a:spcAft>
              <a:defRPr/>
            </a:pPr>
            <a:r>
              <a:rPr lang="ru-RU" sz="2400" dirty="0">
                <a:solidFill>
                  <a:srgbClr val="C00000"/>
                </a:solidFill>
              </a:rPr>
              <a:t>Расходы на дорожное </a:t>
            </a:r>
            <a:r>
              <a:rPr lang="ru-RU" sz="2400" dirty="0" smtClean="0">
                <a:solidFill>
                  <a:srgbClr val="C00000"/>
                </a:solidFill>
              </a:rPr>
              <a:t>хозяйство в 2020-2022 г. г.</a:t>
            </a:r>
            <a:endParaRPr lang="ru-RU" sz="2400" dirty="0">
              <a:solidFill>
                <a:srgbClr val="C00000"/>
              </a:solidFill>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3350412242"/>
              </p:ext>
            </p:extLst>
          </p:nvPr>
        </p:nvGraphicFramePr>
        <p:xfrm>
          <a:off x="323850" y="1125539"/>
          <a:ext cx="8569325" cy="4823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275"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7046E2-679D-4C40-B189-93450CC9DC1D}" type="slidenum">
              <a:rPr lang="ru-RU">
                <a:cs typeface="Arial" charset="0"/>
              </a:rPr>
              <a:pPr fontAlgn="base">
                <a:spcBef>
                  <a:spcPct val="0"/>
                </a:spcBef>
                <a:spcAft>
                  <a:spcPct val="0"/>
                </a:spcAft>
              </a:pPr>
              <a:t>38</a:t>
            </a:fld>
            <a:endParaRPr lang="ru-RU" dirty="0">
              <a:cs typeface="Arial" charset="0"/>
            </a:endParaRPr>
          </a:p>
        </p:txBody>
      </p:sp>
      <p:pic>
        <p:nvPicPr>
          <p:cNvPr id="54276" name="Рисунок 3" descr="C:\Users\User\Desktop\герб (2).png"/>
          <p:cNvPicPr>
            <a:picLocks noChangeAspect="1" noChangeArrowheads="1"/>
          </p:cNvPicPr>
          <p:nvPr/>
        </p:nvPicPr>
        <p:blipFill>
          <a:blip r:embed="rId7"/>
          <a:srcRect/>
          <a:stretch>
            <a:fillRect/>
          </a:stretch>
        </p:blipFill>
        <p:spPr bwMode="auto">
          <a:xfrm>
            <a:off x="185738" y="188913"/>
            <a:ext cx="719137" cy="815975"/>
          </a:xfrm>
          <a:prstGeom prst="rect">
            <a:avLst/>
          </a:prstGeom>
          <a:noFill/>
          <a:ln w="9525">
            <a:noFill/>
            <a:miter lim="800000"/>
            <a:headEnd/>
            <a:tailEnd/>
          </a:ln>
        </p:spPr>
      </p:pic>
      <p:pic>
        <p:nvPicPr>
          <p:cNvPr id="6" name="Picture 2" descr="\\Data-server\обмен\Отчёт Главы  2018 год!!!!!!!\Фото ОСП и ИО\Пешеходные переходы\_DSC014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184" y="44624"/>
            <a:ext cx="2162324" cy="143617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2" descr="C:\Users\User\Desktop\Фото календарь 2018\IMG_395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5597438"/>
            <a:ext cx="1800200" cy="120013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8" name="Picture 4" descr="\\Data-server\обмен\ОГХ\Кулагина А.В\ФОТО по МУНИЧЫПАЛЬНОЙ ПРАКТИКЕ\СТРУКТУРА\Остановочные павильены\_DSC009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2241" y="5590809"/>
            <a:ext cx="1816922" cy="120676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Picture 2" descr="https://pp.userapi.com/c621703/v621703064/59a68/1x9uMb-Myi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35896" y="5582583"/>
            <a:ext cx="1692684" cy="1229841"/>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111125"/>
            <a:ext cx="6403429" cy="1143000"/>
          </a:xfrm>
        </p:spPr>
        <p:txBody>
          <a:bodyPr>
            <a:normAutofit/>
          </a:bodyPr>
          <a:lstStyle/>
          <a:p>
            <a:pPr fontAlgn="auto">
              <a:spcAft>
                <a:spcPts val="0"/>
              </a:spcAft>
              <a:defRPr/>
            </a:pPr>
            <a:r>
              <a:rPr lang="ru-RU" sz="2400" dirty="0" smtClean="0">
                <a:solidFill>
                  <a:srgbClr val="C00000"/>
                </a:solidFill>
              </a:rPr>
              <a:t>Расходы на благоустройство в 2020-2022 г. г.</a:t>
            </a:r>
            <a:endParaRPr lang="ru-RU" sz="2400" dirty="0">
              <a:solidFill>
                <a:srgbClr val="C00000"/>
              </a:solidFill>
            </a:endParaRPr>
          </a:p>
        </p:txBody>
      </p:sp>
      <p:graphicFrame>
        <p:nvGraphicFramePr>
          <p:cNvPr id="5" name="Объект 5"/>
          <p:cNvGraphicFramePr>
            <a:graphicFrameLocks noGrp="1"/>
          </p:cNvGraphicFramePr>
          <p:nvPr>
            <p:ph idx="1"/>
            <p:extLst>
              <p:ext uri="{D42A27DB-BD31-4B8C-83A1-F6EECF244321}">
                <p14:modId xmlns:p14="http://schemas.microsoft.com/office/powerpoint/2010/main" val="2253906453"/>
              </p:ext>
            </p:extLst>
          </p:nvPr>
        </p:nvGraphicFramePr>
        <p:xfrm>
          <a:off x="467544" y="1196752"/>
          <a:ext cx="8280920" cy="5544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299"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3F6FC7-EC74-47F1-BF49-C98920368560}" type="slidenum">
              <a:rPr lang="ru-RU">
                <a:cs typeface="Arial" charset="0"/>
              </a:rPr>
              <a:pPr fontAlgn="base">
                <a:spcBef>
                  <a:spcPct val="0"/>
                </a:spcBef>
                <a:spcAft>
                  <a:spcPct val="0"/>
                </a:spcAft>
              </a:pPr>
              <a:t>39</a:t>
            </a:fld>
            <a:endParaRPr lang="ru-RU" dirty="0">
              <a:cs typeface="Arial" charset="0"/>
            </a:endParaRPr>
          </a:p>
        </p:txBody>
      </p:sp>
      <p:pic>
        <p:nvPicPr>
          <p:cNvPr id="55300" name="Рисунок 3" descr="C:\Users\User\Desktop\герб (2).png"/>
          <p:cNvPicPr>
            <a:picLocks noChangeAspect="1" noChangeArrowheads="1"/>
          </p:cNvPicPr>
          <p:nvPr/>
        </p:nvPicPr>
        <p:blipFill>
          <a:blip r:embed="rId8"/>
          <a:srcRect/>
          <a:stretch>
            <a:fillRect/>
          </a:stretch>
        </p:blipFill>
        <p:spPr bwMode="auto">
          <a:xfrm>
            <a:off x="185738" y="188913"/>
            <a:ext cx="719137" cy="815975"/>
          </a:xfrm>
          <a:prstGeom prst="rect">
            <a:avLst/>
          </a:prstGeom>
          <a:noFill/>
          <a:ln w="9525">
            <a:noFill/>
            <a:miter lim="800000"/>
            <a:headEnd/>
            <a:tailEnd/>
          </a:ln>
        </p:spPr>
      </p:pic>
      <p:pic>
        <p:nvPicPr>
          <p:cNvPr id="6" name="Picture 3" descr="\\Data-server\обмен\ОГХ\Кулагина А.В\ФОТО по МУНИЧЫПАЛЬНОЙ ПРАКТИКЕ\СТРУКТУРА\Сквер победы (озеленение)\IMG_8549.JPG"/>
          <p:cNvPicPr>
            <a:picLocks noChangeAspect="1" noChangeArrowheads="1"/>
          </p:cNvPicPr>
          <p:nvPr/>
        </p:nvPicPr>
        <p:blipFill>
          <a:blip r:embed="rId9" cstate="print">
            <a:extLst/>
          </a:blip>
          <a:srcRect/>
          <a:stretch>
            <a:fillRect/>
          </a:stretch>
        </p:blipFill>
        <p:spPr bwMode="auto">
          <a:xfrm>
            <a:off x="7092280" y="44624"/>
            <a:ext cx="2160240" cy="1440160"/>
          </a:xfrm>
          <a:prstGeom prst="rect">
            <a:avLst/>
          </a:prstGeom>
          <a:ln>
            <a:noFill/>
          </a:ln>
          <a:effectLst>
            <a:softEdge rad="112500"/>
          </a:effectLst>
          <a:extLst/>
        </p:spPr>
      </p:pic>
      <p:pic>
        <p:nvPicPr>
          <p:cNvPr id="7" name="Рисунок 6"/>
          <p:cNvPicPr/>
          <p:nvPr/>
        </p:nvPicPr>
        <p:blipFill>
          <a:blip r:embed="rId10"/>
          <a:stretch>
            <a:fillRect/>
          </a:stretch>
        </p:blipFill>
        <p:spPr>
          <a:xfrm>
            <a:off x="6024758" y="3068960"/>
            <a:ext cx="2730078" cy="1944216"/>
          </a:xfrm>
          <a:prstGeom prst="rect">
            <a:avLst/>
          </a:prstGeom>
          <a:ln>
            <a:noFill/>
          </a:ln>
          <a:effectLst>
            <a:softEdge rad="112500"/>
          </a:effectLst>
        </p:spPr>
      </p:pic>
      <p:pic>
        <p:nvPicPr>
          <p:cNvPr id="8" name="Рисунок 7"/>
          <p:cNvPicPr/>
          <p:nvPr/>
        </p:nvPicPr>
        <p:blipFill>
          <a:blip r:embed="rId11"/>
          <a:stretch>
            <a:fillRect/>
          </a:stretch>
        </p:blipFill>
        <p:spPr>
          <a:xfrm>
            <a:off x="3288454" y="3627132"/>
            <a:ext cx="2736304" cy="1907992"/>
          </a:xfrm>
          <a:prstGeom prst="rect">
            <a:avLst/>
          </a:prstGeom>
          <a:ln>
            <a:noFill/>
          </a:ln>
          <a:effectLst>
            <a:softEdge rad="112500"/>
          </a:effectLst>
        </p:spPr>
      </p:pic>
      <p:pic>
        <p:nvPicPr>
          <p:cNvPr id="9" name="Рисунок 8"/>
          <p:cNvPicPr/>
          <p:nvPr/>
        </p:nvPicPr>
        <p:blipFill>
          <a:blip r:embed="rId12"/>
          <a:stretch>
            <a:fillRect/>
          </a:stretch>
        </p:blipFill>
        <p:spPr>
          <a:xfrm>
            <a:off x="5874443" y="5013176"/>
            <a:ext cx="2867722" cy="1844824"/>
          </a:xfrm>
          <a:prstGeom prst="rect">
            <a:avLst/>
          </a:prstGeom>
          <a:ln>
            <a:noFill/>
          </a:ln>
          <a:effectLst>
            <a:softEdge rad="112500"/>
          </a:effectLst>
        </p:spPr>
      </p:pic>
      <p:pic>
        <p:nvPicPr>
          <p:cNvPr id="1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8320654">
            <a:off x="999799" y="4661082"/>
            <a:ext cx="1651295" cy="213280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6" name="Picture 2" descr="C:\Мои документы\Бюджет 2018\ИСПОЛНЕНИЕ БЮДЖЕТА 2018\Отчёт Главы Администрации С.П. Галкин  2018 год!!!!!!!\ОГХ текст и фото\Цветы\cMNMhDjXzL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7336" y="2966135"/>
            <a:ext cx="2512496" cy="1884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04875" y="53975"/>
            <a:ext cx="7216775" cy="854075"/>
          </a:xfrm>
        </p:spPr>
        <p:txBody>
          <a:bodyPr/>
          <a:lstStyle/>
          <a:p>
            <a:pPr fontAlgn="auto">
              <a:spcAft>
                <a:spcPts val="0"/>
              </a:spcAft>
              <a:defRPr/>
            </a:pPr>
            <a:r>
              <a:rPr lang="ru-RU" dirty="0" smtClean="0">
                <a:solidFill>
                  <a:srgbClr val="C00000"/>
                </a:solidFill>
              </a:rPr>
              <a:t>Понятия и термины </a:t>
            </a:r>
            <a:endParaRPr lang="ru-RU" dirty="0">
              <a:solidFill>
                <a:srgbClr val="C00000"/>
              </a:solidFill>
            </a:endParaRPr>
          </a:p>
        </p:txBody>
      </p:sp>
      <p:sp>
        <p:nvSpPr>
          <p:cNvPr id="3" name="Объект 2"/>
          <p:cNvSpPr>
            <a:spLocks noGrp="1"/>
          </p:cNvSpPr>
          <p:nvPr>
            <p:ph idx="1"/>
          </p:nvPr>
        </p:nvSpPr>
        <p:spPr>
          <a:xfrm>
            <a:off x="107950" y="1125538"/>
            <a:ext cx="8928100" cy="5851525"/>
          </a:xfrm>
        </p:spPr>
        <p:txBody>
          <a:bodyPr rtlCol="0">
            <a:normAutofit fontScale="85000" lnSpcReduction="20000"/>
          </a:bodyPr>
          <a:lstStyle/>
          <a:p>
            <a:pPr fontAlgn="auto">
              <a:buFont typeface="Arial" pitchFamily="34" charset="0"/>
              <a:buNone/>
              <a:defRPr/>
            </a:pPr>
            <a:r>
              <a:rPr lang="ru-RU" sz="1700" dirty="0"/>
              <a:t>Безвозмездные поступления - это финансовая помощь из бюджетов других уровней (межбюджетные трансферты), от физических и юридических лиц. </a:t>
            </a:r>
            <a:endParaRPr lang="ru-RU" sz="1700" dirty="0" smtClean="0"/>
          </a:p>
          <a:p>
            <a:pPr fontAlgn="auto">
              <a:buFont typeface="Arial" pitchFamily="34" charset="0"/>
              <a:buNone/>
              <a:defRPr/>
            </a:pPr>
            <a:r>
              <a:rPr lang="ru-RU" sz="1700" dirty="0"/>
              <a:t>Бюджет – форма образования и расходования денежных средств, предназначенных для финансового обеспечения задач и функций государства и </a:t>
            </a:r>
            <a:r>
              <a:rPr lang="ru-RU" sz="1700" dirty="0" smtClean="0"/>
              <a:t>местного самоуправления.</a:t>
            </a:r>
          </a:p>
          <a:p>
            <a:pPr fontAlgn="auto">
              <a:buFont typeface="Arial" pitchFamily="34" charset="0"/>
              <a:buNone/>
              <a:defRPr/>
            </a:pPr>
            <a:r>
              <a:rPr lang="ru-RU" sz="1700" dirty="0"/>
              <a:t>Бюджетная классификация - 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a:t>
            </a:r>
            <a:r>
              <a:rPr lang="ru-RU" sz="1700" dirty="0" smtClean="0"/>
              <a:t>.</a:t>
            </a:r>
          </a:p>
          <a:p>
            <a:pPr fontAlgn="auto">
              <a:buFont typeface="Arial" pitchFamily="34" charset="0"/>
              <a:buNone/>
              <a:defRPr/>
            </a:pPr>
            <a:r>
              <a:rPr lang="ru-RU" sz="1700" dirty="0"/>
              <a:t>Бюджетный период – отрезок времени, охватывающий все стадии бюджетного планирования. Начинается бюджетный период с момента начала работы по составлению проекта бюджета и завершается утверждением отчета о его исполнении. </a:t>
            </a:r>
            <a:endParaRPr lang="ru-RU" sz="1700" dirty="0" smtClean="0"/>
          </a:p>
          <a:p>
            <a:pPr fontAlgn="auto">
              <a:buFont typeface="Arial" pitchFamily="34" charset="0"/>
              <a:buNone/>
              <a:defRPr/>
            </a:pPr>
            <a:r>
              <a:rPr lang="ru-RU" sz="1700" dirty="0" smtClean="0"/>
              <a:t>Бюджетный </a:t>
            </a:r>
            <a:r>
              <a:rPr lang="ru-RU" sz="1700" dirty="0"/>
              <a:t>процесс - деятельность по составлению проекта бюджета, его рассмотрению, утверждению, исполнению, составлению отчета об исполнении и его утверждению. </a:t>
            </a:r>
            <a:endParaRPr lang="ru-RU" sz="1700" dirty="0" smtClean="0"/>
          </a:p>
          <a:p>
            <a:pPr fontAlgn="auto">
              <a:buFont typeface="Arial" pitchFamily="34" charset="0"/>
              <a:buNone/>
              <a:defRPr/>
            </a:pPr>
            <a:r>
              <a:rPr lang="ru-RU" sz="1700" dirty="0" smtClean="0"/>
              <a:t>Бюджетная </a:t>
            </a:r>
            <a:r>
              <a:rPr lang="ru-RU" sz="1700" dirty="0"/>
              <a:t>система </a:t>
            </a:r>
            <a:r>
              <a:rPr lang="ru-RU" sz="1700" dirty="0" smtClean="0"/>
              <a:t>РФ </a:t>
            </a:r>
            <a:r>
              <a:rPr lang="ru-RU" sz="1700" dirty="0"/>
              <a:t>- совокупность всех бюджетов в РФ: федерального, региональных, местных, государственных внебюджетных фондов</a:t>
            </a:r>
            <a:r>
              <a:rPr lang="ru-RU" sz="1700" dirty="0" smtClean="0"/>
              <a:t>.</a:t>
            </a:r>
          </a:p>
          <a:p>
            <a:pPr fontAlgn="auto">
              <a:buFont typeface="Arial" pitchFamily="34" charset="0"/>
              <a:buNone/>
              <a:defRPr/>
            </a:pPr>
            <a:r>
              <a:rPr lang="ru-RU" sz="1700" dirty="0"/>
              <a:t>Государственный (муниципальный) долг - обязательства публично-правового образования по полученным кредитам, выпущенным ценным бумагам, предоставленным гарантиям перед третьими лицами</a:t>
            </a:r>
            <a:r>
              <a:rPr lang="ru-RU" sz="1700" dirty="0" smtClean="0"/>
              <a:t>.</a:t>
            </a:r>
          </a:p>
          <a:p>
            <a:pPr fontAlgn="auto">
              <a:buFont typeface="Arial" pitchFamily="34" charset="0"/>
              <a:buNone/>
              <a:defRPr/>
            </a:pPr>
            <a:r>
              <a:rPr lang="ru-RU" sz="1700" dirty="0" smtClean="0"/>
              <a:t>Дотации </a:t>
            </a:r>
            <a:r>
              <a:rPr lang="ru-RU" sz="1700" dirty="0"/>
              <a:t>- межбюджетные трансферты, предоставляемые на безвозмездной и безвозвратной основе </a:t>
            </a:r>
            <a:r>
              <a:rPr lang="ru-RU" sz="1700" dirty="0" smtClean="0"/>
              <a:t>без установления </a:t>
            </a:r>
            <a:r>
              <a:rPr lang="ru-RU" sz="1700" dirty="0"/>
              <a:t>направлений и (или) условий их использования</a:t>
            </a:r>
            <a:r>
              <a:rPr lang="ru-RU" sz="1700" dirty="0" smtClean="0"/>
              <a:t>.</a:t>
            </a:r>
          </a:p>
          <a:p>
            <a:pPr fontAlgn="auto">
              <a:buFont typeface="Arial" pitchFamily="34" charset="0"/>
              <a:buNone/>
              <a:defRPr/>
            </a:pPr>
            <a:r>
              <a:rPr lang="ru-RU" sz="1700" dirty="0"/>
              <a:t>Источники финансирования дефицита бюджета -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 </a:t>
            </a:r>
            <a:endParaRPr lang="ru-RU" sz="1700" dirty="0" smtClean="0"/>
          </a:p>
          <a:p>
            <a:pPr fontAlgn="auto">
              <a:buFont typeface="Arial" pitchFamily="34" charset="0"/>
              <a:buNone/>
              <a:defRPr/>
            </a:pPr>
            <a:r>
              <a:rPr lang="ru-RU" sz="1700" dirty="0"/>
              <a:t>Индекс потребительских цен - один из видов индексов цен, созданный для измерения среднего уровня цен на товары и услуги (потребительской корзины) за определённый период в экономике</a:t>
            </a:r>
            <a:r>
              <a:rPr lang="ru-RU" sz="1700" dirty="0" smtClean="0"/>
              <a:t>.</a:t>
            </a:r>
            <a:endParaRPr lang="ru-RU" sz="1700" dirty="0"/>
          </a:p>
          <a:p>
            <a:pPr fontAlgn="auto">
              <a:buFont typeface="Arial" pitchFamily="34" charset="0"/>
              <a:buNone/>
              <a:defRPr/>
            </a:pPr>
            <a:endParaRPr lang="ru-RU" sz="1800" dirty="0"/>
          </a:p>
        </p:txBody>
      </p:sp>
      <p:sp>
        <p:nvSpPr>
          <p:cNvPr id="17411"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375FE1-E10A-4FC2-961C-F2541EE082EA}" type="slidenum">
              <a:rPr lang="ru-RU">
                <a:cs typeface="Arial" charset="0"/>
              </a:rPr>
              <a:pPr fontAlgn="base">
                <a:spcBef>
                  <a:spcPct val="0"/>
                </a:spcBef>
                <a:spcAft>
                  <a:spcPct val="0"/>
                </a:spcAft>
              </a:pPr>
              <a:t>4</a:t>
            </a:fld>
            <a:endParaRPr lang="ru-RU" dirty="0">
              <a:cs typeface="Arial" charset="0"/>
            </a:endParaRPr>
          </a:p>
        </p:txBody>
      </p:sp>
      <p:pic>
        <p:nvPicPr>
          <p:cNvPr id="17412" name="Рисунок 4"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pic>
        <p:nvPicPr>
          <p:cNvPr id="17413" name="Picture 2" descr="http://berezovsky.krskstate.ru/dat/Image/39/learn-more.png"/>
          <p:cNvPicPr>
            <a:picLocks noChangeAspect="1" noChangeArrowheads="1"/>
          </p:cNvPicPr>
          <p:nvPr/>
        </p:nvPicPr>
        <p:blipFill>
          <a:blip r:embed="rId3"/>
          <a:srcRect/>
          <a:stretch>
            <a:fillRect/>
          </a:stretch>
        </p:blipFill>
        <p:spPr bwMode="auto">
          <a:xfrm>
            <a:off x="6824663" y="4763"/>
            <a:ext cx="2282825"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4" y="152400"/>
            <a:ext cx="7843589" cy="852488"/>
          </a:xfrm>
        </p:spPr>
        <p:txBody>
          <a:bodyPr>
            <a:normAutofit/>
          </a:bodyPr>
          <a:lstStyle/>
          <a:p>
            <a:pPr fontAlgn="auto">
              <a:spcAft>
                <a:spcPts val="0"/>
              </a:spcAft>
              <a:defRPr/>
            </a:pPr>
            <a:r>
              <a:rPr lang="ru-RU" sz="2400" dirty="0">
                <a:solidFill>
                  <a:srgbClr val="C00000"/>
                </a:solidFill>
              </a:rPr>
              <a:t>Расходы на исполнение прочих </a:t>
            </a:r>
            <a:r>
              <a:rPr lang="ru-RU" sz="2400" dirty="0" smtClean="0">
                <a:solidFill>
                  <a:srgbClr val="C00000"/>
                </a:solidFill>
              </a:rPr>
              <a:t>полномочий </a:t>
            </a:r>
            <a:r>
              <a:rPr lang="ru-RU" sz="2400" smtClean="0">
                <a:solidFill>
                  <a:srgbClr val="C00000"/>
                </a:solidFill>
              </a:rPr>
              <a:t>в 2020-2022 </a:t>
            </a:r>
            <a:r>
              <a:rPr lang="ru-RU" sz="2400" dirty="0" smtClean="0">
                <a:solidFill>
                  <a:srgbClr val="C00000"/>
                </a:solidFill>
              </a:rPr>
              <a:t>г. г.</a:t>
            </a:r>
            <a:endParaRPr lang="ru-RU" sz="2400" dirty="0">
              <a:solidFill>
                <a:srgbClr val="C00000"/>
              </a:solidFill>
            </a:endParaRPr>
          </a:p>
        </p:txBody>
      </p:sp>
      <p:sp>
        <p:nvSpPr>
          <p:cNvPr id="56323"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D71E54-4B5F-4AE6-8847-6E885DEC6BE3}" type="slidenum">
              <a:rPr lang="ru-RU">
                <a:cs typeface="Arial" charset="0"/>
              </a:rPr>
              <a:pPr fontAlgn="base">
                <a:spcBef>
                  <a:spcPct val="0"/>
                </a:spcBef>
                <a:spcAft>
                  <a:spcPct val="0"/>
                </a:spcAft>
              </a:pPr>
              <a:t>40</a:t>
            </a:fld>
            <a:endParaRPr lang="ru-RU" dirty="0">
              <a:cs typeface="Arial" charset="0"/>
            </a:endParaRPr>
          </a:p>
        </p:txBody>
      </p:sp>
      <p:pic>
        <p:nvPicPr>
          <p:cNvPr id="56324"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grpSp>
        <p:nvGrpSpPr>
          <p:cNvPr id="5" name="Группа 4"/>
          <p:cNvGrpSpPr/>
          <p:nvPr/>
        </p:nvGrpSpPr>
        <p:grpSpPr>
          <a:xfrm>
            <a:off x="318759" y="1004888"/>
            <a:ext cx="8249685" cy="5737223"/>
            <a:chOff x="318759" y="1312432"/>
            <a:chExt cx="8249685" cy="5429679"/>
          </a:xfrm>
        </p:grpSpPr>
        <p:sp>
          <p:nvSpPr>
            <p:cNvPr id="6" name="Полилиния 5"/>
            <p:cNvSpPr/>
            <p:nvPr/>
          </p:nvSpPr>
          <p:spPr>
            <a:xfrm>
              <a:off x="320706" y="1312432"/>
              <a:ext cx="2739126" cy="1588007"/>
            </a:xfrm>
            <a:custGeom>
              <a:avLst/>
              <a:gdLst>
                <a:gd name="connsiteX0" fmla="*/ 0 w 1369274"/>
                <a:gd name="connsiteY0" fmla="*/ 0 h 849803"/>
                <a:gd name="connsiteX1" fmla="*/ 1369274 w 1369274"/>
                <a:gd name="connsiteY1" fmla="*/ 0 h 849803"/>
                <a:gd name="connsiteX2" fmla="*/ 1369274 w 1369274"/>
                <a:gd name="connsiteY2" fmla="*/ 849803 h 849803"/>
                <a:gd name="connsiteX3" fmla="*/ 0 w 1369274"/>
                <a:gd name="connsiteY3" fmla="*/ 849803 h 849803"/>
                <a:gd name="connsiteX4" fmla="*/ 0 w 1369274"/>
                <a:gd name="connsiteY4" fmla="*/ 0 h 8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274" h="849803">
                  <a:moveTo>
                    <a:pt x="0" y="0"/>
                  </a:moveTo>
                  <a:lnTo>
                    <a:pt x="1369274" y="0"/>
                  </a:lnTo>
                  <a:lnTo>
                    <a:pt x="1369274" y="849803"/>
                  </a:lnTo>
                  <a:lnTo>
                    <a:pt x="0" y="849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i="0" kern="1200" dirty="0" smtClean="0">
                  <a:solidFill>
                    <a:schemeClr val="tx1"/>
                  </a:solidFill>
                </a:rPr>
                <a:t>МП «Совершенствование системы муниципального управления ГП «Г. Балабаново»: </a:t>
              </a:r>
            </a:p>
            <a:p>
              <a:pPr lvl="0" algn="ctr" defTabSz="622300">
                <a:lnSpc>
                  <a:spcPct val="90000"/>
                </a:lnSpc>
                <a:spcBef>
                  <a:spcPct val="0"/>
                </a:spcBef>
                <a:spcAft>
                  <a:spcPct val="35000"/>
                </a:spcAft>
              </a:pPr>
              <a:r>
                <a:rPr lang="ru-RU" sz="1400" b="0" i="0" kern="1200" dirty="0" smtClean="0">
                  <a:solidFill>
                    <a:schemeClr val="tx1"/>
                  </a:solidFill>
                </a:rPr>
                <a:t>2020 г. – 39 768 тыс. руб., 2021 г. – 32 121 тыс. руб., 2022 г. – 33 251 тыс. руб.</a:t>
              </a:r>
              <a:endParaRPr lang="ru-RU" sz="1400" b="0" i="0" kern="1200" dirty="0">
                <a:solidFill>
                  <a:schemeClr val="tx1"/>
                </a:solidFill>
              </a:endParaRPr>
            </a:p>
          </p:txBody>
        </p:sp>
        <p:sp>
          <p:nvSpPr>
            <p:cNvPr id="8" name="Полилиния 7"/>
            <p:cNvSpPr/>
            <p:nvPr/>
          </p:nvSpPr>
          <p:spPr>
            <a:xfrm>
              <a:off x="3203848" y="1312432"/>
              <a:ext cx="2664295" cy="1588007"/>
            </a:xfrm>
            <a:custGeom>
              <a:avLst/>
              <a:gdLst>
                <a:gd name="connsiteX0" fmla="*/ 0 w 1369274"/>
                <a:gd name="connsiteY0" fmla="*/ 0 h 849803"/>
                <a:gd name="connsiteX1" fmla="*/ 1369274 w 1369274"/>
                <a:gd name="connsiteY1" fmla="*/ 0 h 849803"/>
                <a:gd name="connsiteX2" fmla="*/ 1369274 w 1369274"/>
                <a:gd name="connsiteY2" fmla="*/ 849803 h 849803"/>
                <a:gd name="connsiteX3" fmla="*/ 0 w 1369274"/>
                <a:gd name="connsiteY3" fmla="*/ 849803 h 849803"/>
                <a:gd name="connsiteX4" fmla="*/ 0 w 1369274"/>
                <a:gd name="connsiteY4" fmla="*/ 0 h 8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274" h="849803">
                  <a:moveTo>
                    <a:pt x="0" y="0"/>
                  </a:moveTo>
                  <a:lnTo>
                    <a:pt x="1369274" y="0"/>
                  </a:lnTo>
                  <a:lnTo>
                    <a:pt x="1369274" y="849803"/>
                  </a:lnTo>
                  <a:lnTo>
                    <a:pt x="0" y="849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245721"/>
                <a:satOff val="-5396"/>
                <a:lumOff val="1373"/>
                <a:alphaOff val="0"/>
              </a:schemeClr>
            </a:fillRef>
            <a:effectRef idx="2">
              <a:schemeClr val="accent5">
                <a:hueOff val="245721"/>
                <a:satOff val="-5396"/>
                <a:lumOff val="1373"/>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i="0" kern="1200" dirty="0" smtClean="0">
                  <a:solidFill>
                    <a:schemeClr val="tx1"/>
                  </a:solidFill>
                </a:rPr>
                <a:t>МП «Кадровая политика в г. Балабаново»: </a:t>
              </a:r>
            </a:p>
            <a:p>
              <a:pPr lvl="0" algn="ctr" defTabSz="622300">
                <a:lnSpc>
                  <a:spcPct val="90000"/>
                </a:lnSpc>
                <a:spcBef>
                  <a:spcPct val="0"/>
                </a:spcBef>
                <a:spcAft>
                  <a:spcPct val="35000"/>
                </a:spcAft>
              </a:pPr>
              <a:r>
                <a:rPr lang="ru-RU" sz="1400" b="0" i="0" kern="1200" dirty="0" smtClean="0">
                  <a:solidFill>
                    <a:schemeClr val="tx1"/>
                  </a:solidFill>
                </a:rPr>
                <a:t>2020 г. – 19 818 тыс. руб., 2021 г. – 20 197 тыс. руб., 2022 г. – 22 834 тыс. руб.</a:t>
              </a:r>
              <a:endParaRPr lang="ru-RU" sz="1400" b="0" i="0" kern="1200" dirty="0">
                <a:solidFill>
                  <a:schemeClr val="tx1"/>
                </a:solidFill>
              </a:endParaRPr>
            </a:p>
          </p:txBody>
        </p:sp>
        <p:sp>
          <p:nvSpPr>
            <p:cNvPr id="9" name="Полилиния 8"/>
            <p:cNvSpPr/>
            <p:nvPr/>
          </p:nvSpPr>
          <p:spPr>
            <a:xfrm>
              <a:off x="5976156" y="1312432"/>
              <a:ext cx="2592288" cy="1588007"/>
            </a:xfrm>
            <a:custGeom>
              <a:avLst/>
              <a:gdLst>
                <a:gd name="connsiteX0" fmla="*/ 0 w 1369274"/>
                <a:gd name="connsiteY0" fmla="*/ 0 h 849803"/>
                <a:gd name="connsiteX1" fmla="*/ 1369274 w 1369274"/>
                <a:gd name="connsiteY1" fmla="*/ 0 h 849803"/>
                <a:gd name="connsiteX2" fmla="*/ 1369274 w 1369274"/>
                <a:gd name="connsiteY2" fmla="*/ 849803 h 849803"/>
                <a:gd name="connsiteX3" fmla="*/ 0 w 1369274"/>
                <a:gd name="connsiteY3" fmla="*/ 849803 h 849803"/>
                <a:gd name="connsiteX4" fmla="*/ 0 w 1369274"/>
                <a:gd name="connsiteY4" fmla="*/ 0 h 8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274" h="849803">
                  <a:moveTo>
                    <a:pt x="0" y="0"/>
                  </a:moveTo>
                  <a:lnTo>
                    <a:pt x="1369274" y="0"/>
                  </a:lnTo>
                  <a:lnTo>
                    <a:pt x="1369274" y="849803"/>
                  </a:lnTo>
                  <a:lnTo>
                    <a:pt x="0" y="84980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491443"/>
                <a:satOff val="-10793"/>
                <a:lumOff val="2745"/>
                <a:alphaOff val="0"/>
              </a:schemeClr>
            </a:fillRef>
            <a:effectRef idx="2">
              <a:schemeClr val="accent5">
                <a:hueOff val="491443"/>
                <a:satOff val="-10793"/>
                <a:lumOff val="2745"/>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0" i="0" kern="1200" dirty="0" smtClean="0">
                  <a:solidFill>
                    <a:schemeClr val="tx1"/>
                  </a:solidFill>
                </a:rPr>
                <a:t>МП «Безопасность жизнедеятельности в г. Балабаново»: </a:t>
              </a:r>
            </a:p>
            <a:p>
              <a:pPr lvl="0" algn="ctr" defTabSz="622300">
                <a:lnSpc>
                  <a:spcPct val="90000"/>
                </a:lnSpc>
                <a:spcBef>
                  <a:spcPct val="0"/>
                </a:spcBef>
                <a:spcAft>
                  <a:spcPct val="35000"/>
                </a:spcAft>
              </a:pPr>
              <a:r>
                <a:rPr lang="ru-RU" sz="1400" b="0" i="0" kern="1200" dirty="0" smtClean="0">
                  <a:solidFill>
                    <a:schemeClr val="tx1"/>
                  </a:solidFill>
                </a:rPr>
                <a:t>2020 г. – 2 582 тыс. руб., 2021 г. – 2 665 тыс. руб., 2022 г. – 2 728 тыс. руб.</a:t>
              </a:r>
              <a:endParaRPr lang="ru-RU" sz="1400" b="0" i="0" kern="1200" dirty="0">
                <a:solidFill>
                  <a:schemeClr val="tx1"/>
                </a:solidFill>
              </a:endParaRPr>
            </a:p>
          </p:txBody>
        </p:sp>
        <p:sp>
          <p:nvSpPr>
            <p:cNvPr id="11" name="Полилиния 10"/>
            <p:cNvSpPr/>
            <p:nvPr/>
          </p:nvSpPr>
          <p:spPr>
            <a:xfrm>
              <a:off x="4785950" y="2993268"/>
              <a:ext cx="3782494" cy="1090366"/>
            </a:xfrm>
            <a:custGeom>
              <a:avLst/>
              <a:gdLst>
                <a:gd name="connsiteX0" fmla="*/ 0 w 2133941"/>
                <a:gd name="connsiteY0" fmla="*/ 0 h 572606"/>
                <a:gd name="connsiteX1" fmla="*/ 2133941 w 2133941"/>
                <a:gd name="connsiteY1" fmla="*/ 0 h 572606"/>
                <a:gd name="connsiteX2" fmla="*/ 2133941 w 2133941"/>
                <a:gd name="connsiteY2" fmla="*/ 572606 h 572606"/>
                <a:gd name="connsiteX3" fmla="*/ 0 w 2133941"/>
                <a:gd name="connsiteY3" fmla="*/ 572606 h 572606"/>
                <a:gd name="connsiteX4" fmla="*/ 0 w 2133941"/>
                <a:gd name="connsiteY4" fmla="*/ 0 h 57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941" h="572606">
                  <a:moveTo>
                    <a:pt x="0" y="0"/>
                  </a:moveTo>
                  <a:lnTo>
                    <a:pt x="2133941" y="0"/>
                  </a:lnTo>
                  <a:lnTo>
                    <a:pt x="2133941" y="572606"/>
                  </a:lnTo>
                  <a:lnTo>
                    <a:pt x="0" y="57260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737164"/>
                <a:satOff val="-16189"/>
                <a:lumOff val="4118"/>
                <a:alphaOff val="0"/>
              </a:schemeClr>
            </a:fillRef>
            <a:effectRef idx="2">
              <a:schemeClr val="accent5">
                <a:hueOff val="737164"/>
                <a:satOff val="-16189"/>
                <a:lumOff val="4118"/>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dirty="0" smtClean="0">
                  <a:solidFill>
                    <a:schemeClr val="tx1"/>
                  </a:solidFill>
                </a:rPr>
                <a:t>МП «Управление муниципальным имуществом МО ГП «Г. Балабаново»: </a:t>
              </a:r>
            </a:p>
            <a:p>
              <a:pPr lvl="0" algn="ctr" defTabSz="577850">
                <a:lnSpc>
                  <a:spcPct val="90000"/>
                </a:lnSpc>
                <a:spcBef>
                  <a:spcPct val="0"/>
                </a:spcBef>
                <a:spcAft>
                  <a:spcPct val="35000"/>
                </a:spcAft>
              </a:pPr>
              <a:r>
                <a:rPr lang="ru-RU" sz="1300" b="0" i="0" kern="1200" dirty="0" smtClean="0">
                  <a:solidFill>
                    <a:schemeClr val="tx1"/>
                  </a:solidFill>
                </a:rPr>
                <a:t>2020 г. –  5 966 тыс. руб., 2021 г. – 4 969 тыс. руб., 2022 г. – 4 677 тыс. руб.</a:t>
              </a:r>
              <a:endParaRPr lang="ru-RU" sz="1300" b="0" i="0" kern="1200" dirty="0">
                <a:solidFill>
                  <a:schemeClr val="tx1"/>
                </a:solidFill>
              </a:endParaRPr>
            </a:p>
          </p:txBody>
        </p:sp>
        <p:sp>
          <p:nvSpPr>
            <p:cNvPr id="12" name="Полилиния 11"/>
            <p:cNvSpPr/>
            <p:nvPr/>
          </p:nvSpPr>
          <p:spPr>
            <a:xfrm>
              <a:off x="318759" y="2993267"/>
              <a:ext cx="4209657" cy="1090367"/>
            </a:xfrm>
            <a:custGeom>
              <a:avLst/>
              <a:gdLst>
                <a:gd name="connsiteX0" fmla="*/ 0 w 2133941"/>
                <a:gd name="connsiteY0" fmla="*/ 0 h 572988"/>
                <a:gd name="connsiteX1" fmla="*/ 2133941 w 2133941"/>
                <a:gd name="connsiteY1" fmla="*/ 0 h 572988"/>
                <a:gd name="connsiteX2" fmla="*/ 2133941 w 2133941"/>
                <a:gd name="connsiteY2" fmla="*/ 572988 h 572988"/>
                <a:gd name="connsiteX3" fmla="*/ 0 w 2133941"/>
                <a:gd name="connsiteY3" fmla="*/ 572988 h 572988"/>
                <a:gd name="connsiteX4" fmla="*/ 0 w 2133941"/>
                <a:gd name="connsiteY4" fmla="*/ 0 h 57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941" h="572988">
                  <a:moveTo>
                    <a:pt x="0" y="0"/>
                  </a:moveTo>
                  <a:lnTo>
                    <a:pt x="2133941" y="0"/>
                  </a:lnTo>
                  <a:lnTo>
                    <a:pt x="2133941" y="572988"/>
                  </a:lnTo>
                  <a:lnTo>
                    <a:pt x="0" y="572988"/>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982886"/>
                <a:satOff val="-21585"/>
                <a:lumOff val="5490"/>
                <a:alphaOff val="0"/>
              </a:schemeClr>
            </a:fillRef>
            <a:effectRef idx="2">
              <a:schemeClr val="accent5">
                <a:hueOff val="982886"/>
                <a:satOff val="-21585"/>
                <a:lumOff val="5490"/>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dirty="0" smtClean="0">
                  <a:solidFill>
                    <a:schemeClr val="tx1"/>
                  </a:solidFill>
                </a:rPr>
                <a:t>МП «Территориальное планирование, проектирование, строительство объектов кап. строительства и инженерно-транспортной инфраструктуры МО ГП «Г. Балабаново»:   </a:t>
              </a:r>
            </a:p>
            <a:p>
              <a:pPr lvl="0" algn="ctr" defTabSz="577850">
                <a:lnSpc>
                  <a:spcPct val="90000"/>
                </a:lnSpc>
                <a:spcBef>
                  <a:spcPct val="0"/>
                </a:spcBef>
                <a:spcAft>
                  <a:spcPct val="35000"/>
                </a:spcAft>
              </a:pPr>
              <a:r>
                <a:rPr lang="ru-RU" sz="1300" b="0" i="0" kern="1200" dirty="0" smtClean="0">
                  <a:solidFill>
                    <a:schemeClr val="tx1"/>
                  </a:solidFill>
                </a:rPr>
                <a:t>2020 г. – 6 012 тыс. руб., 2021 г. – 990 тыс. руб., 2022 г. – 2 095 тыс. руб.</a:t>
              </a:r>
              <a:endParaRPr lang="ru-RU" sz="1300" b="0" i="0" kern="1200" dirty="0">
                <a:solidFill>
                  <a:schemeClr val="tx1"/>
                </a:solidFill>
              </a:endParaRPr>
            </a:p>
          </p:txBody>
        </p:sp>
        <p:sp>
          <p:nvSpPr>
            <p:cNvPr id="13" name="Полилиния 12"/>
            <p:cNvSpPr/>
            <p:nvPr/>
          </p:nvSpPr>
          <p:spPr>
            <a:xfrm>
              <a:off x="3059832" y="4219932"/>
              <a:ext cx="3085791" cy="209217"/>
            </a:xfrm>
            <a:custGeom>
              <a:avLst/>
              <a:gdLst>
                <a:gd name="connsiteX0" fmla="*/ 0 w 3085791"/>
                <a:gd name="connsiteY0" fmla="*/ 0 h 137209"/>
                <a:gd name="connsiteX1" fmla="*/ 3085791 w 3085791"/>
                <a:gd name="connsiteY1" fmla="*/ 0 h 137209"/>
                <a:gd name="connsiteX2" fmla="*/ 3085791 w 3085791"/>
                <a:gd name="connsiteY2" fmla="*/ 137209 h 137209"/>
                <a:gd name="connsiteX3" fmla="*/ 0 w 3085791"/>
                <a:gd name="connsiteY3" fmla="*/ 137209 h 137209"/>
                <a:gd name="connsiteX4" fmla="*/ 0 w 3085791"/>
                <a:gd name="connsiteY4" fmla="*/ 0 h 137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5791" h="137209">
                  <a:moveTo>
                    <a:pt x="0" y="0"/>
                  </a:moveTo>
                  <a:lnTo>
                    <a:pt x="3085791" y="0"/>
                  </a:lnTo>
                  <a:lnTo>
                    <a:pt x="3085791" y="137209"/>
                  </a:lnTo>
                  <a:lnTo>
                    <a:pt x="0" y="137209"/>
                  </a:lnTo>
                  <a:lnTo>
                    <a:pt x="0" y="0"/>
                  </a:lnTo>
                  <a:close/>
                </a:path>
              </a:pathLst>
            </a:custGeom>
            <a:solidFill>
              <a:schemeClr val="tx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1228607"/>
                <a:satOff val="-26981"/>
                <a:lumOff val="6863"/>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dirty="0" smtClean="0">
                  <a:solidFill>
                    <a:schemeClr val="tx1"/>
                  </a:solidFill>
                </a:rPr>
                <a:t>НЕПРОГРАММНЫЕ РАСХОДЫ:</a:t>
              </a:r>
              <a:endParaRPr lang="ru-RU" sz="1300" b="0" i="0" kern="1200" dirty="0">
                <a:solidFill>
                  <a:schemeClr val="tx1"/>
                </a:solidFill>
              </a:endParaRPr>
            </a:p>
          </p:txBody>
        </p:sp>
        <p:sp>
          <p:nvSpPr>
            <p:cNvPr id="14" name="Полилиния 13"/>
            <p:cNvSpPr/>
            <p:nvPr/>
          </p:nvSpPr>
          <p:spPr>
            <a:xfrm>
              <a:off x="341746" y="4570016"/>
              <a:ext cx="1868680" cy="1800486"/>
            </a:xfrm>
            <a:custGeom>
              <a:avLst/>
              <a:gdLst>
                <a:gd name="connsiteX0" fmla="*/ 0 w 1556174"/>
                <a:gd name="connsiteY0" fmla="*/ 0 h 2409821"/>
                <a:gd name="connsiteX1" fmla="*/ 1556174 w 1556174"/>
                <a:gd name="connsiteY1" fmla="*/ 0 h 2409821"/>
                <a:gd name="connsiteX2" fmla="*/ 1556174 w 1556174"/>
                <a:gd name="connsiteY2" fmla="*/ 2409821 h 2409821"/>
                <a:gd name="connsiteX3" fmla="*/ 0 w 1556174"/>
                <a:gd name="connsiteY3" fmla="*/ 2409821 h 2409821"/>
                <a:gd name="connsiteX4" fmla="*/ 0 w 1556174"/>
                <a:gd name="connsiteY4" fmla="*/ 0 h 2409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174" h="2409821">
                  <a:moveTo>
                    <a:pt x="0" y="0"/>
                  </a:moveTo>
                  <a:lnTo>
                    <a:pt x="1556174" y="0"/>
                  </a:lnTo>
                  <a:lnTo>
                    <a:pt x="1556174" y="2409821"/>
                  </a:lnTo>
                  <a:lnTo>
                    <a:pt x="0" y="2409821"/>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474328"/>
                <a:satOff val="-32378"/>
                <a:lumOff val="8235"/>
                <a:alphaOff val="0"/>
              </a:schemeClr>
            </a:fillRef>
            <a:effectRef idx="2">
              <a:schemeClr val="accent5">
                <a:hueOff val="1474328"/>
                <a:satOff val="-32378"/>
                <a:lumOff val="8235"/>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dirty="0" smtClean="0">
                  <a:solidFill>
                    <a:schemeClr val="tx1"/>
                  </a:solidFill>
                </a:rPr>
                <a:t>Содержание военно-учетного стола: </a:t>
              </a:r>
            </a:p>
            <a:p>
              <a:pPr lvl="0" algn="ctr" defTabSz="577850">
                <a:lnSpc>
                  <a:spcPct val="90000"/>
                </a:lnSpc>
                <a:spcBef>
                  <a:spcPct val="0"/>
                </a:spcBef>
                <a:spcAft>
                  <a:spcPct val="35000"/>
                </a:spcAft>
              </a:pPr>
              <a:r>
                <a:rPr lang="ru-RU" sz="1300" b="0" i="0" kern="1200" dirty="0" smtClean="0">
                  <a:solidFill>
                    <a:schemeClr val="tx1"/>
                  </a:solidFill>
                </a:rPr>
                <a:t>2020 г. – 1 716 тыс. руб., 2021 г. – 1 720 тыс. руб., 2022 г. – 1 759 тыс. руб.</a:t>
              </a:r>
              <a:endParaRPr lang="ru-RU" sz="1300" b="0" i="0" kern="1200" dirty="0">
                <a:solidFill>
                  <a:schemeClr val="tx1"/>
                </a:solidFill>
              </a:endParaRPr>
            </a:p>
          </p:txBody>
        </p:sp>
        <p:sp>
          <p:nvSpPr>
            <p:cNvPr id="15" name="Полилиния 14"/>
            <p:cNvSpPr/>
            <p:nvPr/>
          </p:nvSpPr>
          <p:spPr>
            <a:xfrm>
              <a:off x="4624431" y="4560671"/>
              <a:ext cx="1802275" cy="1800487"/>
            </a:xfrm>
            <a:custGeom>
              <a:avLst/>
              <a:gdLst>
                <a:gd name="connsiteX0" fmla="*/ 0 w 925860"/>
                <a:gd name="connsiteY0" fmla="*/ 0 h 866476"/>
                <a:gd name="connsiteX1" fmla="*/ 925860 w 925860"/>
                <a:gd name="connsiteY1" fmla="*/ 0 h 866476"/>
                <a:gd name="connsiteX2" fmla="*/ 925860 w 925860"/>
                <a:gd name="connsiteY2" fmla="*/ 866476 h 866476"/>
                <a:gd name="connsiteX3" fmla="*/ 0 w 925860"/>
                <a:gd name="connsiteY3" fmla="*/ 866476 h 866476"/>
                <a:gd name="connsiteX4" fmla="*/ 0 w 925860"/>
                <a:gd name="connsiteY4" fmla="*/ 0 h 866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860" h="866476">
                  <a:moveTo>
                    <a:pt x="0" y="0"/>
                  </a:moveTo>
                  <a:lnTo>
                    <a:pt x="925860" y="0"/>
                  </a:lnTo>
                  <a:lnTo>
                    <a:pt x="925860" y="866476"/>
                  </a:lnTo>
                  <a:lnTo>
                    <a:pt x="0" y="86647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720050"/>
                <a:satOff val="-37774"/>
                <a:lumOff val="9608"/>
                <a:alphaOff val="0"/>
              </a:schemeClr>
            </a:fillRef>
            <a:effectRef idx="2">
              <a:schemeClr val="accent5">
                <a:hueOff val="1720050"/>
                <a:satOff val="-37774"/>
                <a:lumOff val="9608"/>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dirty="0" smtClean="0">
                  <a:solidFill>
                    <a:schemeClr val="tx1"/>
                  </a:solidFill>
                </a:rPr>
                <a:t>Содержание главы администрации: </a:t>
              </a:r>
            </a:p>
            <a:p>
              <a:pPr lvl="0" algn="ctr" defTabSz="577850">
                <a:lnSpc>
                  <a:spcPct val="90000"/>
                </a:lnSpc>
                <a:spcBef>
                  <a:spcPct val="0"/>
                </a:spcBef>
                <a:spcAft>
                  <a:spcPct val="35000"/>
                </a:spcAft>
              </a:pPr>
              <a:r>
                <a:rPr lang="ru-RU" sz="1300" b="0" i="0" kern="1200" dirty="0" smtClean="0">
                  <a:solidFill>
                    <a:schemeClr val="tx1"/>
                  </a:solidFill>
                </a:rPr>
                <a:t>2020 г. – 1 253 тыс. руб., 2021 г. – 1 303 тыс. руб., 2022 г. – 1 356 тыс. руб.</a:t>
              </a:r>
              <a:endParaRPr lang="ru-RU" sz="1300" b="0" i="0" kern="1200" dirty="0">
                <a:solidFill>
                  <a:schemeClr val="tx1"/>
                </a:solidFill>
              </a:endParaRPr>
            </a:p>
          </p:txBody>
        </p:sp>
        <p:sp>
          <p:nvSpPr>
            <p:cNvPr id="16" name="Полилиния 15"/>
            <p:cNvSpPr/>
            <p:nvPr/>
          </p:nvSpPr>
          <p:spPr>
            <a:xfrm>
              <a:off x="2483768" y="4560672"/>
              <a:ext cx="1903276" cy="1797793"/>
            </a:xfrm>
            <a:custGeom>
              <a:avLst/>
              <a:gdLst>
                <a:gd name="connsiteX0" fmla="*/ 0 w 925860"/>
                <a:gd name="connsiteY0" fmla="*/ 0 h 866476"/>
                <a:gd name="connsiteX1" fmla="*/ 925860 w 925860"/>
                <a:gd name="connsiteY1" fmla="*/ 0 h 866476"/>
                <a:gd name="connsiteX2" fmla="*/ 925860 w 925860"/>
                <a:gd name="connsiteY2" fmla="*/ 866476 h 866476"/>
                <a:gd name="connsiteX3" fmla="*/ 0 w 925860"/>
                <a:gd name="connsiteY3" fmla="*/ 866476 h 866476"/>
                <a:gd name="connsiteX4" fmla="*/ 0 w 925860"/>
                <a:gd name="connsiteY4" fmla="*/ 0 h 866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860" h="866476">
                  <a:moveTo>
                    <a:pt x="0" y="0"/>
                  </a:moveTo>
                  <a:lnTo>
                    <a:pt x="925860" y="0"/>
                  </a:lnTo>
                  <a:lnTo>
                    <a:pt x="925860" y="866476"/>
                  </a:lnTo>
                  <a:lnTo>
                    <a:pt x="0" y="86647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965771"/>
                <a:satOff val="-43170"/>
                <a:lumOff val="10980"/>
                <a:alphaOff val="0"/>
              </a:schemeClr>
            </a:fillRef>
            <a:effectRef idx="2">
              <a:schemeClr val="accent5">
                <a:hueOff val="1965771"/>
                <a:satOff val="-43170"/>
                <a:lumOff val="10980"/>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dirty="0" smtClean="0">
                  <a:solidFill>
                    <a:schemeClr val="tx1"/>
                  </a:solidFill>
                </a:rPr>
                <a:t>Содержание Контрольно-счетного органа: </a:t>
              </a:r>
            </a:p>
            <a:p>
              <a:pPr lvl="0" algn="ctr" defTabSz="577850">
                <a:lnSpc>
                  <a:spcPct val="90000"/>
                </a:lnSpc>
                <a:spcBef>
                  <a:spcPct val="0"/>
                </a:spcBef>
                <a:spcAft>
                  <a:spcPct val="35000"/>
                </a:spcAft>
              </a:pPr>
              <a:r>
                <a:rPr lang="ru-RU" sz="1300" b="0" i="0" kern="1200" dirty="0" smtClean="0">
                  <a:solidFill>
                    <a:schemeClr val="tx1"/>
                  </a:solidFill>
                </a:rPr>
                <a:t>2020 г. – 1 978 тыс. руб., 2021 г. – 2 047 тыс. руб., 2022 г. – 2 120 тыс. руб.</a:t>
              </a:r>
              <a:endParaRPr lang="ru-RU" sz="1300" b="0" i="0" kern="1200" dirty="0">
                <a:solidFill>
                  <a:schemeClr val="tx1"/>
                </a:solidFill>
              </a:endParaRPr>
            </a:p>
          </p:txBody>
        </p:sp>
        <p:sp>
          <p:nvSpPr>
            <p:cNvPr id="17" name="Полилиния 16"/>
            <p:cNvSpPr/>
            <p:nvPr/>
          </p:nvSpPr>
          <p:spPr>
            <a:xfrm>
              <a:off x="6677197" y="4557978"/>
              <a:ext cx="1764196" cy="1800486"/>
            </a:xfrm>
            <a:custGeom>
              <a:avLst/>
              <a:gdLst>
                <a:gd name="connsiteX0" fmla="*/ 0 w 925860"/>
                <a:gd name="connsiteY0" fmla="*/ 0 h 866476"/>
                <a:gd name="connsiteX1" fmla="*/ 925860 w 925860"/>
                <a:gd name="connsiteY1" fmla="*/ 0 h 866476"/>
                <a:gd name="connsiteX2" fmla="*/ 925860 w 925860"/>
                <a:gd name="connsiteY2" fmla="*/ 866476 h 866476"/>
                <a:gd name="connsiteX3" fmla="*/ 0 w 925860"/>
                <a:gd name="connsiteY3" fmla="*/ 866476 h 866476"/>
                <a:gd name="connsiteX4" fmla="*/ 0 w 925860"/>
                <a:gd name="connsiteY4" fmla="*/ 0 h 866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860" h="866476">
                  <a:moveTo>
                    <a:pt x="0" y="0"/>
                  </a:moveTo>
                  <a:lnTo>
                    <a:pt x="925860" y="0"/>
                  </a:lnTo>
                  <a:lnTo>
                    <a:pt x="925860" y="866476"/>
                  </a:lnTo>
                  <a:lnTo>
                    <a:pt x="0" y="86647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2211493"/>
                <a:satOff val="-48567"/>
                <a:lumOff val="12353"/>
                <a:alphaOff val="0"/>
              </a:schemeClr>
            </a:fillRef>
            <a:effectRef idx="2">
              <a:schemeClr val="accent5">
                <a:hueOff val="2211493"/>
                <a:satOff val="-48567"/>
                <a:lumOff val="12353"/>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dirty="0" smtClean="0">
                  <a:solidFill>
                    <a:schemeClr val="tx1"/>
                  </a:solidFill>
                </a:rPr>
                <a:t>Содержание Городской Думы: </a:t>
              </a:r>
            </a:p>
            <a:p>
              <a:pPr lvl="0" algn="ctr" defTabSz="577850">
                <a:lnSpc>
                  <a:spcPct val="90000"/>
                </a:lnSpc>
                <a:spcBef>
                  <a:spcPct val="0"/>
                </a:spcBef>
                <a:spcAft>
                  <a:spcPct val="35000"/>
                </a:spcAft>
              </a:pPr>
              <a:r>
                <a:rPr lang="ru-RU" sz="1300" b="0" i="0" kern="1200" dirty="0" smtClean="0">
                  <a:solidFill>
                    <a:schemeClr val="tx1"/>
                  </a:solidFill>
                </a:rPr>
                <a:t>2020 г. – 5 047 тыс. руб., 2021 г. – 5 155 тыс. руб., 2022 г. – 5 267 тыс. руб.</a:t>
              </a:r>
              <a:endParaRPr lang="ru-RU" sz="1300" b="0" i="0" kern="1200" dirty="0">
                <a:solidFill>
                  <a:schemeClr val="tx1"/>
                </a:solidFill>
              </a:endParaRPr>
            </a:p>
          </p:txBody>
        </p:sp>
        <p:sp>
          <p:nvSpPr>
            <p:cNvPr id="18" name="Полилиния 17"/>
            <p:cNvSpPr/>
            <p:nvPr/>
          </p:nvSpPr>
          <p:spPr>
            <a:xfrm>
              <a:off x="699860" y="6512537"/>
              <a:ext cx="7657111" cy="229574"/>
            </a:xfrm>
            <a:custGeom>
              <a:avLst/>
              <a:gdLst>
                <a:gd name="connsiteX0" fmla="*/ 0 w 7657111"/>
                <a:gd name="connsiteY0" fmla="*/ 0 h 229574"/>
                <a:gd name="connsiteX1" fmla="*/ 7657111 w 7657111"/>
                <a:gd name="connsiteY1" fmla="*/ 0 h 229574"/>
                <a:gd name="connsiteX2" fmla="*/ 7657111 w 7657111"/>
                <a:gd name="connsiteY2" fmla="*/ 229574 h 229574"/>
                <a:gd name="connsiteX3" fmla="*/ 0 w 7657111"/>
                <a:gd name="connsiteY3" fmla="*/ 229574 h 229574"/>
                <a:gd name="connsiteX4" fmla="*/ 0 w 7657111"/>
                <a:gd name="connsiteY4" fmla="*/ 0 h 229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111" h="229574">
                  <a:moveTo>
                    <a:pt x="0" y="0"/>
                  </a:moveTo>
                  <a:lnTo>
                    <a:pt x="7657111" y="0"/>
                  </a:lnTo>
                  <a:lnTo>
                    <a:pt x="7657111" y="229574"/>
                  </a:lnTo>
                  <a:lnTo>
                    <a:pt x="0" y="229574"/>
                  </a:lnTo>
                  <a:lnTo>
                    <a:pt x="0" y="0"/>
                  </a:lnTo>
                  <a:close/>
                </a:path>
              </a:pathLst>
            </a:cu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2457214"/>
                <a:satOff val="-53963"/>
                <a:lumOff val="13725"/>
                <a:alphaOff val="0"/>
              </a:schemeClr>
            </a:fillRef>
            <a:effectRef idx="2">
              <a:schemeClr val="accent5">
                <a:hueOff val="2457214"/>
                <a:satOff val="-53963"/>
                <a:lumOff val="13725"/>
                <a:alphaOff val="0"/>
              </a:schemeClr>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0" i="0" kern="1200" dirty="0" smtClean="0">
                  <a:solidFill>
                    <a:schemeClr val="tx1"/>
                  </a:solidFill>
                </a:rPr>
                <a:t>Условно утвержденные расходы: 2021 г. – 5 627 тыс. руб., 2022 г. – 11 701 тыс. руб.</a:t>
              </a:r>
              <a:endParaRPr lang="ru-RU" sz="1300" b="0" i="0" kern="1200" dirty="0">
                <a:solidFill>
                  <a:schemeClr val="tx1"/>
                </a:solidFil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204789"/>
            <a:ext cx="8080375" cy="1135980"/>
          </a:xfrm>
        </p:spPr>
        <p:txBody>
          <a:bodyPr>
            <a:noAutofit/>
          </a:bodyPr>
          <a:lstStyle/>
          <a:p>
            <a:pPr fontAlgn="auto">
              <a:spcAft>
                <a:spcPts val="0"/>
              </a:spcAft>
              <a:defRPr/>
            </a:pPr>
            <a:r>
              <a:rPr lang="ru-RU" sz="2400" dirty="0">
                <a:solidFill>
                  <a:srgbClr val="C00000"/>
                </a:solidFill>
              </a:rPr>
              <a:t>Источники внутреннего финансирования дефицита </a:t>
            </a:r>
            <a:r>
              <a:rPr lang="ru-RU" sz="2400" dirty="0" smtClean="0">
                <a:solidFill>
                  <a:srgbClr val="C00000"/>
                </a:solidFill>
              </a:rPr>
              <a:t>бюджета в 2020-2022 г. г.</a:t>
            </a:r>
            <a:endParaRPr lang="ru-RU" sz="2400" dirty="0">
              <a:solidFill>
                <a:srgbClr val="C00000"/>
              </a:solidFill>
            </a:endParaRPr>
          </a:p>
        </p:txBody>
      </p:sp>
      <p:sp>
        <p:nvSpPr>
          <p:cNvPr id="58371"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A5EE91-E212-4446-B3C2-93C614ECCBC2}" type="slidenum">
              <a:rPr lang="ru-RU">
                <a:cs typeface="Arial" charset="0"/>
              </a:rPr>
              <a:pPr fontAlgn="base">
                <a:spcBef>
                  <a:spcPct val="0"/>
                </a:spcBef>
                <a:spcAft>
                  <a:spcPct val="0"/>
                </a:spcAft>
              </a:pPr>
              <a:t>41</a:t>
            </a:fld>
            <a:endParaRPr lang="ru-RU" dirty="0">
              <a:cs typeface="Arial" charset="0"/>
            </a:endParaRPr>
          </a:p>
        </p:txBody>
      </p:sp>
      <p:pic>
        <p:nvPicPr>
          <p:cNvPr id="58372"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graphicFrame>
        <p:nvGraphicFramePr>
          <p:cNvPr id="5" name="Объект 4"/>
          <p:cNvGraphicFramePr>
            <a:graphicFrameLocks noGrp="1"/>
          </p:cNvGraphicFramePr>
          <p:nvPr>
            <p:ph idx="1"/>
            <p:extLst>
              <p:ext uri="{D42A27DB-BD31-4B8C-83A1-F6EECF244321}">
                <p14:modId xmlns:p14="http://schemas.microsoft.com/office/powerpoint/2010/main" val="377028137"/>
              </p:ext>
            </p:extLst>
          </p:nvPr>
        </p:nvGraphicFramePr>
        <p:xfrm>
          <a:off x="185737" y="1498431"/>
          <a:ext cx="8490719" cy="4874915"/>
        </p:xfrm>
        <a:graphic>
          <a:graphicData uri="http://schemas.openxmlformats.org/drawingml/2006/table">
            <a:tbl>
              <a:tblPr firstRow="1" lastRow="1" bandRow="1">
                <a:tableStyleId>{616DA210-FB5B-4158-B5E0-FEB733F419BA}</a:tableStyleId>
              </a:tblPr>
              <a:tblGrid>
                <a:gridCol w="5288079"/>
                <a:gridCol w="1117200"/>
                <a:gridCol w="1117200"/>
                <a:gridCol w="968240"/>
              </a:tblGrid>
              <a:tr h="664923">
                <a:tc>
                  <a:txBody>
                    <a:bodyPr/>
                    <a:lstStyle/>
                    <a:p>
                      <a:pPr algn="ctr"/>
                      <a:r>
                        <a:rPr lang="ru-RU" sz="1400" dirty="0" smtClean="0"/>
                        <a:t>Наименование</a:t>
                      </a:r>
                      <a:endParaRPr lang="ru-RU" sz="1400" dirty="0"/>
                    </a:p>
                  </a:txBody>
                  <a:tcPr anchor="ctr">
                    <a:solidFill>
                      <a:schemeClr val="accent2">
                        <a:lumMod val="60000"/>
                        <a:lumOff val="40000"/>
                      </a:schemeClr>
                    </a:solidFill>
                  </a:tcPr>
                </a:tc>
                <a:tc>
                  <a:txBody>
                    <a:bodyPr/>
                    <a:lstStyle/>
                    <a:p>
                      <a:pPr algn="ctr"/>
                      <a:r>
                        <a:rPr lang="ru-RU" sz="1400" dirty="0" smtClean="0"/>
                        <a:t>2020 г.</a:t>
                      </a:r>
                      <a:endParaRPr lang="ru-RU" sz="1400" dirty="0"/>
                    </a:p>
                  </a:txBody>
                  <a:tcPr anchor="ctr">
                    <a:solidFill>
                      <a:schemeClr val="accent2">
                        <a:lumMod val="60000"/>
                        <a:lumOff val="40000"/>
                      </a:schemeClr>
                    </a:solidFill>
                  </a:tcPr>
                </a:tc>
                <a:tc>
                  <a:txBody>
                    <a:bodyPr/>
                    <a:lstStyle/>
                    <a:p>
                      <a:pPr algn="ctr"/>
                      <a:r>
                        <a:rPr lang="ru-RU" sz="1400" dirty="0" smtClean="0"/>
                        <a:t>2021 г.</a:t>
                      </a:r>
                      <a:endParaRPr lang="ru-RU" sz="1400" dirty="0"/>
                    </a:p>
                  </a:txBody>
                  <a:tcPr anchor="ctr">
                    <a:solidFill>
                      <a:schemeClr val="accent2">
                        <a:lumMod val="60000"/>
                        <a:lumOff val="40000"/>
                      </a:schemeClr>
                    </a:solidFill>
                  </a:tcPr>
                </a:tc>
                <a:tc>
                  <a:txBody>
                    <a:bodyPr/>
                    <a:lstStyle/>
                    <a:p>
                      <a:pPr algn="ctr"/>
                      <a:r>
                        <a:rPr lang="ru-RU" sz="1400" dirty="0" smtClean="0"/>
                        <a:t>2022 г.</a:t>
                      </a:r>
                      <a:endParaRPr lang="ru-RU" sz="1400" dirty="0"/>
                    </a:p>
                  </a:txBody>
                  <a:tcPr anchor="ctr">
                    <a:solidFill>
                      <a:schemeClr val="accent2">
                        <a:lumMod val="60000"/>
                        <a:lumOff val="40000"/>
                      </a:schemeClr>
                    </a:solidFill>
                  </a:tcPr>
                </a:tc>
              </a:tr>
              <a:tr h="775150">
                <a:tc>
                  <a:txBody>
                    <a:bodyPr/>
                    <a:lstStyle/>
                    <a:p>
                      <a:r>
                        <a:rPr lang="ru-RU" sz="1400" dirty="0" smtClean="0"/>
                        <a:t>Получение кредитов от других бюджетов бюджетной системы Российской Федерации бюджетами поселений в валюте Российской Федерации</a:t>
                      </a:r>
                      <a:endParaRPr lang="ru-RU" sz="1400" dirty="0"/>
                    </a:p>
                  </a:txBody>
                  <a:tcPr>
                    <a:solidFill>
                      <a:schemeClr val="accent2">
                        <a:lumMod val="60000"/>
                        <a:lumOff val="40000"/>
                        <a:alpha val="20000"/>
                      </a:schemeClr>
                    </a:solidFill>
                  </a:tcPr>
                </a:tc>
                <a:tc>
                  <a:txBody>
                    <a:bodyPr/>
                    <a:lstStyle/>
                    <a:p>
                      <a:pPr algn="ctr"/>
                      <a:r>
                        <a:rPr lang="ru-RU" sz="1400" dirty="0" smtClean="0"/>
                        <a:t>0</a:t>
                      </a:r>
                      <a:endParaRPr lang="ru-RU" sz="1400" dirty="0"/>
                    </a:p>
                  </a:txBody>
                  <a:tcPr anchor="ctr">
                    <a:solidFill>
                      <a:schemeClr val="accent2">
                        <a:lumMod val="60000"/>
                        <a:lumOff val="40000"/>
                        <a:alpha val="20000"/>
                      </a:schemeClr>
                    </a:solidFill>
                  </a:tcPr>
                </a:tc>
                <a:tc>
                  <a:txBody>
                    <a:bodyPr/>
                    <a:lstStyle/>
                    <a:p>
                      <a:pPr algn="ctr"/>
                      <a:r>
                        <a:rPr lang="ru-RU" sz="1400" dirty="0" smtClean="0"/>
                        <a:t>0</a:t>
                      </a:r>
                      <a:endParaRPr lang="ru-RU" sz="1400" dirty="0"/>
                    </a:p>
                  </a:txBody>
                  <a:tcPr anchor="ctr">
                    <a:solidFill>
                      <a:schemeClr val="accent2">
                        <a:lumMod val="60000"/>
                        <a:lumOff val="40000"/>
                        <a:alpha val="20000"/>
                      </a:schemeClr>
                    </a:solidFill>
                  </a:tcPr>
                </a:tc>
                <a:tc>
                  <a:txBody>
                    <a:bodyPr/>
                    <a:lstStyle/>
                    <a:p>
                      <a:pPr algn="ctr"/>
                      <a:r>
                        <a:rPr lang="ru-RU" sz="1400" dirty="0" smtClean="0"/>
                        <a:t>0</a:t>
                      </a:r>
                      <a:endParaRPr lang="ru-RU" sz="1400" dirty="0"/>
                    </a:p>
                  </a:txBody>
                  <a:tcPr anchor="ctr">
                    <a:solidFill>
                      <a:schemeClr val="accent2">
                        <a:lumMod val="60000"/>
                        <a:lumOff val="40000"/>
                        <a:alpha val="20000"/>
                      </a:schemeClr>
                    </a:solidFill>
                  </a:tcPr>
                </a:tc>
              </a:tr>
              <a:tr h="664923">
                <a:tc>
                  <a:txBody>
                    <a:bodyPr/>
                    <a:lstStyle/>
                    <a:p>
                      <a:r>
                        <a:rPr lang="ru-RU" sz="1400" dirty="0" smtClean="0"/>
                        <a:t>Получение кредитов от кредитных организаций бюджетами поселений в валюте Российской </a:t>
                      </a:r>
                      <a:endParaRPr lang="ru-RU" sz="1400" dirty="0"/>
                    </a:p>
                  </a:txBody>
                  <a:tcPr/>
                </a:tc>
                <a:tc>
                  <a:txBody>
                    <a:bodyPr/>
                    <a:lstStyle/>
                    <a:p>
                      <a:pPr algn="ctr"/>
                      <a:r>
                        <a:rPr lang="ru-RU" sz="1400" dirty="0" smtClean="0"/>
                        <a:t>0</a:t>
                      </a:r>
                      <a:endParaRPr lang="ru-RU" sz="1400" dirty="0"/>
                    </a:p>
                  </a:txBody>
                  <a:tcPr anchor="ctr"/>
                </a:tc>
                <a:tc>
                  <a:txBody>
                    <a:bodyPr/>
                    <a:lstStyle/>
                    <a:p>
                      <a:pPr algn="ctr"/>
                      <a:r>
                        <a:rPr lang="ru-RU" sz="1400" dirty="0" smtClean="0"/>
                        <a:t>0</a:t>
                      </a:r>
                      <a:endParaRPr lang="ru-RU" sz="1400" dirty="0"/>
                    </a:p>
                  </a:txBody>
                  <a:tcPr anchor="ctr"/>
                </a:tc>
                <a:tc>
                  <a:txBody>
                    <a:bodyPr/>
                    <a:lstStyle/>
                    <a:p>
                      <a:pPr algn="ctr"/>
                      <a:r>
                        <a:rPr lang="ru-RU" sz="1400" dirty="0" smtClean="0"/>
                        <a:t>0</a:t>
                      </a:r>
                      <a:endParaRPr lang="ru-RU" sz="1400" dirty="0"/>
                    </a:p>
                  </a:txBody>
                  <a:tcPr anchor="ctr"/>
                </a:tc>
              </a:tr>
              <a:tr h="775150">
                <a:tc>
                  <a:txBody>
                    <a:bodyPr/>
                    <a:lstStyle/>
                    <a:p>
                      <a:r>
                        <a:rPr lang="ru-RU" sz="1400" dirty="0" smtClean="0"/>
                        <a:t>Погашение бюджетами поселений кредитов от других бюджетов бюджетной системы Российской Федерации в валюте Российской Федерации</a:t>
                      </a:r>
                      <a:endParaRPr lang="ru-RU" sz="1400" dirty="0"/>
                    </a:p>
                  </a:txBody>
                  <a:tcPr>
                    <a:solidFill>
                      <a:schemeClr val="accent2">
                        <a:lumMod val="60000"/>
                        <a:lumOff val="40000"/>
                        <a:alpha val="20000"/>
                      </a:schemeClr>
                    </a:solidFill>
                  </a:tcPr>
                </a:tc>
                <a:tc>
                  <a:txBody>
                    <a:bodyPr/>
                    <a:lstStyle/>
                    <a:p>
                      <a:pPr algn="ctr"/>
                      <a:r>
                        <a:rPr lang="ru-RU" sz="1400" dirty="0" smtClean="0"/>
                        <a:t>0</a:t>
                      </a:r>
                      <a:endParaRPr lang="ru-RU" sz="1400" dirty="0"/>
                    </a:p>
                  </a:txBody>
                  <a:tcPr anchor="ctr">
                    <a:solidFill>
                      <a:schemeClr val="accent2">
                        <a:lumMod val="60000"/>
                        <a:lumOff val="40000"/>
                        <a:alpha val="20000"/>
                      </a:schemeClr>
                    </a:solidFill>
                  </a:tcPr>
                </a:tc>
                <a:tc>
                  <a:txBody>
                    <a:bodyPr/>
                    <a:lstStyle/>
                    <a:p>
                      <a:pPr algn="ctr"/>
                      <a:r>
                        <a:rPr lang="ru-RU" sz="1400" dirty="0" smtClean="0"/>
                        <a:t>0</a:t>
                      </a:r>
                      <a:endParaRPr lang="ru-RU" sz="1400" dirty="0"/>
                    </a:p>
                  </a:txBody>
                  <a:tcPr anchor="ctr">
                    <a:solidFill>
                      <a:schemeClr val="accent2">
                        <a:lumMod val="60000"/>
                        <a:lumOff val="40000"/>
                        <a:alpha val="20000"/>
                      </a:schemeClr>
                    </a:solidFill>
                  </a:tcPr>
                </a:tc>
                <a:tc>
                  <a:txBody>
                    <a:bodyPr/>
                    <a:lstStyle/>
                    <a:p>
                      <a:pPr algn="ctr"/>
                      <a:r>
                        <a:rPr lang="ru-RU" sz="1400" dirty="0" smtClean="0"/>
                        <a:t>0</a:t>
                      </a:r>
                      <a:endParaRPr lang="ru-RU" sz="1400" dirty="0"/>
                    </a:p>
                  </a:txBody>
                  <a:tcPr anchor="ctr">
                    <a:solidFill>
                      <a:schemeClr val="accent2">
                        <a:lumMod val="60000"/>
                        <a:lumOff val="40000"/>
                        <a:alpha val="20000"/>
                      </a:schemeClr>
                    </a:solidFill>
                  </a:tcPr>
                </a:tc>
              </a:tr>
              <a:tr h="664923">
                <a:tc>
                  <a:txBody>
                    <a:bodyPr/>
                    <a:lstStyle/>
                    <a:p>
                      <a:r>
                        <a:rPr lang="ru-RU" sz="1400" dirty="0" smtClean="0"/>
                        <a:t>Погашение бюджетами поселений кредитов от кредитных организаций в валюте Российской Федерации</a:t>
                      </a:r>
                      <a:endParaRPr lang="ru-R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t>0</a:t>
                      </a:r>
                    </a:p>
                    <a:p>
                      <a:pPr algn="ctr"/>
                      <a:endParaRPr lang="ru-RU"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t>0</a:t>
                      </a:r>
                    </a:p>
                    <a:p>
                      <a:pPr algn="ctr"/>
                      <a:endParaRPr lang="ru-RU"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t>0</a:t>
                      </a:r>
                    </a:p>
                    <a:p>
                      <a:pPr algn="ctr"/>
                      <a:endParaRPr lang="ru-RU" sz="1400" dirty="0"/>
                    </a:p>
                  </a:txBody>
                  <a:tcPr anchor="ctr"/>
                </a:tc>
              </a:tr>
              <a:tr h="664923">
                <a:tc>
                  <a:txBody>
                    <a:bodyPr/>
                    <a:lstStyle/>
                    <a:p>
                      <a:r>
                        <a:rPr lang="ru-RU" sz="1400" dirty="0" smtClean="0"/>
                        <a:t>Изменение остатков средств на счетах по учету средств бюджета </a:t>
                      </a:r>
                      <a:endParaRPr lang="ru-RU" sz="1400" dirty="0"/>
                    </a:p>
                  </a:txBody>
                  <a:tcPr>
                    <a:solidFill>
                      <a:schemeClr val="accent2">
                        <a:lumMod val="60000"/>
                        <a:lumOff val="40000"/>
                        <a:alpha val="20000"/>
                      </a:schemeClr>
                    </a:solidFill>
                  </a:tcPr>
                </a:tc>
                <a:tc>
                  <a:txBody>
                    <a:bodyPr/>
                    <a:lstStyle/>
                    <a:p>
                      <a:pPr algn="ctr"/>
                      <a:r>
                        <a:rPr lang="ru-RU" sz="1400" dirty="0" smtClean="0"/>
                        <a:t>12 496</a:t>
                      </a:r>
                      <a:endParaRPr lang="ru-RU" sz="1400" dirty="0"/>
                    </a:p>
                  </a:txBody>
                  <a:tcPr anchor="ctr">
                    <a:solidFill>
                      <a:schemeClr val="accent2">
                        <a:lumMod val="60000"/>
                        <a:lumOff val="40000"/>
                        <a:alpha val="20000"/>
                      </a:schemeClr>
                    </a:solidFill>
                  </a:tcPr>
                </a:tc>
                <a:tc>
                  <a:txBody>
                    <a:bodyPr/>
                    <a:lstStyle/>
                    <a:p>
                      <a:pPr algn="ctr"/>
                      <a:r>
                        <a:rPr lang="ru-RU" sz="1400" dirty="0" smtClean="0"/>
                        <a:t>6 215</a:t>
                      </a:r>
                      <a:endParaRPr lang="ru-RU" sz="1400" dirty="0"/>
                    </a:p>
                  </a:txBody>
                  <a:tcPr anchor="ctr">
                    <a:solidFill>
                      <a:schemeClr val="accent2">
                        <a:lumMod val="60000"/>
                        <a:lumOff val="40000"/>
                        <a:alpha val="20000"/>
                      </a:schemeClr>
                    </a:solidFill>
                  </a:tcPr>
                </a:tc>
                <a:tc>
                  <a:txBody>
                    <a:bodyPr/>
                    <a:lstStyle/>
                    <a:p>
                      <a:pPr algn="ctr"/>
                      <a:r>
                        <a:rPr lang="ru-RU" sz="1400" dirty="0" smtClean="0"/>
                        <a:t>6 298</a:t>
                      </a:r>
                      <a:endParaRPr lang="ru-RU" sz="1400" dirty="0"/>
                    </a:p>
                  </a:txBody>
                  <a:tcPr anchor="ctr">
                    <a:solidFill>
                      <a:schemeClr val="accent2">
                        <a:lumMod val="60000"/>
                        <a:lumOff val="40000"/>
                        <a:alpha val="20000"/>
                      </a:schemeClr>
                    </a:solidFill>
                  </a:tcPr>
                </a:tc>
              </a:tr>
              <a:tr h="664923">
                <a:tc>
                  <a:txBody>
                    <a:bodyPr/>
                    <a:lstStyle/>
                    <a:p>
                      <a:r>
                        <a:rPr lang="ru-RU" sz="1400" dirty="0" smtClean="0"/>
                        <a:t>Итого источников финансирования дефицита бюджета (+ дефицит/ - профицит)</a:t>
                      </a:r>
                      <a:endParaRPr lang="ru-RU" sz="1400" dirty="0"/>
                    </a:p>
                  </a:txBody>
                  <a:tcPr>
                    <a:solidFill>
                      <a:schemeClr val="accent2">
                        <a:lumMod val="60000"/>
                        <a:lumOff val="40000"/>
                      </a:schemeClr>
                    </a:solidFill>
                  </a:tcPr>
                </a:tc>
                <a:tc>
                  <a:txBody>
                    <a:bodyPr/>
                    <a:lstStyle/>
                    <a:p>
                      <a:pPr algn="ctr"/>
                      <a:r>
                        <a:rPr lang="ru-RU" sz="1400" dirty="0" smtClean="0"/>
                        <a:t>12 496</a:t>
                      </a:r>
                      <a:endParaRPr lang="ru-RU" sz="1400" dirty="0"/>
                    </a:p>
                  </a:txBody>
                  <a:tcPr anchor="ctr">
                    <a:solidFill>
                      <a:schemeClr val="accent2">
                        <a:lumMod val="60000"/>
                        <a:lumOff val="40000"/>
                      </a:schemeClr>
                    </a:solidFill>
                  </a:tcPr>
                </a:tc>
                <a:tc>
                  <a:txBody>
                    <a:bodyPr/>
                    <a:lstStyle/>
                    <a:p>
                      <a:pPr algn="ctr"/>
                      <a:r>
                        <a:rPr lang="ru-RU" sz="1400" dirty="0" smtClean="0"/>
                        <a:t>6 215</a:t>
                      </a:r>
                      <a:endParaRPr lang="ru-RU" sz="1400" dirty="0"/>
                    </a:p>
                  </a:txBody>
                  <a:tcPr anchor="ctr">
                    <a:solidFill>
                      <a:schemeClr val="accent2">
                        <a:lumMod val="60000"/>
                        <a:lumOff val="40000"/>
                      </a:schemeClr>
                    </a:solidFill>
                  </a:tcPr>
                </a:tc>
                <a:tc>
                  <a:txBody>
                    <a:bodyPr/>
                    <a:lstStyle/>
                    <a:p>
                      <a:pPr algn="ctr"/>
                      <a:r>
                        <a:rPr lang="ru-RU" sz="1400" dirty="0" smtClean="0"/>
                        <a:t>6 298</a:t>
                      </a:r>
                      <a:endParaRPr lang="ru-RU" sz="1400" dirty="0"/>
                    </a:p>
                  </a:txBody>
                  <a:tcPr anchor="ctr">
                    <a:solidFill>
                      <a:schemeClr val="accent2">
                        <a:lumMod val="60000"/>
                        <a:lumOff val="40000"/>
                      </a:schemeClr>
                    </a:solidFill>
                  </a:tcPr>
                </a:tc>
              </a:tr>
            </a:tbl>
          </a:graphicData>
        </a:graphic>
      </p:graphicFrame>
      <p:sp>
        <p:nvSpPr>
          <p:cNvPr id="10" name="TextBox 5"/>
          <p:cNvSpPr txBox="1"/>
          <p:nvPr/>
        </p:nvSpPr>
        <p:spPr>
          <a:xfrm>
            <a:off x="7380312" y="1124744"/>
            <a:ext cx="1233264" cy="3736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t>тыс. руб.</a:t>
            </a:r>
            <a:endParaRPr lang="ru-RU"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204788"/>
            <a:ext cx="7705725" cy="800100"/>
          </a:xfrm>
        </p:spPr>
        <p:txBody>
          <a:bodyPr>
            <a:noAutofit/>
          </a:bodyPr>
          <a:lstStyle/>
          <a:p>
            <a:pPr fontAlgn="auto">
              <a:spcAft>
                <a:spcPts val="0"/>
              </a:spcAft>
              <a:defRPr/>
            </a:pPr>
            <a:r>
              <a:rPr lang="ru-RU" dirty="0">
                <a:solidFill>
                  <a:srgbClr val="C00000"/>
                </a:solidFill>
              </a:rPr>
              <a:t>Контактная информация</a:t>
            </a:r>
          </a:p>
        </p:txBody>
      </p:sp>
      <p:sp>
        <p:nvSpPr>
          <p:cNvPr id="3" name="Объект 2"/>
          <p:cNvSpPr>
            <a:spLocks noGrp="1"/>
          </p:cNvSpPr>
          <p:nvPr>
            <p:ph idx="1"/>
          </p:nvPr>
        </p:nvSpPr>
        <p:spPr>
          <a:xfrm>
            <a:off x="185738" y="1125538"/>
            <a:ext cx="8778875" cy="5327650"/>
          </a:xfrm>
        </p:spPr>
        <p:txBody>
          <a:bodyPr rtlCol="0">
            <a:normAutofit fontScale="92500" lnSpcReduction="10000"/>
          </a:bodyPr>
          <a:lstStyle/>
          <a:p>
            <a:pPr algn="ctr" fontAlgn="auto">
              <a:buFont typeface="Arial" pitchFamily="34" charset="0"/>
              <a:buNone/>
              <a:defRPr/>
            </a:pPr>
            <a:r>
              <a:rPr lang="ru-RU" sz="2400" dirty="0" smtClean="0">
                <a:solidFill>
                  <a:srgbClr val="002060"/>
                </a:solidFill>
                <a:latin typeface="Times New Roman" panose="02020603050405020304" pitchFamily="18" charset="0"/>
                <a:cs typeface="Times New Roman" panose="02020603050405020304" pitchFamily="18" charset="0"/>
              </a:rPr>
              <a:t>Администрация (исполнительно-распорядительный орган) городского поселения «Город Балабаново»</a:t>
            </a:r>
          </a:p>
          <a:p>
            <a:pPr fontAlgn="auto">
              <a:buFont typeface="Arial" pitchFamily="34" charset="0"/>
              <a:buNone/>
              <a:defRPr/>
            </a:pPr>
            <a:endParaRPr lang="ru-RU" dirty="0" smtClean="0">
              <a:solidFill>
                <a:srgbClr val="002060"/>
              </a:solidFill>
              <a:latin typeface="Times New Roman" panose="02020603050405020304" pitchFamily="18" charset="0"/>
              <a:cs typeface="Times New Roman" panose="02020603050405020304" pitchFamily="18" charset="0"/>
            </a:endParaRPr>
          </a:p>
          <a:p>
            <a:pPr fontAlgn="auto">
              <a:buFont typeface="Arial" pitchFamily="34" charset="0"/>
              <a:buNone/>
              <a:defRPr/>
            </a:pPr>
            <a:r>
              <a:rPr lang="ru-RU" sz="1800" dirty="0" smtClean="0">
                <a:solidFill>
                  <a:srgbClr val="002060"/>
                </a:solidFill>
                <a:latin typeface="Times New Roman" panose="02020603050405020304" pitchFamily="18" charset="0"/>
                <a:cs typeface="Times New Roman" panose="02020603050405020304" pitchFamily="18" charset="0"/>
              </a:rPr>
              <a:t>Адрес: 249000, Калужская область, Боровский район, город Балабаново, ул. 1 Мая, д. 9а</a:t>
            </a:r>
          </a:p>
          <a:p>
            <a:pPr fontAlgn="auto">
              <a:buFont typeface="Arial" pitchFamily="34" charset="0"/>
              <a:buNone/>
              <a:defRPr/>
            </a:pPr>
            <a:endParaRPr lang="ru-RU" sz="1800" dirty="0" smtClean="0">
              <a:solidFill>
                <a:srgbClr val="002060"/>
              </a:solidFill>
              <a:latin typeface="Times New Roman" panose="02020603050405020304" pitchFamily="18" charset="0"/>
              <a:cs typeface="Times New Roman" panose="02020603050405020304" pitchFamily="18" charset="0"/>
            </a:endParaRPr>
          </a:p>
          <a:p>
            <a:pPr fontAlgn="auto">
              <a:buFont typeface="Arial" pitchFamily="34" charset="0"/>
              <a:buNone/>
              <a:defRPr/>
            </a:pPr>
            <a:r>
              <a:rPr lang="ru-RU" sz="1800" dirty="0" smtClean="0">
                <a:solidFill>
                  <a:srgbClr val="002060"/>
                </a:solidFill>
                <a:latin typeface="Times New Roman" panose="02020603050405020304" pitchFamily="18" charset="0"/>
                <a:cs typeface="Times New Roman" panose="02020603050405020304" pitchFamily="18" charset="0"/>
              </a:rPr>
              <a:t>Телефон/факс: +7(484) 386 13 01</a:t>
            </a:r>
          </a:p>
          <a:p>
            <a:pPr fontAlgn="auto">
              <a:buFont typeface="Arial" pitchFamily="34" charset="0"/>
              <a:buNone/>
              <a:defRPr/>
            </a:pPr>
            <a:endParaRPr lang="ru-RU" sz="1800" dirty="0" smtClean="0">
              <a:solidFill>
                <a:srgbClr val="002060"/>
              </a:solidFill>
              <a:latin typeface="Times New Roman" panose="02020603050405020304" pitchFamily="18" charset="0"/>
              <a:cs typeface="Times New Roman" panose="02020603050405020304" pitchFamily="18" charset="0"/>
            </a:endParaRPr>
          </a:p>
          <a:p>
            <a:pPr fontAlgn="auto">
              <a:buFont typeface="Arial" pitchFamily="34" charset="0"/>
              <a:buNone/>
              <a:defRPr/>
            </a:pPr>
            <a:r>
              <a:rPr lang="ru-RU" sz="1800" dirty="0" smtClean="0">
                <a:solidFill>
                  <a:srgbClr val="002060"/>
                </a:solidFill>
                <a:latin typeface="Times New Roman" panose="02020603050405020304" pitchFamily="18" charset="0"/>
                <a:cs typeface="Times New Roman" panose="02020603050405020304" pitchFamily="18" charset="0"/>
              </a:rPr>
              <a:t>Е-</a:t>
            </a:r>
            <a:r>
              <a:rPr lang="en-US" sz="1800" dirty="0" smtClean="0">
                <a:solidFill>
                  <a:srgbClr val="002060"/>
                </a:solidFill>
                <a:latin typeface="Times New Roman" panose="02020603050405020304" pitchFamily="18" charset="0"/>
                <a:cs typeface="Times New Roman" panose="02020603050405020304" pitchFamily="18" charset="0"/>
              </a:rPr>
              <a:t>mail</a:t>
            </a:r>
            <a:r>
              <a:rPr lang="ru-RU" sz="1800" dirty="0" smtClean="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gp_balabanovo@adm.kaluga.ru</a:t>
            </a:r>
            <a:endParaRPr lang="ru-RU" sz="1800" dirty="0" smtClean="0">
              <a:solidFill>
                <a:srgbClr val="002060"/>
              </a:solidFill>
              <a:latin typeface="Times New Roman" panose="02020603050405020304" pitchFamily="18" charset="0"/>
              <a:cs typeface="Times New Roman" panose="02020603050405020304" pitchFamily="18" charset="0"/>
            </a:endParaRPr>
          </a:p>
          <a:p>
            <a:pPr fontAlgn="auto">
              <a:buFont typeface="Arial" pitchFamily="34" charset="0"/>
              <a:buNone/>
              <a:defRPr/>
            </a:pPr>
            <a:endParaRPr lang="ru-RU" sz="1800" dirty="0" smtClean="0">
              <a:solidFill>
                <a:srgbClr val="002060"/>
              </a:solidFill>
              <a:latin typeface="Times New Roman" panose="02020603050405020304" pitchFamily="18" charset="0"/>
              <a:cs typeface="Times New Roman" panose="02020603050405020304" pitchFamily="18" charset="0"/>
            </a:endParaRPr>
          </a:p>
          <a:p>
            <a:pPr fontAlgn="auto">
              <a:buFont typeface="Arial" pitchFamily="34" charset="0"/>
              <a:buNone/>
              <a:defRPr/>
            </a:pPr>
            <a:r>
              <a:rPr lang="ru-RU" sz="1800" dirty="0" smtClean="0">
                <a:solidFill>
                  <a:srgbClr val="002060"/>
                </a:solidFill>
                <a:latin typeface="Times New Roman" panose="02020603050405020304" pitchFamily="18" charset="0"/>
                <a:cs typeface="Times New Roman" panose="02020603050405020304" pitchFamily="18" charset="0"/>
              </a:rPr>
              <a:t>Официальный сайт: </a:t>
            </a:r>
            <a:r>
              <a:rPr lang="en-US" sz="1800" dirty="0" smtClean="0">
                <a:solidFill>
                  <a:srgbClr val="002060"/>
                </a:solidFill>
                <a:latin typeface="Times New Roman" panose="02020603050405020304" pitchFamily="18" charset="0"/>
                <a:cs typeface="Times New Roman" panose="02020603050405020304" pitchFamily="18" charset="0"/>
                <a:hlinkClick r:id="rId2"/>
              </a:rPr>
              <a:t>http</a:t>
            </a:r>
            <a:r>
              <a:rPr lang="en-US" sz="1800" dirty="0">
                <a:solidFill>
                  <a:srgbClr val="002060"/>
                </a:solidFill>
                <a:latin typeface="Times New Roman" panose="02020603050405020304" pitchFamily="18" charset="0"/>
                <a:cs typeface="Times New Roman" panose="02020603050405020304" pitchFamily="18" charset="0"/>
                <a:hlinkClick r:id="rId2"/>
              </a:rPr>
              <a:t>://</a:t>
            </a:r>
            <a:r>
              <a:rPr lang="en-US" sz="1800" dirty="0" smtClean="0">
                <a:solidFill>
                  <a:srgbClr val="002060"/>
                </a:solidFill>
                <a:latin typeface="Times New Roman" panose="02020603050405020304" pitchFamily="18" charset="0"/>
                <a:cs typeface="Times New Roman" panose="02020603050405020304" pitchFamily="18" charset="0"/>
                <a:hlinkClick r:id="rId2"/>
              </a:rPr>
              <a:t>admbalabanovo.ru</a:t>
            </a:r>
            <a:endParaRPr lang="ru-RU" sz="1800" dirty="0" smtClean="0">
              <a:solidFill>
                <a:srgbClr val="002060"/>
              </a:solidFill>
              <a:latin typeface="Times New Roman" panose="02020603050405020304" pitchFamily="18" charset="0"/>
              <a:cs typeface="Times New Roman" panose="02020603050405020304" pitchFamily="18" charset="0"/>
            </a:endParaRPr>
          </a:p>
          <a:p>
            <a:pPr fontAlgn="auto">
              <a:buFont typeface="Arial" pitchFamily="34" charset="0"/>
              <a:buNone/>
              <a:defRPr/>
            </a:pPr>
            <a:endParaRPr lang="ru-RU" sz="1800" dirty="0" smtClean="0">
              <a:solidFill>
                <a:srgbClr val="002060"/>
              </a:solidFill>
              <a:latin typeface="Times New Roman" panose="02020603050405020304" pitchFamily="18" charset="0"/>
              <a:cs typeface="Times New Roman" panose="02020603050405020304" pitchFamily="18" charset="0"/>
            </a:endParaRPr>
          </a:p>
          <a:p>
            <a:pPr fontAlgn="auto">
              <a:buFont typeface="Arial" pitchFamily="34" charset="0"/>
              <a:buNone/>
              <a:defRPr/>
            </a:pPr>
            <a:r>
              <a:rPr lang="ru-RU" sz="1800" dirty="0" smtClean="0">
                <a:solidFill>
                  <a:srgbClr val="002060"/>
                </a:solidFill>
                <a:latin typeface="Times New Roman" panose="02020603050405020304" pitchFamily="18" charset="0"/>
                <a:cs typeface="Times New Roman" panose="02020603050405020304" pitchFamily="18" charset="0"/>
              </a:rPr>
              <a:t>Часы работы: понедельник – четверг с 8.00 </a:t>
            </a:r>
            <a:r>
              <a:rPr lang="ru-RU" sz="1800" dirty="0">
                <a:solidFill>
                  <a:srgbClr val="002060"/>
                </a:solidFill>
                <a:latin typeface="Times New Roman" panose="02020603050405020304" pitchFamily="18" charset="0"/>
                <a:cs typeface="Times New Roman" panose="02020603050405020304" pitchFamily="18" charset="0"/>
              </a:rPr>
              <a:t>до </a:t>
            </a:r>
            <a:r>
              <a:rPr lang="ru-RU" sz="1800" dirty="0" smtClean="0">
                <a:solidFill>
                  <a:srgbClr val="002060"/>
                </a:solidFill>
                <a:latin typeface="Times New Roman" panose="02020603050405020304" pitchFamily="18" charset="0"/>
                <a:cs typeface="Times New Roman" panose="02020603050405020304" pitchFamily="18" charset="0"/>
              </a:rPr>
              <a:t>17.15 часов,</a:t>
            </a:r>
          </a:p>
          <a:p>
            <a:pPr fontAlgn="auto">
              <a:buFont typeface="Arial" pitchFamily="34" charset="0"/>
              <a:buNone/>
              <a:defRPr/>
            </a:pPr>
            <a:r>
              <a:rPr lang="ru-RU" sz="1800" dirty="0">
                <a:solidFill>
                  <a:srgbClr val="002060"/>
                </a:solidFill>
                <a:latin typeface="Times New Roman" panose="02020603050405020304" pitchFamily="18" charset="0"/>
                <a:cs typeface="Times New Roman" panose="02020603050405020304" pitchFamily="18" charset="0"/>
              </a:rPr>
              <a:t> </a:t>
            </a:r>
            <a:r>
              <a:rPr lang="ru-RU" sz="1800" dirty="0" smtClean="0">
                <a:solidFill>
                  <a:srgbClr val="002060"/>
                </a:solidFill>
                <a:latin typeface="Times New Roman" panose="02020603050405020304" pitchFamily="18" charset="0"/>
                <a:cs typeface="Times New Roman" panose="02020603050405020304" pitchFamily="18" charset="0"/>
              </a:rPr>
              <a:t>                       пятница с </a:t>
            </a:r>
            <a:r>
              <a:rPr lang="ru-RU" sz="1800" dirty="0">
                <a:solidFill>
                  <a:srgbClr val="002060"/>
                </a:solidFill>
                <a:latin typeface="Times New Roman" panose="02020603050405020304" pitchFamily="18" charset="0"/>
                <a:cs typeface="Times New Roman" panose="02020603050405020304" pitchFamily="18" charset="0"/>
              </a:rPr>
              <a:t>8.00 до </a:t>
            </a:r>
            <a:r>
              <a:rPr lang="ru-RU" sz="1800" dirty="0" smtClean="0">
                <a:solidFill>
                  <a:srgbClr val="002060"/>
                </a:solidFill>
                <a:latin typeface="Times New Roman" panose="02020603050405020304" pitchFamily="18" charset="0"/>
                <a:cs typeface="Times New Roman" panose="02020603050405020304" pitchFamily="18" charset="0"/>
              </a:rPr>
              <a:t>16.00 часов,</a:t>
            </a:r>
            <a:endParaRPr lang="ru-RU" sz="1800" dirty="0">
              <a:solidFill>
                <a:srgbClr val="002060"/>
              </a:solidFill>
              <a:latin typeface="Times New Roman" panose="02020603050405020304" pitchFamily="18" charset="0"/>
              <a:cs typeface="Times New Roman" panose="02020603050405020304" pitchFamily="18" charset="0"/>
            </a:endParaRPr>
          </a:p>
          <a:p>
            <a:pPr fontAlgn="auto">
              <a:buFont typeface="Arial" pitchFamily="34" charset="0"/>
              <a:buNone/>
              <a:defRPr/>
            </a:pPr>
            <a:r>
              <a:rPr lang="ru-RU" sz="1800" dirty="0" smtClean="0">
                <a:solidFill>
                  <a:srgbClr val="002060"/>
                </a:solidFill>
                <a:latin typeface="Times New Roman" panose="02020603050405020304" pitchFamily="18" charset="0"/>
                <a:cs typeface="Times New Roman" panose="02020603050405020304" pitchFamily="18" charset="0"/>
              </a:rPr>
              <a:t>                        перерыв с 13.00 </a:t>
            </a:r>
            <a:r>
              <a:rPr lang="ru-RU" sz="1800" dirty="0">
                <a:solidFill>
                  <a:srgbClr val="002060"/>
                </a:solidFill>
                <a:latin typeface="Times New Roman" panose="02020603050405020304" pitchFamily="18" charset="0"/>
                <a:cs typeface="Times New Roman" panose="02020603050405020304" pitchFamily="18" charset="0"/>
              </a:rPr>
              <a:t>до </a:t>
            </a:r>
            <a:r>
              <a:rPr lang="ru-RU" sz="1800" dirty="0" smtClean="0">
                <a:solidFill>
                  <a:srgbClr val="002060"/>
                </a:solidFill>
                <a:latin typeface="Times New Roman" panose="02020603050405020304" pitchFamily="18" charset="0"/>
                <a:cs typeface="Times New Roman" panose="02020603050405020304" pitchFamily="18" charset="0"/>
              </a:rPr>
              <a:t>14.00 часов.</a:t>
            </a:r>
            <a:endParaRPr lang="ru-RU" sz="1800" dirty="0">
              <a:solidFill>
                <a:srgbClr val="002060"/>
              </a:solidFill>
              <a:latin typeface="Times New Roman" panose="02020603050405020304" pitchFamily="18" charset="0"/>
              <a:cs typeface="Times New Roman" panose="02020603050405020304" pitchFamily="18" charset="0"/>
            </a:endParaRPr>
          </a:p>
        </p:txBody>
      </p:sp>
      <p:sp>
        <p:nvSpPr>
          <p:cNvPr id="59395"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EF047C-1BE2-4176-9F7B-A9A78DD1F0CE}" type="slidenum">
              <a:rPr lang="ru-RU">
                <a:cs typeface="Arial" charset="0"/>
              </a:rPr>
              <a:pPr fontAlgn="base">
                <a:spcBef>
                  <a:spcPct val="0"/>
                </a:spcBef>
                <a:spcAft>
                  <a:spcPct val="0"/>
                </a:spcAft>
              </a:pPr>
              <a:t>42</a:t>
            </a:fld>
            <a:endParaRPr lang="ru-RU" dirty="0">
              <a:cs typeface="Arial" charset="0"/>
            </a:endParaRPr>
          </a:p>
        </p:txBody>
      </p:sp>
      <p:pic>
        <p:nvPicPr>
          <p:cNvPr id="59396"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53975"/>
            <a:ext cx="7216775" cy="854075"/>
          </a:xfrm>
        </p:spPr>
        <p:txBody>
          <a:bodyPr/>
          <a:lstStyle/>
          <a:p>
            <a:pPr fontAlgn="auto">
              <a:spcAft>
                <a:spcPts val="0"/>
              </a:spcAft>
              <a:defRPr/>
            </a:pPr>
            <a:r>
              <a:rPr lang="ru-RU" dirty="0" smtClean="0">
                <a:solidFill>
                  <a:srgbClr val="C00000"/>
                </a:solidFill>
              </a:rPr>
              <a:t>Понятия и термины </a:t>
            </a:r>
            <a:endParaRPr lang="ru-RU" dirty="0">
              <a:solidFill>
                <a:srgbClr val="C00000"/>
              </a:solidFill>
            </a:endParaRPr>
          </a:p>
        </p:txBody>
      </p:sp>
      <p:sp>
        <p:nvSpPr>
          <p:cNvPr id="3" name="Объект 2"/>
          <p:cNvSpPr>
            <a:spLocks noGrp="1"/>
          </p:cNvSpPr>
          <p:nvPr>
            <p:ph idx="1"/>
          </p:nvPr>
        </p:nvSpPr>
        <p:spPr>
          <a:xfrm>
            <a:off x="107950" y="1268413"/>
            <a:ext cx="8928100" cy="5953125"/>
          </a:xfrm>
        </p:spPr>
        <p:txBody>
          <a:bodyPr rtlCol="0">
            <a:normAutofit fontScale="77500" lnSpcReduction="20000"/>
          </a:bodyPr>
          <a:lstStyle/>
          <a:p>
            <a:pPr fontAlgn="auto">
              <a:buFont typeface="Arial" pitchFamily="34" charset="0"/>
              <a:buNone/>
              <a:defRPr/>
            </a:pPr>
            <a:r>
              <a:rPr lang="ru-RU" sz="1800" dirty="0" smtClean="0"/>
              <a:t>Межбюджетные </a:t>
            </a:r>
            <a:r>
              <a:rPr lang="ru-RU" sz="1800" dirty="0"/>
              <a:t>трансферты - это средства одного бюджета бюджетной системы РФ, перечисляемые другому бюджету бюджетной системы РФ. Налогоплательщик - физическое лицо или юридическое лицо, на которое законом возложена обязанность уплачивать налоги. </a:t>
            </a:r>
            <a:endParaRPr lang="ru-RU" sz="1800" dirty="0" smtClean="0"/>
          </a:p>
          <a:p>
            <a:pPr fontAlgn="auto">
              <a:buFont typeface="Arial" pitchFamily="34" charset="0"/>
              <a:buNone/>
              <a:defRPr/>
            </a:pPr>
            <a:r>
              <a:rPr lang="ru-RU" sz="1800" dirty="0" smtClean="0"/>
              <a:t>Налоговые </a:t>
            </a:r>
            <a:r>
              <a:rPr lang="ru-RU" sz="1800" dirty="0"/>
              <a:t>доходы – поступления в бюджет от уплаты налогов, установленных </a:t>
            </a:r>
            <a:r>
              <a:rPr lang="ru-RU" sz="1800" dirty="0" smtClean="0"/>
              <a:t>Налоговым </a:t>
            </a:r>
            <a:r>
              <a:rPr lang="ru-RU" sz="1800" dirty="0"/>
              <a:t>кодексом </a:t>
            </a:r>
            <a:r>
              <a:rPr lang="ru-RU" sz="1800" dirty="0" smtClean="0"/>
              <a:t>РФ.</a:t>
            </a:r>
          </a:p>
          <a:p>
            <a:pPr fontAlgn="auto">
              <a:buFont typeface="Arial" pitchFamily="34" charset="0"/>
              <a:buNone/>
              <a:defRPr/>
            </a:pPr>
            <a:r>
              <a:rPr lang="ru-RU" sz="1800" dirty="0"/>
              <a:t>Неналоговые доходы – поступления от уплаты пошлин и сборов, установленных законодательством РФ и штрафов за нарушение законодательства. </a:t>
            </a:r>
            <a:endParaRPr lang="ru-RU" sz="1800" dirty="0" smtClean="0"/>
          </a:p>
          <a:p>
            <a:pPr fontAlgn="auto">
              <a:buFont typeface="Arial" pitchFamily="34" charset="0"/>
              <a:buNone/>
              <a:defRPr/>
            </a:pPr>
            <a:r>
              <a:rPr lang="ru-RU" sz="1800" dirty="0" smtClean="0"/>
              <a:t>Прогноз </a:t>
            </a:r>
            <a:r>
              <a:rPr lang="ru-RU" sz="1800" dirty="0"/>
              <a:t>социально-экономического развития - документ, содержащий систему научно-обоснованных представлений о направлениях и результатах социально-экономического развития Российской Федерации на прогнозируемый период (среднесрочный или долгосрочный). </a:t>
            </a:r>
            <a:endParaRPr lang="ru-RU" sz="1800" dirty="0" smtClean="0"/>
          </a:p>
          <a:p>
            <a:pPr fontAlgn="auto">
              <a:buFont typeface="Arial" pitchFamily="34" charset="0"/>
              <a:buNone/>
              <a:defRPr/>
            </a:pPr>
            <a:r>
              <a:rPr lang="ru-RU" sz="1800" dirty="0" smtClean="0"/>
              <a:t>Прожиточный </a:t>
            </a:r>
            <a:r>
              <a:rPr lang="ru-RU" sz="1800" dirty="0"/>
              <a:t>минимум - это стоимостная величина достаточного для обеспечения нормального функционирования организма человека, сохранения его здоровья, набора продуктов питания, а также минимального набора непродовольственных товаров и минимального набора услуг, необходимых для удовлетворения основных социальных и культурных потребностей лица. </a:t>
            </a:r>
            <a:endParaRPr lang="ru-RU" sz="1800" dirty="0" smtClean="0"/>
          </a:p>
          <a:p>
            <a:pPr fontAlgn="auto">
              <a:buFont typeface="Arial" pitchFamily="34" charset="0"/>
              <a:buNone/>
              <a:defRPr/>
            </a:pPr>
            <a:r>
              <a:rPr lang="ru-RU" sz="1800" dirty="0"/>
              <a:t>Публичные слушания проводятся представительным органом муниципального образования,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a:t>
            </a:r>
            <a:r>
              <a:rPr lang="ru-RU" sz="1800" dirty="0" smtClean="0"/>
              <a:t>.</a:t>
            </a:r>
          </a:p>
          <a:p>
            <a:pPr fontAlgn="auto">
              <a:buFont typeface="Arial" pitchFamily="34" charset="0"/>
              <a:buNone/>
              <a:defRPr/>
            </a:pPr>
            <a:r>
              <a:rPr lang="ru-RU" sz="1800" dirty="0"/>
              <a:t>Субвенция - бюджетные средства, предоставляемые бюджету другого уровня бюджетной системы РФ на безвозмездной и безвозвратной основах на осуществление определенных целевых расходов, возникающих при выполнении полномочий РФ, переданных для осуществления органам государственной власти другого уровня бюджетной системы РФ. </a:t>
            </a:r>
            <a:endParaRPr lang="ru-RU" sz="1800" dirty="0" smtClean="0"/>
          </a:p>
          <a:p>
            <a:pPr fontAlgn="auto">
              <a:buFont typeface="Arial" pitchFamily="34" charset="0"/>
              <a:buNone/>
              <a:defRPr/>
            </a:pPr>
            <a:r>
              <a:rPr lang="ru-RU" sz="1800" dirty="0" smtClean="0"/>
              <a:t>Субсидия </a:t>
            </a:r>
            <a:r>
              <a:rPr lang="ru-RU" sz="1800" dirty="0"/>
              <a:t>- бюджетные средства, предоставляемые бюджету другого уровня бюджетной системы РФ,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 </a:t>
            </a:r>
          </a:p>
        </p:txBody>
      </p:sp>
      <p:sp>
        <p:nvSpPr>
          <p:cNvPr id="18435"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05D63-8E4D-4D7A-9165-3A0D466F28E5}" type="slidenum">
              <a:rPr lang="ru-RU">
                <a:cs typeface="Arial" charset="0"/>
              </a:rPr>
              <a:pPr fontAlgn="base">
                <a:spcBef>
                  <a:spcPct val="0"/>
                </a:spcBef>
                <a:spcAft>
                  <a:spcPct val="0"/>
                </a:spcAft>
              </a:pPr>
              <a:t>5</a:t>
            </a:fld>
            <a:endParaRPr lang="ru-RU" dirty="0">
              <a:cs typeface="Arial" charset="0"/>
            </a:endParaRPr>
          </a:p>
        </p:txBody>
      </p:sp>
      <p:pic>
        <p:nvPicPr>
          <p:cNvPr id="18436" name="Рисунок 4"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pic>
        <p:nvPicPr>
          <p:cNvPr id="18437" name="Picture 2" descr="http://berezovsky.krskstate.ru/dat/Image/39/learn-more.png"/>
          <p:cNvPicPr>
            <a:picLocks noChangeAspect="1" noChangeArrowheads="1"/>
          </p:cNvPicPr>
          <p:nvPr/>
        </p:nvPicPr>
        <p:blipFill>
          <a:blip r:embed="rId3"/>
          <a:srcRect/>
          <a:stretch>
            <a:fillRect/>
          </a:stretch>
        </p:blipFill>
        <p:spPr bwMode="auto">
          <a:xfrm>
            <a:off x="6824663" y="4763"/>
            <a:ext cx="2282825" cy="119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26988"/>
            <a:ext cx="7720013" cy="1143000"/>
          </a:xfrm>
        </p:spPr>
        <p:txBody>
          <a:bodyPr/>
          <a:lstStyle/>
          <a:p>
            <a:pPr fontAlgn="auto">
              <a:spcAft>
                <a:spcPts val="0"/>
              </a:spcAft>
              <a:defRPr/>
            </a:pPr>
            <a:r>
              <a:rPr lang="ru-RU" dirty="0" smtClean="0">
                <a:solidFill>
                  <a:srgbClr val="C00000"/>
                </a:solidFill>
              </a:rPr>
              <a:t>Город Балабаново</a:t>
            </a:r>
            <a:endParaRPr lang="ru-RU" dirty="0">
              <a:solidFill>
                <a:srgbClr val="C00000"/>
              </a:solidFill>
            </a:endParaRPr>
          </a:p>
        </p:txBody>
      </p:sp>
      <p:sp>
        <p:nvSpPr>
          <p:cNvPr id="19458"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BD73DE-9537-44CA-B733-AA6416964380}" type="slidenum">
              <a:rPr lang="ru-RU">
                <a:cs typeface="Arial" charset="0"/>
              </a:rPr>
              <a:pPr fontAlgn="base">
                <a:spcBef>
                  <a:spcPct val="0"/>
                </a:spcBef>
                <a:spcAft>
                  <a:spcPct val="0"/>
                </a:spcAft>
              </a:pPr>
              <a:t>6</a:t>
            </a:fld>
            <a:endParaRPr lang="ru-RU" dirty="0">
              <a:cs typeface="Arial" charset="0"/>
            </a:endParaRPr>
          </a:p>
        </p:txBody>
      </p:sp>
      <p:pic>
        <p:nvPicPr>
          <p:cNvPr id="19459"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grpSp>
        <p:nvGrpSpPr>
          <p:cNvPr id="19460" name="Группа 4"/>
          <p:cNvGrpSpPr>
            <a:grpSpLocks/>
          </p:cNvGrpSpPr>
          <p:nvPr/>
        </p:nvGrpSpPr>
        <p:grpSpPr bwMode="auto">
          <a:xfrm>
            <a:off x="2725738" y="1593850"/>
            <a:ext cx="5950718" cy="4749800"/>
            <a:chOff x="2857488" y="2000241"/>
            <a:chExt cx="5643602" cy="4857760"/>
          </a:xfrm>
        </p:grpSpPr>
        <p:pic>
          <p:nvPicPr>
            <p:cNvPr id="19473" name="Picture 3"/>
            <p:cNvPicPr>
              <a:picLocks noChangeAspect="1" noChangeArrowheads="1"/>
            </p:cNvPicPr>
            <p:nvPr/>
          </p:nvPicPr>
          <p:blipFill>
            <a:blip r:embed="rId3"/>
            <a:srcRect/>
            <a:stretch>
              <a:fillRect/>
            </a:stretch>
          </p:blipFill>
          <p:spPr bwMode="auto">
            <a:xfrm>
              <a:off x="2857488" y="2000241"/>
              <a:ext cx="5643602" cy="4857760"/>
            </a:xfrm>
            <a:prstGeom prst="rect">
              <a:avLst/>
            </a:prstGeom>
            <a:noFill/>
            <a:ln w="9525">
              <a:noFill/>
              <a:miter lim="800000"/>
              <a:headEnd/>
              <a:tailEnd/>
            </a:ln>
          </p:spPr>
        </p:pic>
        <p:sp>
          <p:nvSpPr>
            <p:cNvPr id="7" name="Подзаголовок 2"/>
            <p:cNvSpPr txBox="1">
              <a:spLocks/>
            </p:cNvSpPr>
            <p:nvPr/>
          </p:nvSpPr>
          <p:spPr>
            <a:xfrm>
              <a:off x="7358008" y="2071679"/>
              <a:ext cx="700504" cy="214312"/>
            </a:xfrm>
            <a:prstGeom prst="rect">
              <a:avLst/>
            </a:prstGeom>
          </p:spPr>
          <p:txBody>
            <a:bodyPr>
              <a:normAutofit fontScale="85000" lnSpcReduction="20000"/>
            </a:bodyPr>
            <a:lstStyle/>
            <a:p>
              <a:pPr marL="342900" indent="-342900" fontAlgn="auto">
                <a:spcBef>
                  <a:spcPct val="20000"/>
                </a:spcBef>
                <a:spcAft>
                  <a:spcPts val="0"/>
                </a:spcAft>
                <a:defRPr/>
              </a:pPr>
              <a:r>
                <a:rPr lang="ru-RU" sz="1000" dirty="0">
                  <a:solidFill>
                    <a:schemeClr val="bg1"/>
                  </a:solidFill>
                  <a:latin typeface="Century Gothic" pitchFamily="34" charset="0"/>
                  <a:cs typeface="+mn-cs"/>
                </a:rPr>
                <a:t>Боровск</a:t>
              </a:r>
            </a:p>
          </p:txBody>
        </p:sp>
        <p:sp>
          <p:nvSpPr>
            <p:cNvPr id="19475" name="Подзаголовок 2"/>
            <p:cNvSpPr txBox="1">
              <a:spLocks/>
            </p:cNvSpPr>
            <p:nvPr/>
          </p:nvSpPr>
          <p:spPr bwMode="auto">
            <a:xfrm>
              <a:off x="7510482" y="2285992"/>
              <a:ext cx="776294" cy="214314"/>
            </a:xfrm>
            <a:prstGeom prst="rect">
              <a:avLst/>
            </a:prstGeom>
            <a:noFill/>
            <a:ln w="9525">
              <a:noFill/>
              <a:miter lim="800000"/>
              <a:headEnd/>
              <a:tailEnd/>
            </a:ln>
          </p:spPr>
          <p:txBody>
            <a:bodyPr/>
            <a:lstStyle/>
            <a:p>
              <a:pPr marL="342900" indent="-342900">
                <a:spcBef>
                  <a:spcPct val="20000"/>
                </a:spcBef>
              </a:pPr>
              <a:r>
                <a:rPr lang="ru-RU" sz="700" dirty="0">
                  <a:solidFill>
                    <a:schemeClr val="bg1"/>
                  </a:solidFill>
                  <a:latin typeface="Century Gothic" pitchFamily="34" charset="0"/>
                </a:rPr>
                <a:t>Балабаново</a:t>
              </a:r>
            </a:p>
          </p:txBody>
        </p:sp>
      </p:grpSp>
      <p:sp>
        <p:nvSpPr>
          <p:cNvPr id="19461" name="Содержимое 4"/>
          <p:cNvSpPr txBox="1">
            <a:spLocks/>
          </p:cNvSpPr>
          <p:nvPr/>
        </p:nvSpPr>
        <p:spPr bwMode="auto">
          <a:xfrm>
            <a:off x="457200" y="1273175"/>
            <a:ext cx="2862263" cy="606425"/>
          </a:xfrm>
          <a:prstGeom prst="rect">
            <a:avLst/>
          </a:prstGeom>
          <a:noFill/>
          <a:ln w="9525">
            <a:noFill/>
            <a:miter lim="800000"/>
            <a:headEnd/>
            <a:tailEnd/>
          </a:ln>
        </p:spPr>
        <p:txBody>
          <a:bodyPr/>
          <a:lstStyle/>
          <a:p>
            <a:r>
              <a:rPr lang="ru-RU" sz="1600" dirty="0">
                <a:solidFill>
                  <a:srgbClr val="067CB9"/>
                </a:solidFill>
                <a:latin typeface="Century Gothic" pitchFamily="34" charset="0"/>
              </a:rPr>
              <a:t>Общая площадь города </a:t>
            </a:r>
            <a:r>
              <a:rPr lang="ru-RU" sz="1600" b="1" dirty="0">
                <a:solidFill>
                  <a:srgbClr val="067CB9"/>
                </a:solidFill>
                <a:latin typeface="Century Gothic" pitchFamily="34" charset="0"/>
              </a:rPr>
              <a:t>1 785,4</a:t>
            </a:r>
            <a:r>
              <a:rPr lang="ru-RU" sz="1600" dirty="0" smtClean="0">
                <a:solidFill>
                  <a:srgbClr val="067CB9"/>
                </a:solidFill>
                <a:latin typeface="Century Gothic" pitchFamily="34" charset="0"/>
              </a:rPr>
              <a:t> </a:t>
            </a:r>
            <a:r>
              <a:rPr lang="ru-RU" sz="1600" dirty="0">
                <a:solidFill>
                  <a:srgbClr val="067CB9"/>
                </a:solidFill>
                <a:latin typeface="Century Gothic" pitchFamily="34" charset="0"/>
              </a:rPr>
              <a:t>га </a:t>
            </a:r>
          </a:p>
        </p:txBody>
      </p:sp>
      <p:sp>
        <p:nvSpPr>
          <p:cNvPr id="19462" name="Прямоугольник 9"/>
          <p:cNvSpPr>
            <a:spLocks noChangeArrowheads="1"/>
          </p:cNvSpPr>
          <p:nvPr/>
        </p:nvSpPr>
        <p:spPr bwMode="auto">
          <a:xfrm>
            <a:off x="457200" y="1987550"/>
            <a:ext cx="2602632" cy="584775"/>
          </a:xfrm>
          <a:prstGeom prst="rect">
            <a:avLst/>
          </a:prstGeom>
          <a:noFill/>
          <a:ln w="9525">
            <a:noFill/>
            <a:miter lim="800000"/>
            <a:headEnd/>
            <a:tailEnd/>
          </a:ln>
        </p:spPr>
        <p:txBody>
          <a:bodyPr wrap="square">
            <a:spAutoFit/>
          </a:bodyPr>
          <a:lstStyle/>
          <a:p>
            <a:r>
              <a:rPr lang="ru-RU" sz="1600" dirty="0">
                <a:solidFill>
                  <a:srgbClr val="067CB9"/>
                </a:solidFill>
                <a:latin typeface="Century Gothic" pitchFamily="34" charset="0"/>
              </a:rPr>
              <a:t>Земли </a:t>
            </a:r>
            <a:r>
              <a:rPr lang="ru-RU" sz="1600" dirty="0" smtClean="0">
                <a:solidFill>
                  <a:srgbClr val="067CB9"/>
                </a:solidFill>
                <a:latin typeface="Century Gothic" pitchFamily="34" charset="0"/>
              </a:rPr>
              <a:t>лесного </a:t>
            </a:r>
            <a:r>
              <a:rPr lang="ru-RU" sz="1600" dirty="0">
                <a:solidFill>
                  <a:srgbClr val="067CB9"/>
                </a:solidFill>
                <a:latin typeface="Century Gothic" pitchFamily="34" charset="0"/>
              </a:rPr>
              <a:t>фонда </a:t>
            </a:r>
          </a:p>
          <a:p>
            <a:r>
              <a:rPr lang="ru-RU" sz="1600" b="1" dirty="0">
                <a:solidFill>
                  <a:srgbClr val="067CB9"/>
                </a:solidFill>
                <a:latin typeface="Century Gothic" pitchFamily="34" charset="0"/>
              </a:rPr>
              <a:t>64</a:t>
            </a:r>
            <a:r>
              <a:rPr lang="ru-RU" sz="1600" dirty="0">
                <a:solidFill>
                  <a:srgbClr val="067CB9"/>
                </a:solidFill>
                <a:latin typeface="Century Gothic" pitchFamily="34" charset="0"/>
              </a:rPr>
              <a:t> га </a:t>
            </a:r>
            <a:endParaRPr lang="ru-RU" sz="1600" dirty="0"/>
          </a:p>
        </p:txBody>
      </p:sp>
      <p:sp>
        <p:nvSpPr>
          <p:cNvPr id="19463" name="Содержимое 4"/>
          <p:cNvSpPr txBox="1">
            <a:spLocks/>
          </p:cNvSpPr>
          <p:nvPr/>
        </p:nvSpPr>
        <p:spPr bwMode="auto">
          <a:xfrm>
            <a:off x="457199" y="2636733"/>
            <a:ext cx="2244725" cy="864275"/>
          </a:xfrm>
          <a:prstGeom prst="rect">
            <a:avLst/>
          </a:prstGeom>
          <a:noFill/>
          <a:ln w="9525">
            <a:noFill/>
            <a:miter lim="800000"/>
            <a:headEnd/>
            <a:tailEnd/>
          </a:ln>
        </p:spPr>
        <p:txBody>
          <a:bodyPr/>
          <a:lstStyle/>
          <a:p>
            <a:pPr>
              <a:buFont typeface="Arial" charset="0"/>
              <a:buNone/>
            </a:pPr>
            <a:r>
              <a:rPr lang="ru-RU" sz="1600" dirty="0" smtClean="0">
                <a:solidFill>
                  <a:srgbClr val="067CB9"/>
                </a:solidFill>
                <a:latin typeface="Century Gothic" pitchFamily="34" charset="0"/>
              </a:rPr>
              <a:t>Население на 01.01.2019 г.</a:t>
            </a:r>
            <a:r>
              <a:rPr lang="en-US" sz="1600" dirty="0">
                <a:solidFill>
                  <a:srgbClr val="067CB9"/>
                </a:solidFill>
                <a:latin typeface="Century Gothic" pitchFamily="34" charset="0"/>
              </a:rPr>
              <a:t/>
            </a:r>
            <a:br>
              <a:rPr lang="en-US" sz="1600" dirty="0">
                <a:solidFill>
                  <a:srgbClr val="067CB9"/>
                </a:solidFill>
                <a:latin typeface="Century Gothic" pitchFamily="34" charset="0"/>
              </a:rPr>
            </a:br>
            <a:r>
              <a:rPr lang="ru-RU" sz="1600" b="1" dirty="0">
                <a:solidFill>
                  <a:srgbClr val="067CB9"/>
                </a:solidFill>
                <a:latin typeface="Century Gothic" pitchFamily="34" charset="0"/>
              </a:rPr>
              <a:t>25 </a:t>
            </a:r>
            <a:r>
              <a:rPr lang="ru-RU" sz="1600" b="1" dirty="0" smtClean="0">
                <a:solidFill>
                  <a:srgbClr val="067CB9"/>
                </a:solidFill>
                <a:latin typeface="Century Gothic" pitchFamily="34" charset="0"/>
              </a:rPr>
              <a:t>775 </a:t>
            </a:r>
            <a:r>
              <a:rPr lang="ru-RU" sz="1600" dirty="0">
                <a:solidFill>
                  <a:srgbClr val="067CB9"/>
                </a:solidFill>
                <a:latin typeface="Century Gothic" pitchFamily="34" charset="0"/>
              </a:rPr>
              <a:t>человек</a:t>
            </a:r>
          </a:p>
        </p:txBody>
      </p:sp>
      <p:cxnSp>
        <p:nvCxnSpPr>
          <p:cNvPr id="13" name="Прямая соединительная линия 12"/>
          <p:cNvCxnSpPr/>
          <p:nvPr/>
        </p:nvCxnSpPr>
        <p:spPr>
          <a:xfrm>
            <a:off x="323850" y="1339850"/>
            <a:ext cx="0" cy="50038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48437" y="1880547"/>
            <a:ext cx="185102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50024" y="2623322"/>
            <a:ext cx="184943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50024" y="3517020"/>
            <a:ext cx="185102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9468" name="Содержимое 4"/>
          <p:cNvSpPr txBox="1">
            <a:spLocks/>
          </p:cNvSpPr>
          <p:nvPr/>
        </p:nvSpPr>
        <p:spPr bwMode="auto">
          <a:xfrm>
            <a:off x="529124" y="3555917"/>
            <a:ext cx="2602716" cy="571666"/>
          </a:xfrm>
          <a:prstGeom prst="rect">
            <a:avLst/>
          </a:prstGeom>
          <a:noFill/>
          <a:ln w="9525">
            <a:noFill/>
            <a:miter lim="800000"/>
            <a:headEnd/>
            <a:tailEnd/>
          </a:ln>
        </p:spPr>
        <p:txBody>
          <a:bodyPr/>
          <a:lstStyle/>
          <a:p>
            <a:pPr>
              <a:buFont typeface="Arial" charset="0"/>
              <a:buNone/>
            </a:pPr>
            <a:r>
              <a:rPr lang="ru-RU" sz="1600" dirty="0">
                <a:solidFill>
                  <a:srgbClr val="067CB9"/>
                </a:solidFill>
                <a:latin typeface="Century Gothic" pitchFamily="34" charset="0"/>
              </a:rPr>
              <a:t>Уровень </a:t>
            </a:r>
            <a:r>
              <a:rPr lang="ru-RU" sz="1600" dirty="0" smtClean="0">
                <a:solidFill>
                  <a:srgbClr val="067CB9"/>
                </a:solidFill>
                <a:latin typeface="Century Gothic" pitchFamily="34" charset="0"/>
              </a:rPr>
              <a:t>безработицы на 01.01.2019 г. </a:t>
            </a:r>
            <a:r>
              <a:rPr lang="ru-RU" sz="1600" b="1" dirty="0" smtClean="0">
                <a:solidFill>
                  <a:srgbClr val="067CB9"/>
                </a:solidFill>
                <a:latin typeface="Century Gothic" pitchFamily="34" charset="0"/>
              </a:rPr>
              <a:t>0,3 %</a:t>
            </a:r>
            <a:endParaRPr lang="ru-RU" sz="1600" b="1" dirty="0">
              <a:solidFill>
                <a:srgbClr val="FF0000"/>
              </a:solidFill>
              <a:latin typeface="Century Gothic" pitchFamily="34" charset="0"/>
            </a:endParaRPr>
          </a:p>
        </p:txBody>
      </p:sp>
      <p:cxnSp>
        <p:nvCxnSpPr>
          <p:cNvPr id="21" name="Прямая соединительная линия 20"/>
          <p:cNvCxnSpPr/>
          <p:nvPr/>
        </p:nvCxnSpPr>
        <p:spPr>
          <a:xfrm>
            <a:off x="550024" y="4165642"/>
            <a:ext cx="185102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9470" name="Содержимое 4"/>
          <p:cNvSpPr txBox="1">
            <a:spLocks/>
          </p:cNvSpPr>
          <p:nvPr/>
        </p:nvSpPr>
        <p:spPr bwMode="auto">
          <a:xfrm>
            <a:off x="457198" y="5373216"/>
            <a:ext cx="3754762" cy="970434"/>
          </a:xfrm>
          <a:prstGeom prst="rect">
            <a:avLst/>
          </a:prstGeom>
          <a:noFill/>
          <a:ln w="9525">
            <a:noFill/>
            <a:miter lim="800000"/>
            <a:headEnd/>
            <a:tailEnd/>
          </a:ln>
        </p:spPr>
        <p:txBody>
          <a:bodyPr/>
          <a:lstStyle/>
          <a:p>
            <a:r>
              <a:rPr lang="ru-RU" sz="1600" dirty="0" smtClean="0">
                <a:solidFill>
                  <a:srgbClr val="067CB9"/>
                </a:solidFill>
                <a:latin typeface="Century Gothic" pitchFamily="34" charset="0"/>
              </a:rPr>
              <a:t>Планируемая средняя заработная </a:t>
            </a:r>
            <a:r>
              <a:rPr lang="ru-RU" sz="1600" dirty="0">
                <a:solidFill>
                  <a:srgbClr val="067CB9"/>
                </a:solidFill>
                <a:latin typeface="Century Gothic" pitchFamily="34" charset="0"/>
              </a:rPr>
              <a:t>плата </a:t>
            </a:r>
            <a:r>
              <a:rPr lang="ru-RU" sz="1600" dirty="0" smtClean="0">
                <a:solidFill>
                  <a:srgbClr val="067CB9"/>
                </a:solidFill>
                <a:latin typeface="Century Gothic" pitchFamily="34" charset="0"/>
              </a:rPr>
              <a:t>в 2019 году </a:t>
            </a:r>
            <a:r>
              <a:rPr lang="ru-RU" sz="1600" b="1" dirty="0" smtClean="0">
                <a:solidFill>
                  <a:srgbClr val="067CB9"/>
                </a:solidFill>
                <a:latin typeface="Century Gothic" pitchFamily="34" charset="0"/>
              </a:rPr>
              <a:t>35 </a:t>
            </a:r>
            <a:r>
              <a:rPr lang="ru-RU" sz="1600" b="1" dirty="0">
                <a:solidFill>
                  <a:srgbClr val="067CB9"/>
                </a:solidFill>
                <a:latin typeface="Century Gothic" pitchFamily="34" charset="0"/>
              </a:rPr>
              <a:t>784 руб</a:t>
            </a:r>
            <a:r>
              <a:rPr lang="ru-RU" sz="1600" dirty="0">
                <a:solidFill>
                  <a:srgbClr val="067CB9"/>
                </a:solidFill>
                <a:latin typeface="Century Gothic" pitchFamily="34" charset="0"/>
              </a:rPr>
              <a:t>.</a:t>
            </a:r>
            <a:endParaRPr lang="ru-RU" sz="1600" dirty="0">
              <a:solidFill>
                <a:srgbClr val="FF0000"/>
              </a:solidFill>
              <a:latin typeface="Century Gothic" pitchFamily="34" charset="0"/>
            </a:endParaRPr>
          </a:p>
        </p:txBody>
      </p:sp>
      <p:sp>
        <p:nvSpPr>
          <p:cNvPr id="19471" name="Содержимое 4"/>
          <p:cNvSpPr txBox="1">
            <a:spLocks/>
          </p:cNvSpPr>
          <p:nvPr/>
        </p:nvSpPr>
        <p:spPr bwMode="auto">
          <a:xfrm>
            <a:off x="499953" y="4221088"/>
            <a:ext cx="2244725" cy="1080120"/>
          </a:xfrm>
          <a:prstGeom prst="rect">
            <a:avLst/>
          </a:prstGeom>
          <a:noFill/>
          <a:ln w="9525">
            <a:noFill/>
            <a:miter lim="800000"/>
            <a:headEnd/>
            <a:tailEnd/>
          </a:ln>
        </p:spPr>
        <p:txBody>
          <a:bodyPr/>
          <a:lstStyle/>
          <a:p>
            <a:pPr>
              <a:buFont typeface="Arial" charset="0"/>
              <a:buNone/>
            </a:pPr>
            <a:r>
              <a:rPr lang="ru-RU" sz="1600" dirty="0" smtClean="0">
                <a:solidFill>
                  <a:srgbClr val="067CB9"/>
                </a:solidFill>
                <a:latin typeface="Century Gothic" pitchFamily="34" charset="0"/>
              </a:rPr>
              <a:t>Численность </a:t>
            </a:r>
            <a:r>
              <a:rPr lang="ru-RU" sz="1600" dirty="0">
                <a:solidFill>
                  <a:srgbClr val="067CB9"/>
                </a:solidFill>
                <a:latin typeface="Century Gothic" pitchFamily="34" charset="0"/>
              </a:rPr>
              <a:t>работающих в экономике </a:t>
            </a:r>
            <a:r>
              <a:rPr lang="ru-RU" sz="1600" dirty="0" smtClean="0">
                <a:solidFill>
                  <a:srgbClr val="067CB9"/>
                </a:solidFill>
                <a:latin typeface="Century Gothic" pitchFamily="34" charset="0"/>
              </a:rPr>
              <a:t>в 2018 г. </a:t>
            </a:r>
            <a:r>
              <a:rPr lang="ru-RU" sz="1600" b="1" dirty="0" smtClean="0">
                <a:solidFill>
                  <a:srgbClr val="067CB9"/>
                </a:solidFill>
                <a:latin typeface="Century Gothic" pitchFamily="34" charset="0"/>
              </a:rPr>
              <a:t>10 203 чел.</a:t>
            </a:r>
            <a:endParaRPr lang="ru-RU" sz="1600" b="1" dirty="0">
              <a:solidFill>
                <a:srgbClr val="FF0000"/>
              </a:solidFill>
              <a:latin typeface="Century Gothic" pitchFamily="34" charset="0"/>
            </a:endParaRPr>
          </a:p>
        </p:txBody>
      </p:sp>
      <p:cxnSp>
        <p:nvCxnSpPr>
          <p:cNvPr id="24" name="Прямая соединительная линия 23"/>
          <p:cNvCxnSpPr/>
          <p:nvPr/>
        </p:nvCxnSpPr>
        <p:spPr>
          <a:xfrm>
            <a:off x="565312" y="5311140"/>
            <a:ext cx="185102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50" y="146050"/>
            <a:ext cx="8148638" cy="908050"/>
          </a:xfrm>
        </p:spPr>
        <p:txBody>
          <a:bodyPr>
            <a:noAutofit/>
          </a:bodyPr>
          <a:lstStyle/>
          <a:p>
            <a:pPr fontAlgn="auto">
              <a:spcAft>
                <a:spcPts val="0"/>
              </a:spcAft>
              <a:defRPr/>
            </a:pPr>
            <a:r>
              <a:rPr lang="ru-RU" sz="2400" dirty="0">
                <a:solidFill>
                  <a:schemeClr val="accent2">
                    <a:lumMod val="75000"/>
                  </a:schemeClr>
                </a:solidFill>
              </a:rPr>
              <a:t>Возможности влияния гражданина на</a:t>
            </a:r>
            <a:br>
              <a:rPr lang="ru-RU" sz="2400" dirty="0">
                <a:solidFill>
                  <a:schemeClr val="accent2">
                    <a:lumMod val="75000"/>
                  </a:schemeClr>
                </a:solidFill>
              </a:rPr>
            </a:br>
            <a:r>
              <a:rPr lang="ru-RU" sz="2400" dirty="0">
                <a:solidFill>
                  <a:schemeClr val="accent2">
                    <a:lumMod val="75000"/>
                  </a:schemeClr>
                </a:solidFill>
              </a:rPr>
              <a:t>состав бюджета</a:t>
            </a:r>
          </a:p>
        </p:txBody>
      </p:sp>
      <p:sp>
        <p:nvSpPr>
          <p:cNvPr id="20482"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1E1E4-76E9-4336-9297-6B3D04BF6CC4}" type="slidenum">
              <a:rPr lang="ru-RU">
                <a:cs typeface="Arial" charset="0"/>
              </a:rPr>
              <a:pPr fontAlgn="base">
                <a:spcBef>
                  <a:spcPct val="0"/>
                </a:spcBef>
                <a:spcAft>
                  <a:spcPct val="0"/>
                </a:spcAft>
              </a:pPr>
              <a:t>7</a:t>
            </a:fld>
            <a:endParaRPr lang="ru-RU" dirty="0">
              <a:cs typeface="Arial" charset="0"/>
            </a:endParaRPr>
          </a:p>
        </p:txBody>
      </p:sp>
      <p:pic>
        <p:nvPicPr>
          <p:cNvPr id="20483"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graphicFrame>
        <p:nvGraphicFramePr>
          <p:cNvPr id="7" name="Схема 6"/>
          <p:cNvGraphicFramePr/>
          <p:nvPr/>
        </p:nvGraphicFramePr>
        <p:xfrm>
          <a:off x="2195736" y="1628800"/>
          <a:ext cx="6845721"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6" name="Picture 6" descr="http://dvsut.sledcom.ru/upload/site38/document_news/obrascheniya_grazhdan_2-800x600.jpg"/>
          <p:cNvPicPr>
            <a:picLocks noChangeAspect="1" noChangeArrowheads="1"/>
          </p:cNvPicPr>
          <p:nvPr/>
        </p:nvPicPr>
        <p:blipFill>
          <a:blip r:embed="rId8"/>
          <a:srcRect/>
          <a:stretch>
            <a:fillRect/>
          </a:stretch>
        </p:blipFill>
        <p:spPr bwMode="auto">
          <a:xfrm>
            <a:off x="90786" y="3861048"/>
            <a:ext cx="2030412" cy="1533525"/>
          </a:xfrm>
          <a:prstGeom prst="rect">
            <a:avLst/>
          </a:prstGeom>
          <a:noFill/>
          <a:ln w="9525">
            <a:noFill/>
            <a:miter lim="800000"/>
            <a:headEnd/>
            <a:tailEnd/>
          </a:ln>
        </p:spPr>
      </p:pic>
      <p:pic>
        <p:nvPicPr>
          <p:cNvPr id="20487" name="Picture 8" descr="http://2br6.ru/wp-content/uploads/2015/11/public-hearings.png"/>
          <p:cNvPicPr>
            <a:picLocks noChangeAspect="1" noChangeArrowheads="1"/>
          </p:cNvPicPr>
          <p:nvPr/>
        </p:nvPicPr>
        <p:blipFill>
          <a:blip r:embed="rId9"/>
          <a:srcRect/>
          <a:stretch>
            <a:fillRect/>
          </a:stretch>
        </p:blipFill>
        <p:spPr bwMode="auto">
          <a:xfrm>
            <a:off x="106363" y="1700807"/>
            <a:ext cx="2030412" cy="1877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875" y="136525"/>
            <a:ext cx="7720013" cy="700088"/>
          </a:xfrm>
        </p:spPr>
        <p:txBody>
          <a:bodyPr/>
          <a:lstStyle/>
          <a:p>
            <a:pPr fontAlgn="auto">
              <a:spcAft>
                <a:spcPts val="0"/>
              </a:spcAft>
              <a:defRPr/>
            </a:pPr>
            <a:r>
              <a:rPr lang="ru-RU" dirty="0" smtClean="0">
                <a:solidFill>
                  <a:schemeClr val="accent2">
                    <a:lumMod val="75000"/>
                  </a:schemeClr>
                </a:solidFill>
              </a:rPr>
              <a:t>Публичные слушания</a:t>
            </a:r>
            <a:endParaRPr lang="ru-RU" dirty="0">
              <a:solidFill>
                <a:schemeClr val="accent2">
                  <a:lumMod val="75000"/>
                </a:schemeClr>
              </a:solidFill>
            </a:endParaRPr>
          </a:p>
        </p:txBody>
      </p:sp>
      <p:sp>
        <p:nvSpPr>
          <p:cNvPr id="3" name="Объект 2"/>
          <p:cNvSpPr>
            <a:spLocks noGrp="1"/>
          </p:cNvSpPr>
          <p:nvPr>
            <p:ph idx="1"/>
          </p:nvPr>
        </p:nvSpPr>
        <p:spPr>
          <a:xfrm>
            <a:off x="185738" y="1412875"/>
            <a:ext cx="8707437" cy="2260600"/>
          </a:xfrm>
        </p:spPr>
        <p:txBody>
          <a:bodyPr rtlCol="0">
            <a:normAutofit/>
          </a:bodyPr>
          <a:lstStyle/>
          <a:p>
            <a:pPr algn="just" fontAlgn="auto">
              <a:buFont typeface="Arial" pitchFamily="34" charset="0"/>
              <a:buNone/>
              <a:defRPr/>
            </a:pPr>
            <a:r>
              <a:rPr lang="ru-RU" sz="1600" dirty="0" smtClean="0"/>
              <a:t>	</a:t>
            </a:r>
            <a:r>
              <a:rPr lang="ru-RU" sz="1800" b="0" dirty="0" smtClean="0">
                <a:effectLst>
                  <a:outerShdw blurRad="38100" dist="38100" dir="2700000" algn="tl">
                    <a:srgbClr val="000000">
                      <a:alpha val="43137"/>
                    </a:srgbClr>
                  </a:outerShdw>
                </a:effectLst>
              </a:rPr>
              <a:t>Публичные </a:t>
            </a:r>
            <a:r>
              <a:rPr lang="ru-RU" sz="1800" b="0" dirty="0">
                <a:effectLst>
                  <a:outerShdw blurRad="38100" dist="38100" dir="2700000" algn="tl">
                    <a:srgbClr val="000000">
                      <a:alpha val="43137"/>
                    </a:srgbClr>
                  </a:outerShdw>
                </a:effectLst>
              </a:rPr>
              <a:t>слушания </a:t>
            </a:r>
            <a:r>
              <a:rPr lang="ru-RU" sz="1800" b="0" dirty="0"/>
              <a:t>- форма участия населения в осуществлении местного самоуправления.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 </a:t>
            </a:r>
            <a:endParaRPr lang="ru-RU" sz="1800" b="0" dirty="0" smtClean="0"/>
          </a:p>
          <a:p>
            <a:pPr algn="just" fontAlgn="auto">
              <a:buFont typeface="Arial" pitchFamily="34" charset="0"/>
              <a:buNone/>
              <a:defRPr/>
            </a:pPr>
            <a:r>
              <a:rPr lang="ru-RU" sz="1800" b="0" dirty="0"/>
              <a:t>	</a:t>
            </a:r>
            <a:r>
              <a:rPr lang="ru-RU" sz="1800" b="0" dirty="0" smtClean="0"/>
              <a:t>Каждый </a:t>
            </a:r>
            <a:r>
              <a:rPr lang="ru-RU" sz="1800" b="0" dirty="0"/>
              <a:t>житель вправе высказать свое мнение, представить материалы для обоснования своего мнения, представить письменные предложения и замечания для включения их в </a:t>
            </a:r>
            <a:r>
              <a:rPr lang="ru-RU" sz="1900" b="0" dirty="0"/>
              <a:t>протокол</a:t>
            </a:r>
            <a:r>
              <a:rPr lang="ru-RU" sz="1800" b="0" dirty="0"/>
              <a:t> публичных слушаний. </a:t>
            </a:r>
          </a:p>
        </p:txBody>
      </p:sp>
      <p:sp>
        <p:nvSpPr>
          <p:cNvPr id="21507"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FDC5E3-1CFE-4D52-A3EF-83ED846B41CF}" type="slidenum">
              <a:rPr lang="ru-RU">
                <a:cs typeface="Arial" charset="0"/>
              </a:rPr>
              <a:pPr fontAlgn="base">
                <a:spcBef>
                  <a:spcPct val="0"/>
                </a:spcBef>
                <a:spcAft>
                  <a:spcPct val="0"/>
                </a:spcAft>
              </a:pPr>
              <a:t>8</a:t>
            </a:fld>
            <a:endParaRPr lang="ru-RU" dirty="0">
              <a:cs typeface="Arial" charset="0"/>
            </a:endParaRPr>
          </a:p>
        </p:txBody>
      </p:sp>
      <p:pic>
        <p:nvPicPr>
          <p:cNvPr id="21508" name="Рисунок 3" descr="C:\Users\User\Desktop\герб (2).png"/>
          <p:cNvPicPr>
            <a:picLocks noChangeAspect="1" noChangeArrowheads="1"/>
          </p:cNvPicPr>
          <p:nvPr/>
        </p:nvPicPr>
        <p:blipFill>
          <a:blip r:embed="rId2"/>
          <a:srcRect/>
          <a:stretch>
            <a:fillRect/>
          </a:stretch>
        </p:blipFill>
        <p:spPr bwMode="auto">
          <a:xfrm>
            <a:off x="185738" y="188913"/>
            <a:ext cx="719137" cy="815975"/>
          </a:xfrm>
          <a:prstGeom prst="rect">
            <a:avLst/>
          </a:prstGeom>
          <a:noFill/>
          <a:ln w="9525">
            <a:noFill/>
            <a:miter lim="800000"/>
            <a:headEnd/>
            <a:tailEnd/>
          </a:ln>
        </p:spPr>
      </p:pic>
      <p:sp>
        <p:nvSpPr>
          <p:cNvPr id="21509" name="TextBox 4"/>
          <p:cNvSpPr txBox="1">
            <a:spLocks noChangeArrowheads="1"/>
          </p:cNvSpPr>
          <p:nvPr/>
        </p:nvSpPr>
        <p:spPr bwMode="auto">
          <a:xfrm>
            <a:off x="4040188" y="3695700"/>
            <a:ext cx="4968875" cy="2308225"/>
          </a:xfrm>
          <a:prstGeom prst="rect">
            <a:avLst/>
          </a:prstGeom>
          <a:noFill/>
          <a:ln w="9525">
            <a:noFill/>
            <a:miter lim="800000"/>
            <a:headEnd/>
            <a:tailEnd/>
          </a:ln>
        </p:spPr>
        <p:txBody>
          <a:bodyPr>
            <a:spAutoFit/>
          </a:bodyPr>
          <a:lstStyle/>
          <a:p>
            <a:pPr algn="just"/>
            <a:r>
              <a:rPr lang="ru-RU" dirty="0"/>
              <a:t>Результат публичных слушаний - заключение, в котором отражаются выраженные позиции жителей города Балабаново и рекомендации, сформулированные по результатам публичных слушаний. Заключение о результатах публичных слушаний подлежит опубликованию.</a:t>
            </a:r>
          </a:p>
        </p:txBody>
      </p:sp>
      <p:pic>
        <p:nvPicPr>
          <p:cNvPr id="7" name="Picture 2" descr="https://pp.userapi.com/c840222/v840222005/7d3ed/qmxEiqjRI5M.jpg"/>
          <p:cNvPicPr>
            <a:picLocks noChangeAspect="1" noChangeArrowheads="1"/>
          </p:cNvPicPr>
          <p:nvPr/>
        </p:nvPicPr>
        <p:blipFill>
          <a:blip r:embed="rId3"/>
          <a:srcRect/>
          <a:stretch>
            <a:fillRect/>
          </a:stretch>
        </p:blipFill>
        <p:spPr bwMode="auto">
          <a:xfrm>
            <a:off x="323528" y="3695700"/>
            <a:ext cx="3528392" cy="2351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http://charybary.ru/wp-content/uploads/mini-zagovoryi-na-koshelek-1.jpg"/>
          <p:cNvPicPr>
            <a:picLocks noChangeAspect="1" noChangeArrowheads="1"/>
          </p:cNvPicPr>
          <p:nvPr/>
        </p:nvPicPr>
        <p:blipFill>
          <a:blip r:embed="rId2"/>
          <a:srcRect/>
          <a:stretch>
            <a:fillRect/>
          </a:stretch>
        </p:blipFill>
        <p:spPr bwMode="auto">
          <a:xfrm>
            <a:off x="1979613" y="852488"/>
            <a:ext cx="4768850" cy="2781300"/>
          </a:xfrm>
          <a:prstGeom prst="rect">
            <a:avLst/>
          </a:prstGeom>
          <a:noFill/>
          <a:ln w="9525">
            <a:noFill/>
            <a:miter lim="800000"/>
            <a:headEnd/>
            <a:tailEnd/>
          </a:ln>
        </p:spPr>
      </p:pic>
      <p:sp>
        <p:nvSpPr>
          <p:cNvPr id="2" name="Заголовок 1"/>
          <p:cNvSpPr>
            <a:spLocks noGrp="1"/>
          </p:cNvSpPr>
          <p:nvPr>
            <p:ph type="title"/>
          </p:nvPr>
        </p:nvSpPr>
        <p:spPr>
          <a:xfrm>
            <a:off x="904875" y="-9525"/>
            <a:ext cx="8250238" cy="839788"/>
          </a:xfrm>
        </p:spPr>
        <p:txBody>
          <a:bodyPr/>
          <a:lstStyle/>
          <a:p>
            <a:pPr fontAlgn="auto">
              <a:spcAft>
                <a:spcPts val="0"/>
              </a:spcAft>
              <a:defRPr/>
            </a:pPr>
            <a:r>
              <a:rPr lang="ru-RU" dirty="0" smtClean="0">
                <a:solidFill>
                  <a:schemeClr val="accent2">
                    <a:lumMod val="75000"/>
                  </a:schemeClr>
                </a:solidFill>
              </a:rPr>
              <a:t>Что такое бюджет?</a:t>
            </a:r>
            <a:endParaRPr lang="ru-RU" dirty="0">
              <a:solidFill>
                <a:schemeClr val="accent2">
                  <a:lumMod val="75000"/>
                </a:schemeClr>
              </a:solidFill>
            </a:endParaRPr>
          </a:p>
        </p:txBody>
      </p:sp>
      <p:sp>
        <p:nvSpPr>
          <p:cNvPr id="22531"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1F0316-9061-44B4-92B3-8901A55A4EC9}" type="slidenum">
              <a:rPr lang="ru-RU">
                <a:cs typeface="Arial" charset="0"/>
              </a:rPr>
              <a:pPr fontAlgn="base">
                <a:spcBef>
                  <a:spcPct val="0"/>
                </a:spcBef>
                <a:spcAft>
                  <a:spcPct val="0"/>
                </a:spcAft>
              </a:pPr>
              <a:t>9</a:t>
            </a:fld>
            <a:endParaRPr lang="ru-RU" dirty="0">
              <a:cs typeface="Arial" charset="0"/>
            </a:endParaRPr>
          </a:p>
        </p:txBody>
      </p:sp>
      <p:pic>
        <p:nvPicPr>
          <p:cNvPr id="22532" name="Рисунок 3" descr="C:\Users\User\Desktop\герб (2).png"/>
          <p:cNvPicPr>
            <a:picLocks noChangeAspect="1" noChangeArrowheads="1"/>
          </p:cNvPicPr>
          <p:nvPr/>
        </p:nvPicPr>
        <p:blipFill>
          <a:blip r:embed="rId3"/>
          <a:srcRect/>
          <a:stretch>
            <a:fillRect/>
          </a:stretch>
        </p:blipFill>
        <p:spPr bwMode="auto">
          <a:xfrm>
            <a:off x="185738" y="188913"/>
            <a:ext cx="719137" cy="815975"/>
          </a:xfrm>
          <a:prstGeom prst="rect">
            <a:avLst/>
          </a:prstGeom>
          <a:noFill/>
          <a:ln w="9525">
            <a:noFill/>
            <a:miter lim="800000"/>
            <a:headEnd/>
            <a:tailEnd/>
          </a:ln>
        </p:spPr>
      </p:pic>
      <p:sp>
        <p:nvSpPr>
          <p:cNvPr id="22533" name="TextBox 5"/>
          <p:cNvSpPr txBox="1">
            <a:spLocks noChangeArrowheads="1"/>
          </p:cNvSpPr>
          <p:nvPr/>
        </p:nvSpPr>
        <p:spPr bwMode="auto">
          <a:xfrm>
            <a:off x="107950" y="1117600"/>
            <a:ext cx="2946400" cy="2062163"/>
          </a:xfrm>
          <a:prstGeom prst="rect">
            <a:avLst/>
          </a:prstGeom>
          <a:noFill/>
          <a:ln w="9525">
            <a:noFill/>
            <a:miter lim="800000"/>
            <a:headEnd/>
            <a:tailEnd/>
          </a:ln>
        </p:spPr>
        <p:txBody>
          <a:bodyPr>
            <a:spAutoFit/>
          </a:bodyPr>
          <a:lstStyle/>
          <a:p>
            <a:pPr algn="ctr"/>
            <a:r>
              <a:rPr lang="ru-RU" sz="1600" b="1" dirty="0">
                <a:solidFill>
                  <a:srgbClr val="FF0000"/>
                </a:solidFill>
              </a:rPr>
              <a:t>Доходы </a:t>
            </a:r>
          </a:p>
          <a:p>
            <a:r>
              <a:rPr lang="ru-RU" sz="1600" dirty="0"/>
              <a:t>Это поступающие в бюджет денежные средства (налоги юридических и физических лиц, административные платежи и сборы, безвозмездные поступления)</a:t>
            </a:r>
          </a:p>
        </p:txBody>
      </p:sp>
      <p:sp>
        <p:nvSpPr>
          <p:cNvPr id="22534" name="Прямоугольник 6"/>
          <p:cNvSpPr>
            <a:spLocks noChangeArrowheads="1"/>
          </p:cNvSpPr>
          <p:nvPr/>
        </p:nvSpPr>
        <p:spPr bwMode="auto">
          <a:xfrm>
            <a:off x="107950" y="3424238"/>
            <a:ext cx="8856663" cy="584200"/>
          </a:xfrm>
          <a:prstGeom prst="rect">
            <a:avLst/>
          </a:prstGeom>
          <a:noFill/>
          <a:ln w="9525">
            <a:noFill/>
            <a:miter lim="800000"/>
            <a:headEnd/>
            <a:tailEnd/>
          </a:ln>
        </p:spPr>
        <p:txBody>
          <a:bodyPr>
            <a:spAutoFit/>
          </a:bodyPr>
          <a:lstStyle/>
          <a:p>
            <a:r>
              <a:rPr lang="ru-RU" sz="1600" b="1" dirty="0">
                <a:solidFill>
                  <a:srgbClr val="FF0000"/>
                </a:solidFill>
              </a:rPr>
              <a:t>Бюджет</a:t>
            </a:r>
            <a:r>
              <a:rPr lang="ru-RU" sz="1600" dirty="0"/>
              <a:t> - это форма образования и расходования денежных средств, предназначенных для финансового обеспечения задач и функций местного самоуправления</a:t>
            </a:r>
          </a:p>
        </p:txBody>
      </p:sp>
      <p:sp>
        <p:nvSpPr>
          <p:cNvPr id="8" name="Прямоугольник 7"/>
          <p:cNvSpPr/>
          <p:nvPr/>
        </p:nvSpPr>
        <p:spPr>
          <a:xfrm rot="21285635">
            <a:off x="347663" y="5376863"/>
            <a:ext cx="3840162" cy="142875"/>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9" name="Стрелка вверх 8"/>
          <p:cNvSpPr/>
          <p:nvPr/>
        </p:nvSpPr>
        <p:spPr>
          <a:xfrm>
            <a:off x="2663825" y="5499100"/>
            <a:ext cx="1512888" cy="1268413"/>
          </a:xfrm>
          <a:prstGeom prst="up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TextBox 9"/>
          <p:cNvSpPr txBox="1"/>
          <p:nvPr/>
        </p:nvSpPr>
        <p:spPr>
          <a:xfrm rot="16200000">
            <a:off x="2851150" y="6034088"/>
            <a:ext cx="1066800" cy="400050"/>
          </a:xfrm>
          <a:prstGeom prst="rect">
            <a:avLst/>
          </a:prstGeom>
          <a:noFill/>
        </p:spPr>
        <p:txBody>
          <a:bodyPr wrap="none">
            <a:spAutoFit/>
          </a:bodyPr>
          <a:lstStyle/>
          <a:p>
            <a:pPr fontAlgn="auto">
              <a:spcBef>
                <a:spcPts val="0"/>
              </a:spcBef>
              <a:spcAft>
                <a:spcPts val="0"/>
              </a:spcAft>
              <a:defRPr/>
            </a:pPr>
            <a:r>
              <a:rPr lang="ru-RU" sz="2000" b="1" dirty="0">
                <a:solidFill>
                  <a:schemeClr val="bg1"/>
                </a:solidFill>
                <a:effectLst>
                  <a:outerShdw blurRad="38100" dist="38100" dir="2700000" algn="tl">
                    <a:srgbClr val="000000">
                      <a:alpha val="43137"/>
                    </a:srgbClr>
                  </a:outerShdw>
                </a:effectLst>
                <a:latin typeface="+mn-lt"/>
                <a:cs typeface="+mn-cs"/>
              </a:rPr>
              <a:t>Доходы</a:t>
            </a:r>
          </a:p>
        </p:txBody>
      </p:sp>
      <p:sp>
        <p:nvSpPr>
          <p:cNvPr id="11" name="Стрелка вверх 10"/>
          <p:cNvSpPr/>
          <p:nvPr/>
        </p:nvSpPr>
        <p:spPr>
          <a:xfrm rot="10800000">
            <a:off x="107950" y="4151313"/>
            <a:ext cx="1511300" cy="1268412"/>
          </a:xfrm>
          <a:prstGeom prst="up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2" name="TextBox 11"/>
          <p:cNvSpPr txBox="1"/>
          <p:nvPr/>
        </p:nvSpPr>
        <p:spPr>
          <a:xfrm rot="16200000">
            <a:off x="297656" y="4517232"/>
            <a:ext cx="1131887" cy="400050"/>
          </a:xfrm>
          <a:prstGeom prst="rect">
            <a:avLst/>
          </a:prstGeom>
          <a:noFill/>
        </p:spPr>
        <p:txBody>
          <a:bodyPr wrap="none">
            <a:spAutoFit/>
          </a:bodyPr>
          <a:lstStyle/>
          <a:p>
            <a:pPr fontAlgn="auto">
              <a:spcBef>
                <a:spcPts val="0"/>
              </a:spcBef>
              <a:spcAft>
                <a:spcPts val="0"/>
              </a:spcAft>
              <a:defRPr/>
            </a:pPr>
            <a:r>
              <a:rPr lang="ru-RU" sz="2000" b="1" dirty="0">
                <a:solidFill>
                  <a:schemeClr val="bg1"/>
                </a:solidFill>
                <a:effectLst>
                  <a:outerShdw blurRad="38100" dist="38100" dir="2700000" algn="tl">
                    <a:srgbClr val="000000">
                      <a:alpha val="43137"/>
                    </a:srgbClr>
                  </a:outerShdw>
                </a:effectLst>
                <a:latin typeface="+mn-lt"/>
                <a:cs typeface="+mn-cs"/>
              </a:rPr>
              <a:t>Расходы</a:t>
            </a:r>
          </a:p>
        </p:txBody>
      </p:sp>
      <p:sp>
        <p:nvSpPr>
          <p:cNvPr id="22540" name="TextBox 12"/>
          <p:cNvSpPr txBox="1">
            <a:spLocks noChangeArrowheads="1"/>
          </p:cNvSpPr>
          <p:nvPr/>
        </p:nvSpPr>
        <p:spPr bwMode="auto">
          <a:xfrm>
            <a:off x="2268538" y="4116388"/>
            <a:ext cx="2698750" cy="1077912"/>
          </a:xfrm>
          <a:prstGeom prst="rect">
            <a:avLst/>
          </a:prstGeom>
          <a:noFill/>
          <a:ln w="9525">
            <a:noFill/>
            <a:miter lim="800000"/>
            <a:headEnd/>
            <a:tailEnd/>
          </a:ln>
        </p:spPr>
        <p:txBody>
          <a:bodyPr>
            <a:spAutoFit/>
          </a:bodyPr>
          <a:lstStyle/>
          <a:p>
            <a:r>
              <a:rPr lang="ru-RU" sz="1600" b="1" dirty="0">
                <a:solidFill>
                  <a:srgbClr val="FF0000"/>
                </a:solidFill>
              </a:rPr>
              <a:t>Дефицит бюджета- </a:t>
            </a:r>
            <a:r>
              <a:rPr lang="ru-RU" sz="1600" dirty="0"/>
              <a:t>превышение расходов бюджета над его доходами</a:t>
            </a:r>
          </a:p>
        </p:txBody>
      </p:sp>
      <p:sp>
        <p:nvSpPr>
          <p:cNvPr id="22541" name="TextBox 13"/>
          <p:cNvSpPr txBox="1">
            <a:spLocks noChangeArrowheads="1"/>
          </p:cNvSpPr>
          <p:nvPr/>
        </p:nvSpPr>
        <p:spPr bwMode="auto">
          <a:xfrm>
            <a:off x="185738" y="5722938"/>
            <a:ext cx="2700337" cy="1076325"/>
          </a:xfrm>
          <a:prstGeom prst="rect">
            <a:avLst/>
          </a:prstGeom>
          <a:noFill/>
          <a:ln w="9525">
            <a:noFill/>
            <a:miter lim="800000"/>
            <a:headEnd/>
            <a:tailEnd/>
          </a:ln>
        </p:spPr>
        <p:txBody>
          <a:bodyPr>
            <a:spAutoFit/>
          </a:bodyPr>
          <a:lstStyle/>
          <a:p>
            <a:r>
              <a:rPr lang="ru-RU" sz="1600" b="1" dirty="0">
                <a:solidFill>
                  <a:srgbClr val="FF0000"/>
                </a:solidFill>
              </a:rPr>
              <a:t>Профицит бюджета- </a:t>
            </a:r>
            <a:r>
              <a:rPr lang="ru-RU" sz="1600" dirty="0"/>
              <a:t>превышение доходов бюджета над его расходами</a:t>
            </a:r>
          </a:p>
        </p:txBody>
      </p:sp>
      <p:sp>
        <p:nvSpPr>
          <p:cNvPr id="22542" name="TextBox 14"/>
          <p:cNvSpPr txBox="1">
            <a:spLocks noChangeArrowheads="1"/>
          </p:cNvSpPr>
          <p:nvPr/>
        </p:nvSpPr>
        <p:spPr bwMode="auto">
          <a:xfrm>
            <a:off x="6156325" y="1103313"/>
            <a:ext cx="2808288" cy="2308225"/>
          </a:xfrm>
          <a:prstGeom prst="rect">
            <a:avLst/>
          </a:prstGeom>
          <a:noFill/>
          <a:ln w="9525">
            <a:noFill/>
            <a:miter lim="800000"/>
            <a:headEnd/>
            <a:tailEnd/>
          </a:ln>
        </p:spPr>
        <p:txBody>
          <a:bodyPr>
            <a:spAutoFit/>
          </a:bodyPr>
          <a:lstStyle/>
          <a:p>
            <a:pPr algn="ctr"/>
            <a:r>
              <a:rPr lang="ru-RU" sz="1600" b="1" dirty="0">
                <a:solidFill>
                  <a:srgbClr val="FF0000"/>
                </a:solidFill>
              </a:rPr>
              <a:t>Расходы </a:t>
            </a:r>
          </a:p>
          <a:p>
            <a:r>
              <a:rPr lang="ru-RU" sz="1600" dirty="0"/>
              <a:t>Это выплачиваемые из бюджета денежные средства (социальные выплаты населению, содержание муниципальных учреждений образования, культуры и другие.</a:t>
            </a:r>
          </a:p>
        </p:txBody>
      </p:sp>
      <p:pic>
        <p:nvPicPr>
          <p:cNvPr id="22543" name="Picture 2" descr="http://www.spinsaba.com/wp-content/uploads/2016/05/00-3.jpg"/>
          <p:cNvPicPr>
            <a:picLocks noChangeAspect="1" noChangeArrowheads="1"/>
          </p:cNvPicPr>
          <p:nvPr/>
        </p:nvPicPr>
        <p:blipFill>
          <a:blip r:embed="rId4"/>
          <a:srcRect/>
          <a:stretch>
            <a:fillRect/>
          </a:stretch>
        </p:blipFill>
        <p:spPr bwMode="auto">
          <a:xfrm>
            <a:off x="6554788" y="3998913"/>
            <a:ext cx="2846387" cy="2135187"/>
          </a:xfrm>
          <a:prstGeom prst="rect">
            <a:avLst/>
          </a:prstGeom>
          <a:noFill/>
          <a:ln w="9525">
            <a:noFill/>
            <a:miter lim="800000"/>
            <a:headEnd/>
            <a:tailEnd/>
          </a:ln>
        </p:spPr>
      </p:pic>
      <p:sp>
        <p:nvSpPr>
          <p:cNvPr id="22544" name="TextBox 15"/>
          <p:cNvSpPr txBox="1">
            <a:spLocks noChangeArrowheads="1"/>
          </p:cNvSpPr>
          <p:nvPr/>
        </p:nvSpPr>
        <p:spPr bwMode="auto">
          <a:xfrm>
            <a:off x="4643438" y="4151313"/>
            <a:ext cx="2665412" cy="2062162"/>
          </a:xfrm>
          <a:prstGeom prst="rect">
            <a:avLst/>
          </a:prstGeom>
          <a:noFill/>
          <a:ln w="9525">
            <a:noFill/>
            <a:miter lim="800000"/>
            <a:headEnd/>
            <a:tailEnd/>
          </a:ln>
        </p:spPr>
        <p:txBody>
          <a:bodyPr>
            <a:spAutoFit/>
          </a:bodyPr>
          <a:lstStyle/>
          <a:p>
            <a:r>
              <a:rPr lang="ru-RU" sz="1600" b="1" dirty="0">
                <a:solidFill>
                  <a:srgbClr val="FF0000"/>
                </a:solidFill>
              </a:rPr>
              <a:t>Сбалансированность </a:t>
            </a:r>
            <a:r>
              <a:rPr lang="ru-RU" sz="1600" dirty="0"/>
              <a:t>бюджета по доходам и расходам – основополагающее требование, предъявляемое к органам, составляющим и утверждающим бюджет.</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4256</TotalTime>
  <Words>4482</Words>
  <Application>Microsoft Office PowerPoint</Application>
  <PresentationFormat>Экран (4:3)</PresentationFormat>
  <Paragraphs>464</Paragraphs>
  <Slides>42</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Главная</vt:lpstr>
      <vt:lpstr>Лист</vt:lpstr>
      <vt:lpstr>к ПРОЕКТУ  решения Городской Думы городского поселения «Город Балабаново»  «О бюджете городского поселения «Город Балабаново» на 2020 год и на плановый период 2021 и 2022 годов»</vt:lpstr>
      <vt:lpstr>Содержание</vt:lpstr>
      <vt:lpstr>Содержание</vt:lpstr>
      <vt:lpstr>Понятия и термины </vt:lpstr>
      <vt:lpstr>Понятия и термины </vt:lpstr>
      <vt:lpstr>Город Балабаново</vt:lpstr>
      <vt:lpstr>Возможности влияния гражданина на состав бюджета</vt:lpstr>
      <vt:lpstr>Публичные слушания</vt:lpstr>
      <vt:lpstr>Что такое бюджет?</vt:lpstr>
      <vt:lpstr>Презентация PowerPoint</vt:lpstr>
      <vt:lpstr>Бюджетный процесс</vt:lpstr>
      <vt:lpstr>Гражданин, его участие в бюджетном процессе</vt:lpstr>
      <vt:lpstr>Основы составления проекта бюджета</vt:lpstr>
      <vt:lpstr>ПРОГНОЗ СОЦИАЛЬНО-ЭКОНОМИЧЕСКОГО РАЗВИТИЯ МО «ГОРОД БАЛАБАНОВО»</vt:lpstr>
      <vt:lpstr>ПРОГНОЗ СОЦИАЛЬНО-ЭКОНОМИЧЕСКОГО РАЗВИТИЯ МО «ГОРОД БАЛАБАНОВО»</vt:lpstr>
      <vt:lpstr>ПРОГНОЗ СОЦИАЛЬНО-ЭКОНОМИЧЕСКОГО РАЗВИТИЯ МО «ГОРОД БАЛАБАНОВО»</vt:lpstr>
      <vt:lpstr>ПРОГНОЗ СОЦИАЛЬНО-ЭКОНОМИЧЕСКОГО РАЗВИТИЯ МО «ГОРОД БАЛАБАНОВО»</vt:lpstr>
      <vt:lpstr>ОСНОВНЫЕ ЗАДАЧИ И НАПРАВЛЕНИЯ БЮДЖЕТНОЙ И НАЛОГОВОЙ ПОЛИТИКИ</vt:lpstr>
      <vt:lpstr>ОСНОВНЫЕ ЗАДАЧИ И НАПРАВЛЕНИЯ БЮДЖЕТНОЙ И НАЛОГОВОЙ ПОЛИТИКИ</vt:lpstr>
      <vt:lpstr>Динамика поступлений доходов в бюджет Городского поселения «Город Балабаново»</vt:lpstr>
      <vt:lpstr>Структура ПРЕДВАРИТЕЛЬНЫХ ИТОГОВ ИСПОЛНЕНИЯ доходов бюджета в 2019 году, %</vt:lpstr>
      <vt:lpstr>ПЛАНИРУЕМЫЕ Доходы бюджета Городского поселения «Город Балабаново» в 2020-2022 г. г.</vt:lpstr>
      <vt:lpstr>Межбюджетные трансферты</vt:lpstr>
      <vt:lpstr>Безвозмездные поступления в 2020-2022 годы (тыс. руб.)</vt:lpstr>
      <vt:lpstr>Расходы бюджета ГОРОДСКОГО ПОСЕЛЕНИЯ «ГОРОД БАЛАБАНОВО» за последние 5 лет</vt:lpstr>
      <vt:lpstr>Структура ПРЕДВАРИТЕЛЬНЫХ ИТОГОВ ИСПОЛНЕНИЯ РАСХОДОВ бюджета в 2019 году, %</vt:lpstr>
      <vt:lpstr>Планируемые Расходы бюджета ГОРОДСКОГО ПОСЕЛЕНИЯ «ГОРОД БАЛАБАНОВО» в 2020-2022 г. г.</vt:lpstr>
      <vt:lpstr>Муниципальные программы в 2020-2022 годах  18 программ 2020 г.– 96,3 %, 17 программ 2021 г. –2022 г. Г.  по  95,5 % расходов бюджета</vt:lpstr>
      <vt:lpstr>Расходы социального характера</vt:lpstr>
      <vt:lpstr>Расходы на МУ «Балабановский городской Дом культуры» в 2020-2022 г. г.</vt:lpstr>
      <vt:lpstr>Расходы на МКУК «Балабановская городская библиотека» имени Н. П. Глухарева в 2020-2022 г. г.</vt:lpstr>
      <vt:lpstr>Расходы на МКУ «Редакция газеты «Балабаново» в 2020-2022 г. г.</vt:lpstr>
      <vt:lpstr>Расходы на МУ «Центр физической культуры и спорта» в 2020-2022 г. г.</vt:lpstr>
      <vt:lpstr>Расходы на другие социальные программы в 2020-2022 г. г.</vt:lpstr>
      <vt:lpstr>Расходы на ЖКХ и дорожное хозяйство в 2020-2022 г. г.</vt:lpstr>
      <vt:lpstr>Расходы на жилищное хозяйство в 2020-2022 г. г.</vt:lpstr>
      <vt:lpstr>Расходы на коммунальное хозяйство в 2020-2022 г. г.</vt:lpstr>
      <vt:lpstr>Расходы на дорожное хозяйство в 2020-2022 г. г.</vt:lpstr>
      <vt:lpstr>Расходы на благоустройство в 2020-2022 г. г.</vt:lpstr>
      <vt:lpstr>Расходы на исполнение прочих полномочий в 2020-2022 г. г.</vt:lpstr>
      <vt:lpstr>Источники внутреннего финансирования дефицита бюджета в 2020-2022 г. г.</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User</dc:creator>
  <cp:lastModifiedBy>User</cp:lastModifiedBy>
  <cp:revision>242</cp:revision>
  <cp:lastPrinted>2019-11-21T16:34:03Z</cp:lastPrinted>
  <dcterms:created xsi:type="dcterms:W3CDTF">2018-07-11T11:08:22Z</dcterms:created>
  <dcterms:modified xsi:type="dcterms:W3CDTF">2019-11-22T06:13:18Z</dcterms:modified>
</cp:coreProperties>
</file>