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drawings/drawing4.xml" ContentType="application/vnd.openxmlformats-officedocument.drawingml.chartshapes+xml"/>
  <Override PartName="/ppt/charts/chart11.xml" ContentType="application/vnd.openxmlformats-officedocument.drawingml.chart+xml"/>
  <Override PartName="/ppt/drawings/drawing5.xml" ContentType="application/vnd.openxmlformats-officedocument.drawingml.chartshapes+xml"/>
  <Override PartName="/ppt/charts/chart12.xml" ContentType="application/vnd.openxmlformats-officedocument.drawingml.chart+xml"/>
  <Override PartName="/ppt/drawings/drawing6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6"/>
  </p:notesMasterIdLst>
  <p:sldIdLst>
    <p:sldId id="256" r:id="rId2"/>
    <p:sldId id="257" r:id="rId3"/>
    <p:sldId id="292" r:id="rId4"/>
    <p:sldId id="294" r:id="rId5"/>
    <p:sldId id="293" r:id="rId6"/>
    <p:sldId id="262" r:id="rId7"/>
    <p:sldId id="289" r:id="rId8"/>
    <p:sldId id="288" r:id="rId9"/>
    <p:sldId id="258" r:id="rId10"/>
    <p:sldId id="263" r:id="rId11"/>
    <p:sldId id="260" r:id="rId12"/>
    <p:sldId id="261" r:id="rId13"/>
    <p:sldId id="259" r:id="rId14"/>
    <p:sldId id="307" r:id="rId15"/>
    <p:sldId id="297" r:id="rId16"/>
    <p:sldId id="299" r:id="rId17"/>
    <p:sldId id="298" r:id="rId18"/>
    <p:sldId id="300" r:id="rId19"/>
    <p:sldId id="301" r:id="rId20"/>
    <p:sldId id="302" r:id="rId21"/>
    <p:sldId id="265" r:id="rId22"/>
    <p:sldId id="267" r:id="rId23"/>
    <p:sldId id="264" r:id="rId24"/>
    <p:sldId id="290" r:id="rId25"/>
    <p:sldId id="268" r:id="rId26"/>
    <p:sldId id="269" r:id="rId27"/>
    <p:sldId id="271" r:id="rId28"/>
    <p:sldId id="304" r:id="rId29"/>
    <p:sldId id="270" r:id="rId30"/>
    <p:sldId id="305" r:id="rId31"/>
    <p:sldId id="273" r:id="rId32"/>
    <p:sldId id="274" r:id="rId33"/>
    <p:sldId id="275" r:id="rId34"/>
    <p:sldId id="276" r:id="rId35"/>
    <p:sldId id="277" r:id="rId36"/>
    <p:sldId id="279" r:id="rId37"/>
    <p:sldId id="281" r:id="rId38"/>
    <p:sldId id="282" r:id="rId39"/>
    <p:sldId id="284" r:id="rId40"/>
    <p:sldId id="283" r:id="rId41"/>
    <p:sldId id="306" r:id="rId42"/>
    <p:sldId id="285" r:id="rId43"/>
    <p:sldId id="295" r:id="rId44"/>
    <p:sldId id="296" r:id="rId45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1DA"/>
    <a:srgbClr val="C6DFEE"/>
    <a:srgbClr val="C7EDED"/>
    <a:srgbClr val="009A46"/>
    <a:srgbClr val="ADDB7B"/>
    <a:srgbClr val="FF6600"/>
    <a:srgbClr val="990000"/>
    <a:srgbClr val="0075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7767" autoAdjust="0"/>
  </p:normalViewPr>
  <p:slideViewPr>
    <p:cSldViewPr>
      <p:cViewPr>
        <p:scale>
          <a:sx n="110" d="100"/>
          <a:sy n="110" d="100"/>
        </p:scale>
        <p:origin x="-1662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6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647509298881089E-3"/>
          <c:y val="4.0398964683368392E-2"/>
          <c:w val="0.99003522946602451"/>
          <c:h val="0.602708900399955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Проценты</c:v>
                </c:pt>
              </c:strCache>
            </c:strRef>
          </c:tx>
          <c:explosion val="4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6"/>
            <c:bubble3D val="0"/>
            <c:spPr>
              <a:solidFill>
                <a:srgbClr val="00B0F0"/>
              </a:solidFill>
            </c:spPr>
          </c:dPt>
          <c:dPt>
            <c:idx val="7"/>
            <c:bubble3D val="0"/>
          </c:dPt>
          <c:dPt>
            <c:idx val="8"/>
            <c:bubble3D val="0"/>
          </c:dPt>
          <c:dLbls>
            <c:dLbl>
              <c:idx val="1"/>
              <c:layout>
                <c:manualLayout>
                  <c:x val="-2.626496716879104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4725930116209403E-2"/>
                  <c:y val="-3.968308088114197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3989957512553112E-2"/>
                  <c:y val="-1.084217397369440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7246253835883492E-3"/>
                  <c:y val="-3.0890804965682328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3905712539119168E-2"/>
                  <c:y val="3.056366157460124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7895183438107315E-2"/>
                  <c:y val="7.1633475101161694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8624951718810377E-2"/>
                  <c:y val="-3.686339151056078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НДФЛ - 82 863 тыс.руб.</c:v>
                </c:pt>
                <c:pt idx="1">
                  <c:v>Акцизы - 1 131 тыс.руб.</c:v>
                </c:pt>
                <c:pt idx="2">
                  <c:v>Налоги на совокупный доход - 37 547 тыс.руб.</c:v>
                </c:pt>
                <c:pt idx="3">
                  <c:v>Налоги на имущество - 58 938 тыс.руб.</c:v>
                </c:pt>
                <c:pt idx="4">
                  <c:v>Доходы от использования имущества - 24 397 тыс.руб.</c:v>
                </c:pt>
                <c:pt idx="5">
                  <c:v>Доходы от оказания платных услуг и компенсации - 2 497 тыс.руб.</c:v>
                </c:pt>
                <c:pt idx="6">
                  <c:v>Доходы от продажи мат.и немат. активов - 811 тыс.руб.</c:v>
                </c:pt>
                <c:pt idx="7">
                  <c:v>Штрафы и прочие неналоговые доходы - 1 217 тыс.руб.</c:v>
                </c:pt>
                <c:pt idx="8">
                  <c:v>Безвозмездные поступления - 73 556 тыс. руб.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29.284440244262445</c:v>
                </c:pt>
                <c:pt idx="1">
                  <c:v>0.39990390758009137</c:v>
                </c:pt>
                <c:pt idx="2">
                  <c:v>13.26951913701695</c:v>
                </c:pt>
                <c:pt idx="3">
                  <c:v>20.829218775755248</c:v>
                </c:pt>
                <c:pt idx="4">
                  <c:v>8.6220479793265117</c:v>
                </c:pt>
                <c:pt idx="5">
                  <c:v>0.8826115094729019</c:v>
                </c:pt>
                <c:pt idx="6">
                  <c:v>0.2867995165776927</c:v>
                </c:pt>
                <c:pt idx="7">
                  <c:v>0.42997868775676323</c:v>
                </c:pt>
                <c:pt idx="8">
                  <c:v>25.995480242251418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98">
          <a:noFill/>
        </a:ln>
      </c:spPr>
    </c:plotArea>
    <c:legend>
      <c:legendPos val="b"/>
      <c:layout>
        <c:manualLayout>
          <c:xMode val="edge"/>
          <c:yMode val="edge"/>
          <c:x val="3.7396252467282839E-4"/>
          <c:y val="0.65211202987864103"/>
          <c:w val="0.95290305725673186"/>
          <c:h val="0.3143414301322625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861741873912927"/>
          <c:y val="3.8140356677700764E-2"/>
          <c:w val="0.68948613392935421"/>
          <c:h val="0.691287326872496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содержание учреждения</c:v>
                </c:pt>
              </c:strCache>
            </c:strRef>
          </c:tx>
          <c:spPr>
            <a:solidFill>
              <a:srgbClr val="00759E"/>
            </a:solidFill>
            <a:scene3d>
              <a:camera prst="orthographicFront"/>
              <a:lightRig rig="threePt" dir="t"/>
            </a:scene3d>
            <a:sp3d prstMaterial="dkEdge">
              <a:bevelT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759E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dkEdge">
                <a:bevelT prst="angle"/>
              </a:sp3d>
            </c:spPr>
          </c:dPt>
          <c:dPt>
            <c:idx val="1"/>
            <c:invertIfNegative val="0"/>
            <c:bubble3D val="0"/>
            <c:spPr>
              <a:solidFill>
                <a:srgbClr val="00759E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dkEdge">
                <a:bevelT prst="angle"/>
              </a:sp3d>
            </c:spPr>
          </c:dPt>
          <c:dPt>
            <c:idx val="2"/>
            <c:invertIfNegative val="0"/>
            <c:bubble3D val="0"/>
            <c:spPr>
              <a:solidFill>
                <a:srgbClr val="00759E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dkEdge">
                <a:bevelT prst="angle"/>
              </a:sp3d>
            </c:spPr>
          </c:dPt>
          <c:dPt>
            <c:idx val="3"/>
            <c:invertIfNegative val="0"/>
            <c:bubble3D val="0"/>
            <c:spPr>
              <a:solidFill>
                <a:srgbClr val="00759E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dkEdge">
                <a:bevelT prst="angle"/>
              </a:sp3d>
            </c:spPr>
          </c:dPt>
          <c:dLbls>
            <c:dLbl>
              <c:idx val="0"/>
              <c:layout>
                <c:manualLayout>
                  <c:x val="-1.8945491903176896E-2"/>
                  <c:y val="-1.58189624518481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3728399176110322E-3"/>
                  <c:y val="2.38795910183765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19850</c:v>
                </c:pt>
                <c:pt idx="1">
                  <c:v>18428</c:v>
                </c:pt>
                <c:pt idx="2">
                  <c:v>18468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укрепление МТБ и ремонтные работы 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0"/>
              <c:layout>
                <c:manualLayout>
                  <c:x val="1.0202222041665461E-2"/>
                  <c:y val="-2.6213883901203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149205833329892E-3"/>
                  <c:y val="-9.53232141861958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3723808749994838E-3"/>
                  <c:y val="-8.737860359892780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2000</c:v>
                </c:pt>
                <c:pt idx="1">
                  <c:v>5400</c:v>
                </c:pt>
                <c:pt idx="2">
                  <c:v>6000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 проведение спортивных мероприятий</c:v>
                </c:pt>
              </c:strCache>
            </c:strRef>
          </c:tx>
          <c:spPr>
            <a:solidFill>
              <a:srgbClr val="009A46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1552</c:v>
                </c:pt>
                <c:pt idx="1">
                  <c:v>1552</c:v>
                </c:pt>
                <c:pt idx="2">
                  <c:v>1552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 развитие учреждения культуры</c:v>
                </c:pt>
              </c:strCache>
            </c:strRef>
          </c:tx>
          <c:spPr>
            <a:solidFill>
              <a:srgbClr val="990000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450</c:v>
                </c:pt>
                <c:pt idx="1">
                  <c:v>450</c:v>
                </c:pt>
                <c:pt idx="2">
                  <c:v>450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4219520"/>
        <c:axId val="8599744"/>
      </c:barChart>
      <c:valAx>
        <c:axId val="8599744"/>
        <c:scaling>
          <c:orientation val="minMax"/>
        </c:scaling>
        <c:delete val="1"/>
        <c:axPos val="l"/>
        <c:majorGridlines/>
        <c:numFmt formatCode="#,##0" sourceLinked="1"/>
        <c:majorTickMark val="out"/>
        <c:minorTickMark val="none"/>
        <c:tickLblPos val="nextTo"/>
        <c:crossAx val="154219520"/>
        <c:crosses val="autoZero"/>
        <c:crossBetween val="between"/>
      </c:valAx>
      <c:catAx>
        <c:axId val="154219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8599744"/>
        <c:crosses val="autoZero"/>
        <c:auto val="1"/>
        <c:lblAlgn val="ctr"/>
        <c:lblOffset val="100"/>
        <c:noMultiLvlLbl val="0"/>
      </c:catAx>
      <c:spPr>
        <a:noFill/>
        <a:ln w="25395">
          <a:noFill/>
        </a:ln>
      </c:spPr>
    </c:plotArea>
    <c:legend>
      <c:legendPos val="b"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284752600369404E-2"/>
          <c:y val="6.7089277748494089E-2"/>
          <c:w val="0.64269696480987926"/>
          <c:h val="0.499083177481607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>
                <a:satMod val="110000"/>
              </a:schemeClr>
            </a:solidFill>
            <a:ln>
              <a:noFill/>
            </a:ln>
            <a:effectLst>
              <a:outerShdw blurRad="38100" dist="19050" algn="bl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l"/>
            </a:scene3d>
            <a:sp3d prstMaterial="plastic">
              <a:bevelT w="38100" h="31750"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dLbl>
              <c:idx val="1"/>
              <c:layout>
                <c:manualLayout>
                  <c:x val="-2.4563767496778782E-2"/>
                  <c:y val="9.90167759137873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8933092224231519E-2"/>
                  <c:y val="-2.93994343734019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МП "Выборы"</c:v>
                </c:pt>
                <c:pt idx="1">
                  <c:v>МП «Кадровая политика»</c:v>
                </c:pt>
                <c:pt idx="2">
                  <c:v>МП "Развитие системы соц.обслуживания"</c:v>
                </c:pt>
                <c:pt idx="3">
                  <c:v>МП "Молодежная политика"</c:v>
                </c:pt>
                <c:pt idx="4">
                  <c:v>МП "Проведение праздничных мероприятий"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215</c:v>
                </c:pt>
                <c:pt idx="1">
                  <c:v>713</c:v>
                </c:pt>
                <c:pt idx="2">
                  <c:v>1084</c:v>
                </c:pt>
                <c:pt idx="3">
                  <c:v>1351</c:v>
                </c:pt>
                <c:pt idx="4">
                  <c:v>3309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satMod val="110000"/>
              </a:schemeClr>
            </a:solidFill>
            <a:ln>
              <a:noFill/>
            </a:ln>
            <a:effectLst>
              <a:outerShdw blurRad="38100" dist="19050" algn="bl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l"/>
            </a:scene3d>
            <a:sp3d prstMaterial="plastic">
              <a:bevelT w="38100" h="31750"/>
            </a:sp3d>
          </c:spPr>
          <c:invertIfNegative val="0"/>
          <c:dLbls>
            <c:dLbl>
              <c:idx val="0"/>
              <c:layout>
                <c:manualLayout>
                  <c:x val="4.3399638336347199E-3"/>
                  <c:y val="-5.389834037967624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8892548611713039E-3"/>
                  <c:y val="-6.96194574871797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466546112115732E-3"/>
                  <c:y val="-4.0912667191188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3.7765538945712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3399638336347199E-3"/>
                  <c:y val="-2.3519547498721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МП "Выборы"</c:v>
                </c:pt>
                <c:pt idx="1">
                  <c:v>МП «Кадровая политика»</c:v>
                </c:pt>
                <c:pt idx="2">
                  <c:v>МП "Развитие системы соц.обслуживания"</c:v>
                </c:pt>
                <c:pt idx="3">
                  <c:v>МП "Молодежная политика"</c:v>
                </c:pt>
                <c:pt idx="4">
                  <c:v>МП "Проведение праздничных мероприятий"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</c:v>
                </c:pt>
                <c:pt idx="1">
                  <c:v>713</c:v>
                </c:pt>
                <c:pt idx="2">
                  <c:v>1084</c:v>
                </c:pt>
                <c:pt idx="3">
                  <c:v>1351</c:v>
                </c:pt>
                <c:pt idx="4">
                  <c:v>3309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>
                <a:satMod val="110000"/>
              </a:schemeClr>
            </a:solidFill>
            <a:ln>
              <a:noFill/>
            </a:ln>
            <a:effectLst>
              <a:outerShdw blurRad="38100" dist="19050" algn="bl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l"/>
            </a:scene3d>
            <a:sp3d prstMaterial="plastic">
              <a:bevelT w="38100" h="31750"/>
            </a:sp3d>
          </c:spPr>
          <c:invertIfNegative val="0"/>
          <c:dLbls>
            <c:dLbl>
              <c:idx val="1"/>
              <c:layout>
                <c:manualLayout>
                  <c:x val="2.0212385257338195E-2"/>
                  <c:y val="4.37213847584186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9.44138473642800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126582278481065E-2"/>
                  <c:y val="5.87988687468039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253164556962026E-2"/>
                  <c:y val="-2.93994343734019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МП "Выборы"</c:v>
                </c:pt>
                <c:pt idx="1">
                  <c:v>МП «Кадровая политика»</c:v>
                </c:pt>
                <c:pt idx="2">
                  <c:v>МП "Развитие системы соц.обслуживания"</c:v>
                </c:pt>
                <c:pt idx="3">
                  <c:v>МП "Молодежная политика"</c:v>
                </c:pt>
                <c:pt idx="4">
                  <c:v>МП "Проведение праздничных мероприятий"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0</c:v>
                </c:pt>
                <c:pt idx="1">
                  <c:v>713</c:v>
                </c:pt>
                <c:pt idx="2">
                  <c:v>1084</c:v>
                </c:pt>
                <c:pt idx="3">
                  <c:v>1351</c:v>
                </c:pt>
                <c:pt idx="4">
                  <c:v>3309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3434752"/>
        <c:axId val="36178752"/>
      </c:barChart>
      <c:catAx>
        <c:axId val="103434752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 rot="1740000" vert="horz"/>
          <a:lstStyle/>
          <a:p>
            <a:pPr>
              <a:defRPr sz="1400" spc="0" baseline="0"/>
            </a:pPr>
            <a:endParaRPr lang="ru-RU"/>
          </a:p>
        </c:txPr>
        <c:crossAx val="36178752"/>
        <c:crosses val="autoZero"/>
        <c:auto val="1"/>
        <c:lblAlgn val="ctr"/>
        <c:lblOffset val="100"/>
        <c:tickLblSkip val="1"/>
        <c:noMultiLvlLbl val="0"/>
      </c:catAx>
      <c:valAx>
        <c:axId val="3617875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03434752"/>
        <c:crosses val="autoZero"/>
        <c:crossBetween val="between"/>
      </c:valAx>
      <c:spPr>
        <a:noFill/>
        <a:ln w="25394">
          <a:noFill/>
        </a:ln>
      </c:spPr>
    </c:plotArea>
    <c:legend>
      <c:legendPos val="b"/>
      <c:layout>
        <c:manualLayout>
          <c:xMode val="edge"/>
          <c:yMode val="edge"/>
          <c:x val="1.5428393458272013E-2"/>
          <c:y val="2.3060303241160107E-3"/>
          <c:w val="0.26857983761448151"/>
          <c:h val="5.4990600459598055E-2"/>
        </c:manualLayout>
      </c:layout>
      <c:overlay val="0"/>
      <c:txPr>
        <a:bodyPr/>
        <a:lstStyle/>
        <a:p>
          <a:pPr>
            <a:defRPr sz="1600" b="1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907237906807551"/>
          <c:y val="2.949669522297892E-2"/>
          <c:w val="0.67115906523582547"/>
          <c:h val="0.509720843583670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0070C0"/>
            </a:solidFill>
            <a:ln w="9521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 prstMaterial="dkEdge"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8952831668002362E-4"/>
                  <c:y val="-2.2176600080764719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8104242701628098E-3"/>
                  <c:y val="-3.466487624319782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8328300559113384E-3"/>
                  <c:y val="-3.5981605645341426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.0" sourceLinked="0"/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02956269411426E-2"/>
                  <c:y val="-1.3805005564576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На водное хозяйство</c:v>
                </c:pt>
                <c:pt idx="1">
                  <c:v>На жилищное хозяйство</c:v>
                </c:pt>
                <c:pt idx="2">
                  <c:v>На коммунальное хозяйство</c:v>
                </c:pt>
                <c:pt idx="3">
                  <c:v>На благоустройство</c:v>
                </c:pt>
                <c:pt idx="4">
                  <c:v>На дорожное хозяйство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0.3</c:v>
                </c:pt>
                <c:pt idx="1">
                  <c:v>4.9000000000000004</c:v>
                </c:pt>
                <c:pt idx="2">
                  <c:v>40.200000000000003</c:v>
                </c:pt>
                <c:pt idx="3">
                  <c:v>58.8</c:v>
                </c:pt>
                <c:pt idx="4">
                  <c:v>25.9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 w="9521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 prstMaterial="dkEdge"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2056074917883979E-2"/>
                  <c:y val="-2.3668518989220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5488755067614662E-3"/>
                  <c:y val="-3.7680056133109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743793381475383E-2"/>
                  <c:y val="-4.4134892658835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677332503815403E-2"/>
                  <c:y val="-2.4770383081657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9416076974693142E-3"/>
                  <c:y val="-6.90268395034038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На водное хозяйство</c:v>
                </c:pt>
                <c:pt idx="1">
                  <c:v>На жилищное хозяйство</c:v>
                </c:pt>
                <c:pt idx="2">
                  <c:v>На коммунальное хозяйство</c:v>
                </c:pt>
                <c:pt idx="3">
                  <c:v>На благоустройство</c:v>
                </c:pt>
                <c:pt idx="4">
                  <c:v>На дорожное хозяйство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0.3</c:v>
                </c:pt>
                <c:pt idx="1">
                  <c:v>2.5</c:v>
                </c:pt>
                <c:pt idx="2">
                  <c:v>37.5</c:v>
                </c:pt>
                <c:pt idx="3">
                  <c:v>34.299999999999997</c:v>
                </c:pt>
                <c:pt idx="4">
                  <c:v>25.5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 prstMaterial="dkEdge"/>
          </c:spPr>
          <c:invertIfNegative val="0"/>
          <c:dLbls>
            <c:dLbl>
              <c:idx val="0"/>
              <c:layout>
                <c:manualLayout>
                  <c:x val="1.8373698599169409E-2"/>
                  <c:y val="-2.1895608432068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292784699563415E-2"/>
                  <c:y val="-1.8321706269700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699738289563985E-2"/>
                  <c:y val="-1.4905963816754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4848167876393182E-2"/>
                  <c:y val="-1.2158369139689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5003665428489062E-2"/>
                  <c:y val="-1.840685525415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На водное хозяйство</c:v>
                </c:pt>
                <c:pt idx="1">
                  <c:v>На жилищное хозяйство</c:v>
                </c:pt>
                <c:pt idx="2">
                  <c:v>На коммунальное хозяйство</c:v>
                </c:pt>
                <c:pt idx="3">
                  <c:v>На благоустройство</c:v>
                </c:pt>
                <c:pt idx="4">
                  <c:v>На дорожное хозяйство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0.3</c:v>
                </c:pt>
                <c:pt idx="1">
                  <c:v>2.6</c:v>
                </c:pt>
                <c:pt idx="2">
                  <c:v>37.299999999999997</c:v>
                </c:pt>
                <c:pt idx="3">
                  <c:v>34.299999999999997</c:v>
                </c:pt>
                <c:pt idx="4">
                  <c:v>25.6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4218496"/>
        <c:axId val="36233216"/>
        <c:axId val="0"/>
      </c:bar3DChart>
      <c:catAx>
        <c:axId val="154218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6233216"/>
        <c:crosses val="autoZero"/>
        <c:auto val="1"/>
        <c:lblAlgn val="ctr"/>
        <c:lblOffset val="100"/>
        <c:noMultiLvlLbl val="0"/>
      </c:catAx>
      <c:valAx>
        <c:axId val="36233216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154218496"/>
        <c:crosses val="autoZero"/>
        <c:crossBetween val="between"/>
      </c:valAx>
      <c:spPr>
        <a:noFill/>
        <a:ln w="25390">
          <a:noFill/>
        </a:ln>
      </c:spPr>
    </c:plotArea>
    <c:legend>
      <c:legendPos val="r"/>
      <c:layout>
        <c:manualLayout>
          <c:xMode val="edge"/>
          <c:yMode val="edge"/>
          <c:x val="0.84182894342778836"/>
          <c:y val="0.36001479780648971"/>
          <c:w val="0.1449338219335998"/>
          <c:h val="0.178733515745406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861875544262141E-2"/>
          <c:y val="3.6373233694486001E-2"/>
          <c:w val="0.62035420367342919"/>
          <c:h val="0.787104515023444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 бюджетам поселений на выравнивание уровня бюджетной обеспеченности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4420</c:v>
                </c:pt>
                <c:pt idx="1">
                  <c:v>4419</c:v>
                </c:pt>
                <c:pt idx="2">
                  <c:v>4415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Прочие субсидии бюджетам  городских поселений на поддержку гос. программ субъектов РФ и муниципальных программ формирования современной городской среды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5007354071132465E-2"/>
                  <c:y val="-7.24805310825433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090074565204754E-2"/>
                  <c:y val="-7.24805310825433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6465993824096314E-2"/>
                  <c:y val="-7.24805310825433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33473</c:v>
                </c:pt>
                <c:pt idx="1">
                  <c:v>9251</c:v>
                </c:pt>
                <c:pt idx="2">
                  <c:v>9251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 бюджетам городских поселений на осуществление первичного воинского учета на территориях, где отсутствуют военные комиссариаты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8962316788530109E-2"/>
                  <c:y val="-7.24805310825442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586397529638473E-2"/>
                  <c:y val="-9.66407081100586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420956541493937E-2"/>
                  <c:y val="-4.83203540550280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</c:strCache>
            </c:strRef>
          </c:cat>
          <c:val>
            <c:numRef>
              <c:f>Лист1!$D$2:$D$4</c:f>
              <c:numCache>
                <c:formatCode>#,##0.00</c:formatCode>
                <c:ptCount val="3"/>
                <c:pt idx="0">
                  <c:v>1975</c:v>
                </c:pt>
                <c:pt idx="1">
                  <c:v>1975</c:v>
                </c:pt>
                <c:pt idx="2">
                  <c:v>1975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субсидии бюджетам  городских поселений на выполнение кадастровых работ по внесению изменений в документы территориального планирования и градостроительного зонирования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4.3758044053677295E-3"/>
                  <c:y val="-4.54182628623106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8345590118553566E-3"/>
                  <c:y val="-4.54182628623106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5036770355661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</c:strCache>
            </c:strRef>
          </c:cat>
          <c:val>
            <c:numRef>
              <c:f>Лист1!$E$2:$E$4</c:f>
              <c:numCache>
                <c:formatCode>#,##0.00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342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6212096"/>
        <c:axId val="36990912"/>
        <c:axId val="0"/>
      </c:bar3DChart>
      <c:catAx>
        <c:axId val="86212096"/>
        <c:scaling>
          <c:orientation val="minMax"/>
        </c:scaling>
        <c:delete val="0"/>
        <c:axPos val="b"/>
        <c:majorTickMark val="out"/>
        <c:minorTickMark val="none"/>
        <c:tickLblPos val="nextTo"/>
        <c:crossAx val="36990912"/>
        <c:crosses val="autoZero"/>
        <c:auto val="1"/>
        <c:lblAlgn val="ctr"/>
        <c:lblOffset val="100"/>
        <c:noMultiLvlLbl val="0"/>
      </c:catAx>
      <c:valAx>
        <c:axId val="36990912"/>
        <c:scaling>
          <c:orientation val="minMax"/>
          <c:max val="7000"/>
          <c:min val="1"/>
        </c:scaling>
        <c:delete val="1"/>
        <c:axPos val="l"/>
        <c:majorGridlines/>
        <c:numFmt formatCode="General" sourceLinked="0"/>
        <c:majorTickMark val="out"/>
        <c:minorTickMark val="none"/>
        <c:tickLblPos val="nextTo"/>
        <c:crossAx val="86212096"/>
        <c:crosses val="autoZero"/>
        <c:crossBetween val="between"/>
        <c:majorUnit val="1000"/>
        <c:minorUnit val="100"/>
      </c:valAx>
    </c:plotArea>
    <c:legend>
      <c:legendPos val="r"/>
      <c:layout>
        <c:manualLayout>
          <c:xMode val="edge"/>
          <c:yMode val="edge"/>
          <c:x val="0.6345766303859699"/>
          <c:y val="2.0438218288039049E-2"/>
          <c:w val="0.33770921430771694"/>
          <c:h val="0.71762714967856733"/>
        </c:manualLayout>
      </c:layout>
      <c:overlay val="0"/>
      <c:txPr>
        <a:bodyPr anchor="t"/>
        <a:lstStyle/>
        <a:p>
          <a:pPr algn="just">
            <a:defRPr sz="1100" b="0" i="0" spc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ln w="0"/>
        <a:effectLst/>
        <a:scene3d>
          <a:camera prst="orthographicFront"/>
          <a:lightRig rig="threePt" dir="t"/>
        </a:scene3d>
        <a:sp3d prstMaterial="metal"/>
      </c:spPr>
    </c:sideWall>
    <c:backWall>
      <c:thickness val="0"/>
      <c:spPr>
        <a:ln w="0"/>
        <a:effectLst/>
        <a:scene3d>
          <a:camera prst="orthographicFront"/>
          <a:lightRig rig="threePt" dir="t"/>
        </a:scene3d>
        <a:sp3d prstMaterial="metal"/>
      </c:spPr>
    </c:backWall>
    <c:plotArea>
      <c:layout>
        <c:manualLayout>
          <c:layoutTarget val="inner"/>
          <c:xMode val="edge"/>
          <c:yMode val="edge"/>
          <c:x val="7.6401094609683709E-2"/>
          <c:y val="3.8460013584563912E-2"/>
          <c:w val="0.65635342239090066"/>
          <c:h val="0.811465371940328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социального характера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39</c:v>
                </c:pt>
                <c:pt idx="1">
                  <c:v>49</c:v>
                </c:pt>
                <c:pt idx="2">
                  <c:v>60</c:v>
                </c:pt>
                <c:pt idx="3">
                  <c:v>73</c:v>
                </c:pt>
                <c:pt idx="4">
                  <c:v>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ЖКХ, водное и дорожное хозяйство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144</c:v>
                </c:pt>
                <c:pt idx="1">
                  <c:v>147</c:v>
                </c:pt>
                <c:pt idx="2">
                  <c:v>131</c:v>
                </c:pt>
                <c:pt idx="3">
                  <c:v>185</c:v>
                </c:pt>
                <c:pt idx="4">
                  <c:v>163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Прочие расходы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50</c:v>
                </c:pt>
                <c:pt idx="1">
                  <c:v>58</c:v>
                </c:pt>
                <c:pt idx="2">
                  <c:v>70</c:v>
                </c:pt>
                <c:pt idx="3">
                  <c:v>70</c:v>
                </c:pt>
                <c:pt idx="4">
                  <c:v>82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233</c:v>
                </c:pt>
                <c:pt idx="1">
                  <c:v>254</c:v>
                </c:pt>
                <c:pt idx="2">
                  <c:v>261</c:v>
                </c:pt>
                <c:pt idx="3">
                  <c:v>328</c:v>
                </c:pt>
                <c:pt idx="4">
                  <c:v>344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16712960"/>
        <c:axId val="115432768"/>
        <c:axId val="0"/>
      </c:bar3DChart>
      <c:catAx>
        <c:axId val="116712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5432768"/>
        <c:crosses val="autoZero"/>
        <c:auto val="1"/>
        <c:lblAlgn val="ctr"/>
        <c:lblOffset val="100"/>
        <c:noMultiLvlLbl val="0"/>
      </c:catAx>
      <c:valAx>
        <c:axId val="115432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6712960"/>
        <c:crosses val="autoZero"/>
        <c:crossBetween val="between"/>
      </c:valAx>
      <c:spPr>
        <a:noFill/>
        <a:ln w="25391">
          <a:noFill/>
        </a:ln>
      </c:spPr>
    </c:plotArea>
    <c:legend>
      <c:legendPos val="r"/>
      <c:layout>
        <c:manualLayout>
          <c:xMode val="edge"/>
          <c:yMode val="edge"/>
          <c:x val="0.74010205557516184"/>
          <c:y val="0.1458118789464416"/>
          <c:w val="0.25108089813534507"/>
          <c:h val="0.8106124625795578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484816132384401"/>
          <c:y val="6.4820648582905996E-2"/>
          <c:w val="0.54853054826480019"/>
          <c:h val="0.907489080160683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Расходы: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  <c:spPr>
              <a:solidFill>
                <a:srgbClr val="92D050"/>
              </a:solidFill>
            </c:spPr>
          </c:dPt>
          <c:dLbls>
            <c:dLbl>
              <c:idx val="1"/>
              <c:layout>
                <c:manualLayout>
                  <c:x val="-2.240896490344383E-2"/>
                  <c:y val="-2.796679998518683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4817929806888757E-3"/>
                  <c:y val="7.080943997675471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7655003574846381E-3"/>
                  <c:y val="-4.022451921296494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9320987654320986E-2"/>
                  <c:y val="-8.5089465079124848E-1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8879994052507793E-3"/>
                  <c:y val="-2.469401547976150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3790277026564501E-2"/>
                  <c:y val="-1.42809986924529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364253078027187E-2"/>
                  <c:y val="-1.624445574423354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6778139013690289E-2"/>
                  <c:y val="-7.259521021880759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060549846595637E-2"/>
                  <c:y val="-3.5697600551505673E-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3.0420552161600514E-2"/>
                  <c:y val="-1.184127689515979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4.8544993554922901E-2"/>
                  <c:y val="-9.4610214249698753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 - 63 843 тыс.  руб.</c:v>
                </c:pt>
                <c:pt idx="1">
                  <c:v>Национальная оборона - 1 890 тыс. руб.</c:v>
                </c:pt>
                <c:pt idx="2">
                  <c:v>Национальная безопасность и правоохранительная деятельность - 2 099 тыс. руб.</c:v>
                </c:pt>
                <c:pt idx="3">
                  <c:v>Национальная экономика - 45 215 тыс. руб.</c:v>
                </c:pt>
                <c:pt idx="4">
                  <c:v>Жилищно-коммунальное хозяйство - 117 763 тыс. руб.</c:v>
                </c:pt>
                <c:pt idx="5">
                  <c:v>Образование - 274 тыс. руб.</c:v>
                </c:pt>
                <c:pt idx="6">
                  <c:v>Культура - 41 561 тыс. руб.</c:v>
                </c:pt>
                <c:pt idx="7">
                  <c:v>Социальная политика - 1 465 тыс. руб.</c:v>
                </c:pt>
                <c:pt idx="8">
                  <c:v>Здравоохранение, физическая культура и спорт - 52 598 тыс. руб.</c:v>
                </c:pt>
                <c:pt idx="9">
                  <c:v>Средства массовой информации - 8 265 тыс. руб.</c:v>
                </c:pt>
                <c:pt idx="10">
                  <c:v>Межбюджетные трансферты общего характера бюджетам бюджетной системы РФ - 8 732 тыс. руб.</c:v>
                </c:pt>
              </c:strCache>
            </c:strRef>
          </c:cat>
          <c:val>
            <c:numRef>
              <c:f>Лист1!$B$2:$B$12</c:f>
              <c:numCache>
                <c:formatCode>0.0</c:formatCode>
                <c:ptCount val="11"/>
                <c:pt idx="0">
                  <c:v>18.120691074332782</c:v>
                </c:pt>
                <c:pt idx="1">
                  <c:v>0.53644261908884228</c:v>
                </c:pt>
                <c:pt idx="2">
                  <c:v>0.5957635224695661</c:v>
                </c:pt>
                <c:pt idx="3">
                  <c:v>12.833467207461377</c:v>
                </c:pt>
                <c:pt idx="4">
                  <c:v>33.42491648241235</c:v>
                </c:pt>
                <c:pt idx="5">
                  <c:v>7.7769988164202525E-2</c:v>
                </c:pt>
                <c:pt idx="6">
                  <c:v>11.796344810556283</c:v>
                </c:pt>
                <c:pt idx="7">
                  <c:v>0.41581398781225076</c:v>
                </c:pt>
                <c:pt idx="8">
                  <c:v>14.928999406790966</c:v>
                </c:pt>
                <c:pt idx="9">
                  <c:v>2.3458720882377149</c:v>
                </c:pt>
                <c:pt idx="10">
                  <c:v>2.4784216666051697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2">
          <a:noFill/>
        </a:ln>
      </c:spPr>
    </c:plotArea>
    <c:legend>
      <c:legendPos val="l"/>
      <c:layout>
        <c:manualLayout>
          <c:xMode val="edge"/>
          <c:yMode val="edge"/>
          <c:x val="9.2592592592592587E-3"/>
          <c:y val="4.3123863430379088E-4"/>
          <c:w val="0.42056098402764264"/>
          <c:h val="0.98600191146852634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ln w="0"/>
        <a:effectLst/>
        <a:scene3d>
          <a:camera prst="orthographicFront"/>
          <a:lightRig rig="threePt" dir="t"/>
        </a:scene3d>
        <a:sp3d prstMaterial="metal"/>
      </c:spPr>
    </c:sideWall>
    <c:backWall>
      <c:thickness val="0"/>
      <c:spPr>
        <a:ln w="0"/>
        <a:effectLst/>
        <a:scene3d>
          <a:camera prst="orthographicFront"/>
          <a:lightRig rig="threePt" dir="t"/>
        </a:scene3d>
        <a:sp3d prstMaterial="metal"/>
      </c:spPr>
    </c:backWall>
    <c:plotArea>
      <c:layout>
        <c:manualLayout>
          <c:layoutTarget val="inner"/>
          <c:xMode val="edge"/>
          <c:yMode val="edge"/>
          <c:x val="7.6401094609683709E-2"/>
          <c:y val="3.8460013584563912E-2"/>
          <c:w val="0.65635342239090066"/>
          <c:h val="0.811465371940328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социального характера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70</c:v>
                </c:pt>
                <c:pt idx="1">
                  <c:v>69</c:v>
                </c:pt>
                <c:pt idx="2">
                  <c:v>69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ЖКХ, водное и дорожное хозяйство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130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Прочие расходы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7.3475385745774896E-3"/>
                  <c:y val="-5.1118210862619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40852314474651E-3"/>
                  <c:y val="-2.55591054313099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3475385745774089E-3"/>
                  <c:y val="-7.66773162939297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69</c:v>
                </c:pt>
                <c:pt idx="1">
                  <c:v>67</c:v>
                </c:pt>
                <c:pt idx="2">
                  <c:v>68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269</c:v>
                </c:pt>
                <c:pt idx="1">
                  <c:v>236</c:v>
                </c:pt>
                <c:pt idx="2">
                  <c:v>237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17624832"/>
        <c:axId val="130775232"/>
        <c:axId val="0"/>
      </c:bar3DChart>
      <c:catAx>
        <c:axId val="117624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0775232"/>
        <c:crosses val="autoZero"/>
        <c:auto val="1"/>
        <c:lblAlgn val="ctr"/>
        <c:lblOffset val="100"/>
        <c:noMultiLvlLbl val="0"/>
      </c:catAx>
      <c:valAx>
        <c:axId val="130775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624832"/>
        <c:crosses val="autoZero"/>
        <c:crossBetween val="between"/>
      </c:valAx>
      <c:spPr>
        <a:noFill/>
        <a:ln w="25391">
          <a:noFill/>
        </a:ln>
      </c:spPr>
    </c:plotArea>
    <c:legend>
      <c:legendPos val="r"/>
      <c:layout>
        <c:manualLayout>
          <c:xMode val="edge"/>
          <c:yMode val="edge"/>
          <c:x val="0.74010205557516184"/>
          <c:y val="0.15859143166209655"/>
          <c:w val="0.25108089813534507"/>
          <c:h val="0.8106124625795578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0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9154518950437317E-3"/>
                  <c:y val="-3.5273858460171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147815707244624E-7"/>
                  <c:y val="-4.0349509776691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8948945157365532E-2"/>
                  <c:y val="-2.7188298522386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8310185716581343E-3"/>
                  <c:y val="-9.7944146503327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На культуру</c:v>
                </c:pt>
                <c:pt idx="1">
                  <c:v>На СМИ</c:v>
                </c:pt>
                <c:pt idx="2">
                  <c:v>На физическую культуру и спорт</c:v>
                </c:pt>
                <c:pt idx="3">
                  <c:v>Остальные расходы соц.характера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28552</c:v>
                </c:pt>
                <c:pt idx="1">
                  <c:v>8363</c:v>
                </c:pt>
                <c:pt idx="2">
                  <c:v>26852</c:v>
                </c:pt>
                <c:pt idx="3">
                  <c:v>6672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565781318151558E-3"/>
                  <c:y val="-1.67519581157649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8296411928101359E-3"/>
                  <c:y val="-1.1313499888901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120910906544846E-2"/>
                  <c:y val="-2.2340399677813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9152223319024967E-3"/>
                  <c:y val="-4.8615952394178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745584742191179E-3"/>
                  <c:y val="-6.89300094185392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На культуру</c:v>
                </c:pt>
                <c:pt idx="1">
                  <c:v>На СМИ</c:v>
                </c:pt>
                <c:pt idx="2">
                  <c:v>На физическую культуру и спорт</c:v>
                </c:pt>
                <c:pt idx="3">
                  <c:v>Остальные расходы соц.характера</c:v>
                </c:pt>
              </c:strCache>
            </c:strRef>
          </c:cat>
          <c:val>
            <c:numRef>
              <c:f>Лист1!$C$2:$C$5</c:f>
              <c:numCache>
                <c:formatCode>#,##0</c:formatCode>
                <c:ptCount val="4"/>
                <c:pt idx="0">
                  <c:v>28092</c:v>
                </c:pt>
                <c:pt idx="1">
                  <c:v>8149</c:v>
                </c:pt>
                <c:pt idx="2">
                  <c:v>25830</c:v>
                </c:pt>
                <c:pt idx="3">
                  <c:v>6457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781226326301049E-2"/>
                  <c:y val="-2.03067714698366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696793002915453E-2"/>
                  <c:y val="-1.1517991056549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492711370262284E-2"/>
                  <c:y val="-2.6056132651927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493170496545075E-2"/>
                  <c:y val="-4.6798446005999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575974570318632E-3"/>
                  <c:y val="-6.1493093190460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На культуру</c:v>
                </c:pt>
                <c:pt idx="1">
                  <c:v>На СМИ</c:v>
                </c:pt>
                <c:pt idx="2">
                  <c:v>На физическую культуру и спорт</c:v>
                </c:pt>
                <c:pt idx="3">
                  <c:v>Остальные расходы соц.характера</c:v>
                </c:pt>
              </c:strCache>
            </c:strRef>
          </c:cat>
          <c:val>
            <c:numRef>
              <c:f>Лист1!$D$2:$D$5</c:f>
              <c:numCache>
                <c:formatCode>#,##0</c:formatCode>
                <c:ptCount val="4"/>
                <c:pt idx="0">
                  <c:v>27896</c:v>
                </c:pt>
                <c:pt idx="1">
                  <c:v>8149</c:v>
                </c:pt>
                <c:pt idx="2">
                  <c:v>26470</c:v>
                </c:pt>
                <c:pt idx="3">
                  <c:v>6457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shape val="box"/>
        <c:axId val="130934784"/>
        <c:axId val="130799232"/>
        <c:axId val="0"/>
      </c:bar3DChart>
      <c:catAx>
        <c:axId val="130934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90" baseline="0"/>
            </a:pPr>
            <a:endParaRPr lang="ru-RU"/>
          </a:p>
        </c:txPr>
        <c:crossAx val="130799232"/>
        <c:crosses val="autoZero"/>
        <c:auto val="1"/>
        <c:lblAlgn val="ctr"/>
        <c:lblOffset val="100"/>
        <c:noMultiLvlLbl val="0"/>
      </c:catAx>
      <c:valAx>
        <c:axId val="13079923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30934784"/>
        <c:crosses val="autoZero"/>
        <c:crossBetween val="between"/>
      </c:valAx>
      <c:spPr>
        <a:noFill/>
        <a:ln w="25377">
          <a:noFill/>
        </a:ln>
      </c:spPr>
    </c:plotArea>
    <c:legend>
      <c:legendPos val="r"/>
      <c:layout>
        <c:manualLayout>
          <c:xMode val="edge"/>
          <c:yMode val="edge"/>
          <c:x val="0.8565618328321204"/>
          <c:y val="0.29993420869903342"/>
          <c:w val="0.13323534558180228"/>
          <c:h val="0.2528522927808085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962005535480429E-2"/>
          <c:y val="5.6860661804400449E-2"/>
          <c:w val="0.65621870959309458"/>
          <c:h val="0.52604366338012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содержание учреждения</c:v>
                </c:pt>
              </c:strCache>
            </c:strRef>
          </c:tx>
          <c:spPr>
            <a:solidFill>
              <a:srgbClr val="00B050"/>
            </a:soli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17251</c:v>
                </c:pt>
                <c:pt idx="1">
                  <c:v>17332</c:v>
                </c:pt>
                <c:pt idx="2">
                  <c:v>17353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укрепление МТБ и ремонтные работы 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#,##0</c:formatCode>
                <c:ptCount val="3"/>
                <c:pt idx="0">
                  <c:v>848</c:v>
                </c:pt>
                <c:pt idx="1">
                  <c:v>250</c:v>
                </c:pt>
                <c:pt idx="2">
                  <c:v>250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 проведение культурно-массовых мероприятий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  <c:numCache>
                <c:formatCode>#,##0</c:formatCode>
                <c:ptCount val="3"/>
                <c:pt idx="0">
                  <c:v>3010</c:v>
                </c:pt>
                <c:pt idx="1">
                  <c:v>3270</c:v>
                </c:pt>
                <c:pt idx="2">
                  <c:v>3160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 развитие учреждения культуры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Лист1!$E$2:$E$4</c:f>
              <c:numCache>
                <c:formatCode>#,##0</c:formatCode>
                <c:ptCount val="3"/>
                <c:pt idx="0">
                  <c:v>300</c:v>
                </c:pt>
                <c:pt idx="1">
                  <c:v>400</c:v>
                </c:pt>
                <c:pt idx="2">
                  <c:v>400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17620736"/>
        <c:axId val="130797504"/>
      </c:barChart>
      <c:catAx>
        <c:axId val="11762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30797504"/>
        <c:crosses val="autoZero"/>
        <c:auto val="1"/>
        <c:lblAlgn val="ctr"/>
        <c:lblOffset val="100"/>
        <c:noMultiLvlLbl val="0"/>
      </c:catAx>
      <c:valAx>
        <c:axId val="130797504"/>
        <c:scaling>
          <c:orientation val="minMax"/>
          <c:max val="20000"/>
        </c:scaling>
        <c:delete val="1"/>
        <c:axPos val="l"/>
        <c:majorGridlines/>
        <c:numFmt formatCode="#,##0" sourceLinked="1"/>
        <c:majorTickMark val="none"/>
        <c:minorTickMark val="none"/>
        <c:tickLblPos val="nextTo"/>
        <c:crossAx val="1176207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467793349108082"/>
          <c:y val="0.69089545606043778"/>
          <c:w val="0.49477221215467276"/>
          <c:h val="0.30910454393956222"/>
        </c:manualLayout>
      </c:layout>
      <c:overlay val="0"/>
      <c:spPr>
        <a:effectLst/>
      </c:spPr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181576460786964E-2"/>
          <c:y val="7.9804729299083735E-2"/>
          <c:w val="0.66533204136100133"/>
          <c:h val="0.531862322315064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содержание учреждения</c:v>
                </c:pt>
              </c:strCache>
            </c:strRef>
          </c:tx>
          <c:spPr>
            <a:solidFill>
              <a:srgbClr val="FF66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1"/>
            <c:spPr>
              <a:solidFill>
                <a:srgbClr val="FF6600"/>
              </a:solidFill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1"/>
            <c:spPr>
              <a:solidFill>
                <a:srgbClr val="FF6600"/>
              </a:solidFill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1"/>
            <c:spPr>
              <a:solidFill>
                <a:srgbClr val="FF6600"/>
              </a:solidFill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1"/>
          </c:dPt>
          <c:dLbls>
            <c:dLbl>
              <c:idx val="0"/>
              <c:layout>
                <c:manualLayout>
                  <c:x val="2.9123266979294619E-3"/>
                  <c:y val="-1.0808740549295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377291809058231E-5"/>
                  <c:y val="-6.9619457487179789E-3"/>
                </c:manualLayout>
              </c:layout>
              <c:numFmt formatCode="#,##0" sourceLinked="0"/>
              <c:spPr/>
              <c:txPr>
                <a:bodyPr anchor="t" anchorCtr="0"/>
                <a:lstStyle/>
                <a:p>
                  <a:pPr>
                    <a:defRPr sz="16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>
                  <c:v>6423</c:v>
                </c:pt>
                <c:pt idx="1">
                  <c:v>6399</c:v>
                </c:pt>
                <c:pt idx="2">
                  <c:v>6392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укрепление МТБ и ремонтные работы 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690</c:v>
                </c:pt>
                <c:pt idx="1">
                  <c:v>421</c:v>
                </c:pt>
                <c:pt idx="2">
                  <c:v>321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 проведение культурно-массовых мероприятий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30</c:v>
                </c:pt>
                <c:pt idx="1">
                  <c:v>20</c:v>
                </c:pt>
                <c:pt idx="2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1130368"/>
        <c:axId val="153988480"/>
      </c:barChart>
      <c:catAx>
        <c:axId val="131130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53988480"/>
        <c:crosses val="autoZero"/>
        <c:auto val="1"/>
        <c:lblAlgn val="ctr"/>
        <c:lblOffset val="100"/>
        <c:noMultiLvlLbl val="0"/>
      </c:catAx>
      <c:valAx>
        <c:axId val="153988480"/>
        <c:scaling>
          <c:orientation val="minMax"/>
          <c:max val="7600"/>
        </c:scaling>
        <c:delete val="1"/>
        <c:axPos val="l"/>
        <c:majorGridlines/>
        <c:numFmt formatCode="#,##0" sourceLinked="1"/>
        <c:majorTickMark val="out"/>
        <c:minorTickMark val="none"/>
        <c:tickLblPos val="nextTo"/>
        <c:crossAx val="131130368"/>
        <c:crosses val="autoZero"/>
        <c:crossBetween val="between"/>
      </c:valAx>
      <c:spPr>
        <a:noFill/>
        <a:ln w="25400">
          <a:noFill/>
        </a:ln>
        <a:scene3d>
          <a:camera prst="orthographicFront"/>
          <a:lightRig rig="threePt" dir="t"/>
        </a:scene3d>
        <a:sp3d>
          <a:bevelT/>
        </a:sp3d>
      </c:spPr>
    </c:plotArea>
    <c:legend>
      <c:legendPos val="b"/>
      <c:layout>
        <c:manualLayout>
          <c:xMode val="edge"/>
          <c:yMode val="edge"/>
          <c:x val="0.2537783139210707"/>
          <c:y val="0.70947325297189212"/>
          <c:w val="0.49393221318827651"/>
          <c:h val="0.23891278162075563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454800073568011E-4"/>
          <c:y val="7.5663263857501009E-2"/>
          <c:w val="0.62203195910071618"/>
          <c:h val="0.4757559167439761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содержание учреждения </c:v>
                </c:pt>
              </c:strCache>
            </c:strRef>
          </c:tx>
          <c:spPr>
            <a:solidFill>
              <a:srgbClr val="00A1DA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8.0377776857083732E-3"/>
                  <c:y val="-5.480478291264399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45304505901695E-2"/>
                  <c:y val="-4.136070672430185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026503404661928E-2"/>
                  <c:y val="-2.602926472156847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802469135802475E-2"/>
                  <c:y val="-0.14871973102740801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6813</c:v>
                </c:pt>
                <c:pt idx="1">
                  <c:v>6599</c:v>
                </c:pt>
                <c:pt idx="2">
                  <c:v>6599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печать газеты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959970307221482E-2"/>
                  <c:y val="-9.74569865532388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569025203841067E-2"/>
                  <c:y val="-2.1927821974478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584364138027972E-2"/>
                  <c:y val="-1.9491397310647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1550</c:v>
                </c:pt>
                <c:pt idx="1">
                  <c:v>1550</c:v>
                </c:pt>
                <c:pt idx="2">
                  <c:v>1550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153900032"/>
        <c:axId val="8593984"/>
        <c:axId val="0"/>
      </c:bar3DChart>
      <c:catAx>
        <c:axId val="1539000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8593984"/>
        <c:crosses val="autoZero"/>
        <c:auto val="1"/>
        <c:lblAlgn val="ctr"/>
        <c:lblOffset val="100"/>
        <c:noMultiLvlLbl val="0"/>
      </c:catAx>
      <c:valAx>
        <c:axId val="8593984"/>
        <c:scaling>
          <c:orientation val="minMax"/>
        </c:scaling>
        <c:delete val="1"/>
        <c:axPos val="l"/>
        <c:majorGridlines/>
        <c:numFmt formatCode="#,##0" sourceLinked="1"/>
        <c:majorTickMark val="out"/>
        <c:minorTickMark val="none"/>
        <c:tickLblPos val="nextTo"/>
        <c:crossAx val="1539000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4864011375019956E-2"/>
          <c:y val="0.63453251566189739"/>
          <c:w val="0.74611889528614472"/>
          <c:h val="6.435964555574529E-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BD57F8-D957-41FE-BE78-38F086E9BEB2}" type="doc">
      <dgm:prSet loTypeId="urn:microsoft.com/office/officeart/2005/8/layout/chevron2" loCatId="list" qsTypeId="urn:microsoft.com/office/officeart/2005/8/quickstyle/3d1" qsCatId="3D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B7B3436F-921D-4B62-8CCB-3BC8F1A605C1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407B1C58-5C43-46FF-82A3-5D9DED83926F}" type="parTrans" cxnId="{983DC86B-6A3B-46BA-996D-91889E1CE578}">
      <dgm:prSet/>
      <dgm:spPr/>
      <dgm:t>
        <a:bodyPr/>
        <a:lstStyle/>
        <a:p>
          <a:endParaRPr lang="ru-RU"/>
        </a:p>
      </dgm:t>
    </dgm:pt>
    <dgm:pt modelId="{58E40D9F-E5C9-4E5E-BA7F-C6F8A757B395}" type="sibTrans" cxnId="{983DC86B-6A3B-46BA-996D-91889E1CE578}">
      <dgm:prSet/>
      <dgm:spPr/>
      <dgm:t>
        <a:bodyPr/>
        <a:lstStyle/>
        <a:p>
          <a:endParaRPr lang="ru-RU"/>
        </a:p>
      </dgm:t>
    </dgm:pt>
    <dgm:pt modelId="{D2635E52-FCA5-4474-A561-D66C713F4DBE}">
      <dgm:prSet phldrT="[Текст]"/>
      <dgm:spPr/>
      <dgm:t>
        <a:bodyPr/>
        <a:lstStyle/>
        <a:p>
          <a:r>
            <a:rPr lang="ru-RU" dirty="0" smtClean="0"/>
            <a:t>Публичные слушания по проекту бюджета городского поселения «Город Балабаново»</a:t>
          </a:r>
          <a:endParaRPr lang="ru-RU" dirty="0"/>
        </a:p>
      </dgm:t>
    </dgm:pt>
    <dgm:pt modelId="{0EBB973C-03D5-4F85-9AEE-26CA1E85E7F8}" type="parTrans" cxnId="{FA12372D-6EA7-4498-92AC-CAFEDA2A1841}">
      <dgm:prSet/>
      <dgm:spPr/>
      <dgm:t>
        <a:bodyPr/>
        <a:lstStyle/>
        <a:p>
          <a:endParaRPr lang="ru-RU"/>
        </a:p>
      </dgm:t>
    </dgm:pt>
    <dgm:pt modelId="{C2B0FBCF-6686-482D-98DD-7BE54FB8CAF9}" type="sibTrans" cxnId="{FA12372D-6EA7-4498-92AC-CAFEDA2A1841}">
      <dgm:prSet/>
      <dgm:spPr/>
      <dgm:t>
        <a:bodyPr/>
        <a:lstStyle/>
        <a:p>
          <a:endParaRPr lang="ru-RU"/>
        </a:p>
      </dgm:t>
    </dgm:pt>
    <dgm:pt modelId="{E595EB90-7D24-4A6D-99AB-CDB5C84517EE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95323B1E-5BF2-4000-9EF0-49A4340B57C4}" type="parTrans" cxnId="{767CBCFA-AFBF-4E3E-9656-801A83FE3FF9}">
      <dgm:prSet/>
      <dgm:spPr/>
      <dgm:t>
        <a:bodyPr/>
        <a:lstStyle/>
        <a:p>
          <a:endParaRPr lang="ru-RU"/>
        </a:p>
      </dgm:t>
    </dgm:pt>
    <dgm:pt modelId="{EB71F4D5-7472-4817-A40D-709C434C52B7}" type="sibTrans" cxnId="{767CBCFA-AFBF-4E3E-9656-801A83FE3FF9}">
      <dgm:prSet/>
      <dgm:spPr/>
      <dgm:t>
        <a:bodyPr/>
        <a:lstStyle/>
        <a:p>
          <a:endParaRPr lang="ru-RU"/>
        </a:p>
      </dgm:t>
    </dgm:pt>
    <dgm:pt modelId="{B7EBA959-60CA-4172-B4CC-3D3D2FEF0475}">
      <dgm:prSet phldrT="[Текст]"/>
      <dgm:spPr/>
      <dgm:t>
        <a:bodyPr/>
        <a:lstStyle/>
        <a:p>
          <a:r>
            <a:rPr lang="ru-RU" dirty="0" smtClean="0"/>
            <a:t>Публичные слушания по отчету об исполнении бюджета городского поселения «Город Балабаново»</a:t>
          </a:r>
          <a:endParaRPr lang="ru-RU" dirty="0"/>
        </a:p>
      </dgm:t>
    </dgm:pt>
    <dgm:pt modelId="{08804F63-B514-48F1-85B1-384C60520720}" type="parTrans" cxnId="{1346BF13-9753-43E3-919E-891BA390DA6C}">
      <dgm:prSet/>
      <dgm:spPr/>
      <dgm:t>
        <a:bodyPr/>
        <a:lstStyle/>
        <a:p>
          <a:endParaRPr lang="ru-RU"/>
        </a:p>
      </dgm:t>
    </dgm:pt>
    <dgm:pt modelId="{C1200AB6-CE70-448C-912E-DE440475B4BC}" type="sibTrans" cxnId="{1346BF13-9753-43E3-919E-891BA390DA6C}">
      <dgm:prSet/>
      <dgm:spPr/>
      <dgm:t>
        <a:bodyPr/>
        <a:lstStyle/>
        <a:p>
          <a:endParaRPr lang="ru-RU"/>
        </a:p>
      </dgm:t>
    </dgm:pt>
    <dgm:pt modelId="{8EA7E7E2-840C-4C33-857E-52444B8C7899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A693AD83-614E-4B4A-B3F4-1227A35C657D}" type="parTrans" cxnId="{A351F3A3-1D41-4846-98F2-4ECE61BD5023}">
      <dgm:prSet/>
      <dgm:spPr/>
      <dgm:t>
        <a:bodyPr/>
        <a:lstStyle/>
        <a:p>
          <a:endParaRPr lang="ru-RU"/>
        </a:p>
      </dgm:t>
    </dgm:pt>
    <dgm:pt modelId="{12796F3B-2B3A-44B8-8755-9BB26B8509DA}" type="sibTrans" cxnId="{A351F3A3-1D41-4846-98F2-4ECE61BD5023}">
      <dgm:prSet/>
      <dgm:spPr/>
      <dgm:t>
        <a:bodyPr/>
        <a:lstStyle/>
        <a:p>
          <a:endParaRPr lang="ru-RU"/>
        </a:p>
      </dgm:t>
    </dgm:pt>
    <dgm:pt modelId="{692B6664-F846-454B-89B2-9C4CB9089536}">
      <dgm:prSet phldrT="[Текст]"/>
      <dgm:spPr/>
      <dgm:t>
        <a:bodyPr/>
        <a:lstStyle/>
        <a:p>
          <a:r>
            <a:rPr lang="ru-RU" dirty="0" smtClean="0"/>
            <a:t>Общественные обсуждения муниципальных программ</a:t>
          </a:r>
          <a:endParaRPr lang="ru-RU" dirty="0"/>
        </a:p>
      </dgm:t>
    </dgm:pt>
    <dgm:pt modelId="{6DE61A6F-4F8A-4E9D-8ADC-53C1A53FCFD9}" type="parTrans" cxnId="{A6C9724F-3801-4939-ADB5-B1A457883471}">
      <dgm:prSet/>
      <dgm:spPr/>
      <dgm:t>
        <a:bodyPr/>
        <a:lstStyle/>
        <a:p>
          <a:endParaRPr lang="ru-RU"/>
        </a:p>
      </dgm:t>
    </dgm:pt>
    <dgm:pt modelId="{78B137C7-C221-4708-9C7C-6C223601C7F2}" type="sibTrans" cxnId="{A6C9724F-3801-4939-ADB5-B1A457883471}">
      <dgm:prSet/>
      <dgm:spPr/>
      <dgm:t>
        <a:bodyPr/>
        <a:lstStyle/>
        <a:p>
          <a:endParaRPr lang="ru-RU"/>
        </a:p>
      </dgm:t>
    </dgm:pt>
    <dgm:pt modelId="{BAE15357-068D-4FB3-B7DF-28630FF994EE}" type="pres">
      <dgm:prSet presAssocID="{25BD57F8-D957-41FE-BE78-38F086E9BEB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09BAF9-44EF-488F-859C-3344282606AC}" type="pres">
      <dgm:prSet presAssocID="{B7B3436F-921D-4B62-8CCB-3BC8F1A605C1}" presName="composite" presStyleCnt="0"/>
      <dgm:spPr/>
    </dgm:pt>
    <dgm:pt modelId="{B487A2BA-1660-4561-A9E8-D125BB4D472D}" type="pres">
      <dgm:prSet presAssocID="{B7B3436F-921D-4B62-8CCB-3BC8F1A605C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E9202F-5861-4EA2-AADA-E9DF00799883}" type="pres">
      <dgm:prSet presAssocID="{B7B3436F-921D-4B62-8CCB-3BC8F1A605C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E778B5-DBAA-49C6-B9D4-93EE822D7AE2}" type="pres">
      <dgm:prSet presAssocID="{58E40D9F-E5C9-4E5E-BA7F-C6F8A757B395}" presName="sp" presStyleCnt="0"/>
      <dgm:spPr/>
    </dgm:pt>
    <dgm:pt modelId="{546F448E-8B04-43A1-99B7-513F55B90EAE}" type="pres">
      <dgm:prSet presAssocID="{E595EB90-7D24-4A6D-99AB-CDB5C84517EE}" presName="composite" presStyleCnt="0"/>
      <dgm:spPr/>
    </dgm:pt>
    <dgm:pt modelId="{4DB123E4-F85F-4B32-8220-A94BCC9E82C5}" type="pres">
      <dgm:prSet presAssocID="{E595EB90-7D24-4A6D-99AB-CDB5C84517E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2A1E2-1F33-4AC3-8677-3191C1C62726}" type="pres">
      <dgm:prSet presAssocID="{E595EB90-7D24-4A6D-99AB-CDB5C84517E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AE3F1D-DB52-4F8A-AD8A-CA20AF7F6C09}" type="pres">
      <dgm:prSet presAssocID="{EB71F4D5-7472-4817-A40D-709C434C52B7}" presName="sp" presStyleCnt="0"/>
      <dgm:spPr/>
    </dgm:pt>
    <dgm:pt modelId="{8856FD51-07B3-428E-BAC9-A1A8474067FF}" type="pres">
      <dgm:prSet presAssocID="{8EA7E7E2-840C-4C33-857E-52444B8C7899}" presName="composite" presStyleCnt="0"/>
      <dgm:spPr/>
    </dgm:pt>
    <dgm:pt modelId="{D3422F04-9AA1-403F-8703-193243AE3774}" type="pres">
      <dgm:prSet presAssocID="{8EA7E7E2-840C-4C33-857E-52444B8C789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E85C7C-8C66-4737-8206-00F290CFE66A}" type="pres">
      <dgm:prSet presAssocID="{8EA7E7E2-840C-4C33-857E-52444B8C789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491D51-BF1E-4C84-BEAB-C29ED2732C46}" type="presOf" srcId="{8EA7E7E2-840C-4C33-857E-52444B8C7899}" destId="{D3422F04-9AA1-403F-8703-193243AE3774}" srcOrd="0" destOrd="0" presId="urn:microsoft.com/office/officeart/2005/8/layout/chevron2"/>
    <dgm:cxn modelId="{CD1341C7-3A02-4CD6-A8D8-F82E4B46941F}" type="presOf" srcId="{B7B3436F-921D-4B62-8CCB-3BC8F1A605C1}" destId="{B487A2BA-1660-4561-A9E8-D125BB4D472D}" srcOrd="0" destOrd="0" presId="urn:microsoft.com/office/officeart/2005/8/layout/chevron2"/>
    <dgm:cxn modelId="{A6C9724F-3801-4939-ADB5-B1A457883471}" srcId="{8EA7E7E2-840C-4C33-857E-52444B8C7899}" destId="{692B6664-F846-454B-89B2-9C4CB9089536}" srcOrd="0" destOrd="0" parTransId="{6DE61A6F-4F8A-4E9D-8ADC-53C1A53FCFD9}" sibTransId="{78B137C7-C221-4708-9C7C-6C223601C7F2}"/>
    <dgm:cxn modelId="{A502E26D-9A81-4798-A16C-C3C6D71183A2}" type="presOf" srcId="{E595EB90-7D24-4A6D-99AB-CDB5C84517EE}" destId="{4DB123E4-F85F-4B32-8220-A94BCC9E82C5}" srcOrd="0" destOrd="0" presId="urn:microsoft.com/office/officeart/2005/8/layout/chevron2"/>
    <dgm:cxn modelId="{1346BF13-9753-43E3-919E-891BA390DA6C}" srcId="{E595EB90-7D24-4A6D-99AB-CDB5C84517EE}" destId="{B7EBA959-60CA-4172-B4CC-3D3D2FEF0475}" srcOrd="0" destOrd="0" parTransId="{08804F63-B514-48F1-85B1-384C60520720}" sibTransId="{C1200AB6-CE70-448C-912E-DE440475B4BC}"/>
    <dgm:cxn modelId="{983DC86B-6A3B-46BA-996D-91889E1CE578}" srcId="{25BD57F8-D957-41FE-BE78-38F086E9BEB2}" destId="{B7B3436F-921D-4B62-8CCB-3BC8F1A605C1}" srcOrd="0" destOrd="0" parTransId="{407B1C58-5C43-46FF-82A3-5D9DED83926F}" sibTransId="{58E40D9F-E5C9-4E5E-BA7F-C6F8A757B395}"/>
    <dgm:cxn modelId="{9A6F73B8-6F89-4BA5-B86C-A010B4FBE683}" type="presOf" srcId="{25BD57F8-D957-41FE-BE78-38F086E9BEB2}" destId="{BAE15357-068D-4FB3-B7DF-28630FF994EE}" srcOrd="0" destOrd="0" presId="urn:microsoft.com/office/officeart/2005/8/layout/chevron2"/>
    <dgm:cxn modelId="{FA12372D-6EA7-4498-92AC-CAFEDA2A1841}" srcId="{B7B3436F-921D-4B62-8CCB-3BC8F1A605C1}" destId="{D2635E52-FCA5-4474-A561-D66C713F4DBE}" srcOrd="0" destOrd="0" parTransId="{0EBB973C-03D5-4F85-9AEE-26CA1E85E7F8}" sibTransId="{C2B0FBCF-6686-482D-98DD-7BE54FB8CAF9}"/>
    <dgm:cxn modelId="{767CBCFA-AFBF-4E3E-9656-801A83FE3FF9}" srcId="{25BD57F8-D957-41FE-BE78-38F086E9BEB2}" destId="{E595EB90-7D24-4A6D-99AB-CDB5C84517EE}" srcOrd="1" destOrd="0" parTransId="{95323B1E-5BF2-4000-9EF0-49A4340B57C4}" sibTransId="{EB71F4D5-7472-4817-A40D-709C434C52B7}"/>
    <dgm:cxn modelId="{C93F7AFD-13C6-47D6-956A-434BB50E9DA1}" type="presOf" srcId="{B7EBA959-60CA-4172-B4CC-3D3D2FEF0475}" destId="{1912A1E2-1F33-4AC3-8677-3191C1C62726}" srcOrd="0" destOrd="0" presId="urn:microsoft.com/office/officeart/2005/8/layout/chevron2"/>
    <dgm:cxn modelId="{A351F3A3-1D41-4846-98F2-4ECE61BD5023}" srcId="{25BD57F8-D957-41FE-BE78-38F086E9BEB2}" destId="{8EA7E7E2-840C-4C33-857E-52444B8C7899}" srcOrd="2" destOrd="0" parTransId="{A693AD83-614E-4B4A-B3F4-1227A35C657D}" sibTransId="{12796F3B-2B3A-44B8-8755-9BB26B8509DA}"/>
    <dgm:cxn modelId="{D00B1972-975F-4552-89DB-F5BD9F19A13B}" type="presOf" srcId="{692B6664-F846-454B-89B2-9C4CB9089536}" destId="{1AE85C7C-8C66-4737-8206-00F290CFE66A}" srcOrd="0" destOrd="0" presId="urn:microsoft.com/office/officeart/2005/8/layout/chevron2"/>
    <dgm:cxn modelId="{DEC6A745-1810-441A-9A20-B09E3106BBF7}" type="presOf" srcId="{D2635E52-FCA5-4474-A561-D66C713F4DBE}" destId="{36E9202F-5861-4EA2-AADA-E9DF00799883}" srcOrd="0" destOrd="0" presId="urn:microsoft.com/office/officeart/2005/8/layout/chevron2"/>
    <dgm:cxn modelId="{3CB84772-404D-4D32-B856-A327302B756A}" type="presParOf" srcId="{BAE15357-068D-4FB3-B7DF-28630FF994EE}" destId="{9B09BAF9-44EF-488F-859C-3344282606AC}" srcOrd="0" destOrd="0" presId="urn:microsoft.com/office/officeart/2005/8/layout/chevron2"/>
    <dgm:cxn modelId="{49642038-362B-48CC-84CA-019B9BC238CA}" type="presParOf" srcId="{9B09BAF9-44EF-488F-859C-3344282606AC}" destId="{B487A2BA-1660-4561-A9E8-D125BB4D472D}" srcOrd="0" destOrd="0" presId="urn:microsoft.com/office/officeart/2005/8/layout/chevron2"/>
    <dgm:cxn modelId="{54717C60-CCDF-4C44-91AA-65C588CEDADF}" type="presParOf" srcId="{9B09BAF9-44EF-488F-859C-3344282606AC}" destId="{36E9202F-5861-4EA2-AADA-E9DF00799883}" srcOrd="1" destOrd="0" presId="urn:microsoft.com/office/officeart/2005/8/layout/chevron2"/>
    <dgm:cxn modelId="{77F27747-0796-4CE3-B6E4-88F79DF40E40}" type="presParOf" srcId="{BAE15357-068D-4FB3-B7DF-28630FF994EE}" destId="{D8E778B5-DBAA-49C6-B9D4-93EE822D7AE2}" srcOrd="1" destOrd="0" presId="urn:microsoft.com/office/officeart/2005/8/layout/chevron2"/>
    <dgm:cxn modelId="{7F6EF249-BE0A-49E6-A13D-81D2FDF99ABC}" type="presParOf" srcId="{BAE15357-068D-4FB3-B7DF-28630FF994EE}" destId="{546F448E-8B04-43A1-99B7-513F55B90EAE}" srcOrd="2" destOrd="0" presId="urn:microsoft.com/office/officeart/2005/8/layout/chevron2"/>
    <dgm:cxn modelId="{08A584F8-494A-4AD7-A1A3-AE15473796D2}" type="presParOf" srcId="{546F448E-8B04-43A1-99B7-513F55B90EAE}" destId="{4DB123E4-F85F-4B32-8220-A94BCC9E82C5}" srcOrd="0" destOrd="0" presId="urn:microsoft.com/office/officeart/2005/8/layout/chevron2"/>
    <dgm:cxn modelId="{E84E470B-05CC-4193-B765-DFCCC3F6FDE2}" type="presParOf" srcId="{546F448E-8B04-43A1-99B7-513F55B90EAE}" destId="{1912A1E2-1F33-4AC3-8677-3191C1C62726}" srcOrd="1" destOrd="0" presId="urn:microsoft.com/office/officeart/2005/8/layout/chevron2"/>
    <dgm:cxn modelId="{5C15C62C-63C0-452D-B2BD-D3C34A9391B0}" type="presParOf" srcId="{BAE15357-068D-4FB3-B7DF-28630FF994EE}" destId="{67AE3F1D-DB52-4F8A-AD8A-CA20AF7F6C09}" srcOrd="3" destOrd="0" presId="urn:microsoft.com/office/officeart/2005/8/layout/chevron2"/>
    <dgm:cxn modelId="{EC82DB3C-F591-4300-AC97-711E2F9BFB03}" type="presParOf" srcId="{BAE15357-068D-4FB3-B7DF-28630FF994EE}" destId="{8856FD51-07B3-428E-BAC9-A1A8474067FF}" srcOrd="4" destOrd="0" presId="urn:microsoft.com/office/officeart/2005/8/layout/chevron2"/>
    <dgm:cxn modelId="{76C3AA8C-917E-4373-A71F-B63749970631}" type="presParOf" srcId="{8856FD51-07B3-428E-BAC9-A1A8474067FF}" destId="{D3422F04-9AA1-403F-8703-193243AE3774}" srcOrd="0" destOrd="0" presId="urn:microsoft.com/office/officeart/2005/8/layout/chevron2"/>
    <dgm:cxn modelId="{F14334C9-47E1-4D5D-BBE4-E741AE9E32BB}" type="presParOf" srcId="{8856FD51-07B3-428E-BAC9-A1A8474067FF}" destId="{1AE85C7C-8C66-4737-8206-00F290CFE66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D17913-472D-4E46-B349-0988F6E8CC01}" type="doc">
      <dgm:prSet loTypeId="urn:microsoft.com/office/officeart/2005/8/layout/default#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5E5463C-7099-478A-8CDC-D0959B3BE4B9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Муниципальная программа «Кадровая политика в г. Балабаново»: </a:t>
          </a:r>
          <a:r>
            <a:rPr lang="ru-RU" b="1" dirty="0" smtClean="0">
              <a:solidFill>
                <a:schemeClr val="tx1"/>
              </a:solidFill>
            </a:rPr>
            <a:t>2021 г. – 18210 тыс. руб., 2022 г. – 18187 тыс. руб., 2023 г. – 18216 тыс. руб.</a:t>
          </a:r>
          <a:endParaRPr lang="ru-RU" b="1" dirty="0">
            <a:solidFill>
              <a:schemeClr val="tx1"/>
            </a:solidFill>
          </a:endParaRPr>
        </a:p>
      </dgm:t>
    </dgm:pt>
    <dgm:pt modelId="{9627BC2D-FACF-4187-8874-2B7E23F5E4E5}" type="parTrans" cxnId="{10D0A769-64A0-4BB3-A7BB-807B3E289727}">
      <dgm:prSet/>
      <dgm:spPr/>
      <dgm:t>
        <a:bodyPr/>
        <a:lstStyle/>
        <a:p>
          <a:endParaRPr lang="ru-RU"/>
        </a:p>
      </dgm:t>
    </dgm:pt>
    <dgm:pt modelId="{FD400A6E-0EF9-45B2-80EC-3A2FB6DA4E56}" type="sibTrans" cxnId="{10D0A769-64A0-4BB3-A7BB-807B3E289727}">
      <dgm:prSet/>
      <dgm:spPr/>
      <dgm:t>
        <a:bodyPr/>
        <a:lstStyle/>
        <a:p>
          <a:endParaRPr lang="ru-RU"/>
        </a:p>
      </dgm:t>
    </dgm:pt>
    <dgm:pt modelId="{C6CE63D6-CB0E-40E7-9D03-ABA481C7BF49}">
      <dgm:prSet phldrT="[Текст]"/>
      <dgm:spPr/>
      <dgm:t>
        <a:bodyPr/>
        <a:lstStyle/>
        <a:p>
          <a:r>
            <a:rPr lang="ru-RU" dirty="0" smtClean="0"/>
            <a:t>Муниципальная программа «Безопасность жизнедеятельности в городе Балабаново»: </a:t>
          </a:r>
          <a:r>
            <a:rPr lang="ru-RU" b="1" dirty="0" smtClean="0"/>
            <a:t>2021 г. – 3287 тыс. руб., 2022 г. – 3287 тыс. руб., 2023 г. – 3288 тыс. руб.</a:t>
          </a:r>
          <a:endParaRPr lang="ru-RU" b="1" dirty="0"/>
        </a:p>
      </dgm:t>
    </dgm:pt>
    <dgm:pt modelId="{0E21597B-5D2A-4E7F-A66D-ECD00ED70B9F}" type="parTrans" cxnId="{E64F1A30-09E6-4239-9826-16F70363779F}">
      <dgm:prSet/>
      <dgm:spPr/>
      <dgm:t>
        <a:bodyPr/>
        <a:lstStyle/>
        <a:p>
          <a:endParaRPr lang="ru-RU"/>
        </a:p>
      </dgm:t>
    </dgm:pt>
    <dgm:pt modelId="{B6A03AF4-92B7-4D2A-A443-5E466B09492A}" type="sibTrans" cxnId="{E64F1A30-09E6-4239-9826-16F70363779F}">
      <dgm:prSet/>
      <dgm:spPr/>
      <dgm:t>
        <a:bodyPr/>
        <a:lstStyle/>
        <a:p>
          <a:endParaRPr lang="ru-RU"/>
        </a:p>
      </dgm:t>
    </dgm:pt>
    <dgm:pt modelId="{64516AFC-A8E4-404A-943B-AE7EAC14CAF5}">
      <dgm:prSet phldrT="[Текст]"/>
      <dgm:spPr/>
      <dgm:t>
        <a:bodyPr/>
        <a:lstStyle/>
        <a:p>
          <a:r>
            <a:rPr lang="ru-RU" dirty="0" smtClean="0"/>
            <a:t>Муниципальная программа «Ремонт и содержание сети автомобильных дорог»: </a:t>
          </a:r>
          <a:r>
            <a:rPr lang="ru-RU" b="1" dirty="0" smtClean="0"/>
            <a:t>2021 г. – 25884 тыс. руб., 2022 г. – 25443 тыс. руб., 2023 г. – 25619 тыс. руб.</a:t>
          </a:r>
          <a:endParaRPr lang="ru-RU" b="1" dirty="0"/>
        </a:p>
      </dgm:t>
    </dgm:pt>
    <dgm:pt modelId="{E7A9BFE4-CABC-4F48-A3BC-EFB0BFFED536}" type="parTrans" cxnId="{B70E223D-7546-4697-83E5-661E239CF8D8}">
      <dgm:prSet/>
      <dgm:spPr/>
      <dgm:t>
        <a:bodyPr/>
        <a:lstStyle/>
        <a:p>
          <a:endParaRPr lang="ru-RU"/>
        </a:p>
      </dgm:t>
    </dgm:pt>
    <dgm:pt modelId="{5843BD3E-3FEE-4891-92C6-6DCD1FD6F747}" type="sibTrans" cxnId="{B70E223D-7546-4697-83E5-661E239CF8D8}">
      <dgm:prSet/>
      <dgm:spPr/>
      <dgm:t>
        <a:bodyPr/>
        <a:lstStyle/>
        <a:p>
          <a:endParaRPr lang="ru-RU"/>
        </a:p>
      </dgm:t>
    </dgm:pt>
    <dgm:pt modelId="{A6F745FE-9B05-40C8-ADD7-C52D63EB9583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Муниципальная программа «Энергосбережение и повышение энергетической эффективности в системах коммунальной инфраструктуры на территории городского поселения «Город Балабаново»: </a:t>
          </a:r>
          <a:r>
            <a:rPr lang="ru-RU" b="1" dirty="0" smtClean="0">
              <a:solidFill>
                <a:schemeClr val="tx1"/>
              </a:solidFill>
            </a:rPr>
            <a:t>2021 г. – 38035 тыс. руб., 2022 г. – 35342 тыс. руб., 2023 г. – 35095 тыс. руб.</a:t>
          </a:r>
          <a:endParaRPr lang="ru-RU" b="1" dirty="0">
            <a:solidFill>
              <a:schemeClr val="tx1"/>
            </a:solidFill>
          </a:endParaRPr>
        </a:p>
      </dgm:t>
    </dgm:pt>
    <dgm:pt modelId="{2202078F-B173-4350-8712-C726B8340A3D}" type="parTrans" cxnId="{33CFB0DB-3219-4E15-91CA-BE6C1B2C03B9}">
      <dgm:prSet/>
      <dgm:spPr/>
      <dgm:t>
        <a:bodyPr/>
        <a:lstStyle/>
        <a:p>
          <a:endParaRPr lang="ru-RU"/>
        </a:p>
      </dgm:t>
    </dgm:pt>
    <dgm:pt modelId="{C9772CA2-588B-4BA5-8DB2-98951E3BC068}" type="sibTrans" cxnId="{33CFB0DB-3219-4E15-91CA-BE6C1B2C03B9}">
      <dgm:prSet/>
      <dgm:spPr/>
      <dgm:t>
        <a:bodyPr/>
        <a:lstStyle/>
        <a:p>
          <a:endParaRPr lang="ru-RU"/>
        </a:p>
      </dgm:t>
    </dgm:pt>
    <dgm:pt modelId="{5169FF00-7069-40EB-8BAB-CA5F77FDA70D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Муниципальная программа «Молодежная политика города Балабаново»: </a:t>
          </a:r>
          <a:r>
            <a:rPr lang="ru-RU" b="1" dirty="0" smtClean="0">
              <a:solidFill>
                <a:schemeClr val="tx1"/>
              </a:solidFill>
            </a:rPr>
            <a:t>2021 г. – 1351 тыс. руб., 2022 г. – 1351 тыс. руб., 2023 г. – 1351 тыс. руб.</a:t>
          </a:r>
          <a:endParaRPr lang="ru-RU" b="1" dirty="0">
            <a:solidFill>
              <a:schemeClr val="tx1"/>
            </a:solidFill>
          </a:endParaRPr>
        </a:p>
      </dgm:t>
    </dgm:pt>
    <dgm:pt modelId="{66B050C7-52B4-4F2C-AF64-06F35E290A6B}" type="parTrans" cxnId="{209686A6-9776-45FE-B7AF-000CF912399B}">
      <dgm:prSet/>
      <dgm:spPr/>
      <dgm:t>
        <a:bodyPr/>
        <a:lstStyle/>
        <a:p>
          <a:endParaRPr lang="ru-RU"/>
        </a:p>
      </dgm:t>
    </dgm:pt>
    <dgm:pt modelId="{85E4E986-8A38-4CCB-8B6D-B81274E6D459}" type="sibTrans" cxnId="{209686A6-9776-45FE-B7AF-000CF912399B}">
      <dgm:prSet/>
      <dgm:spPr/>
      <dgm:t>
        <a:bodyPr/>
        <a:lstStyle/>
        <a:p>
          <a:endParaRPr lang="ru-RU"/>
        </a:p>
      </dgm:t>
    </dgm:pt>
    <dgm:pt modelId="{2FAFDF61-9AB2-444E-B986-3D53DB27104D}">
      <dgm:prSet phldrT="[Текст]"/>
      <dgm:spPr/>
      <dgm:t>
        <a:bodyPr/>
        <a:lstStyle/>
        <a:p>
          <a:r>
            <a:rPr lang="ru-RU" dirty="0" smtClean="0"/>
            <a:t>Муниципальная программа «Управление муниципальным имуществом  МО «Город Балабаново»: </a:t>
          </a:r>
          <a:r>
            <a:rPr lang="ru-RU" b="1" dirty="0" smtClean="0"/>
            <a:t>2021 г. – 7176 тыс. руб., 2022 г. – 7130 тыс. руб., 2023 г. – 6802 тыс. руб.</a:t>
          </a:r>
          <a:endParaRPr lang="ru-RU" b="1" dirty="0"/>
        </a:p>
      </dgm:t>
    </dgm:pt>
    <dgm:pt modelId="{7DD9E060-C429-4537-A990-E4900B30C7F9}" type="sibTrans" cxnId="{F79DECEF-F679-4D4D-9254-685750B75417}">
      <dgm:prSet/>
      <dgm:spPr/>
      <dgm:t>
        <a:bodyPr/>
        <a:lstStyle/>
        <a:p>
          <a:endParaRPr lang="ru-RU"/>
        </a:p>
      </dgm:t>
    </dgm:pt>
    <dgm:pt modelId="{043E38B2-BF2B-46C8-B7AE-A41D177953BF}" type="parTrans" cxnId="{F79DECEF-F679-4D4D-9254-685750B75417}">
      <dgm:prSet/>
      <dgm:spPr/>
      <dgm:t>
        <a:bodyPr/>
        <a:lstStyle/>
        <a:p>
          <a:endParaRPr lang="ru-RU"/>
        </a:p>
      </dgm:t>
    </dgm:pt>
    <dgm:pt modelId="{FD17F7F9-61D1-4526-99F9-8B2B4DC4F92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Муниципальная программа «Развитие системы социального обслуживания населения городского поселения «Город Балабаново»:    </a:t>
          </a:r>
          <a:r>
            <a:rPr lang="ru-RU" b="1" dirty="0" smtClean="0">
              <a:solidFill>
                <a:schemeClr val="tx1"/>
              </a:solidFill>
            </a:rPr>
            <a:t>2021 г. – 1084 тыс. руб., 2022 г. – 1084 тыс. руб., 2023 г. – 1084 тыс. руб.</a:t>
          </a:r>
          <a:endParaRPr lang="ru-RU" b="1" dirty="0">
            <a:solidFill>
              <a:schemeClr val="tx1"/>
            </a:solidFill>
          </a:endParaRPr>
        </a:p>
      </dgm:t>
    </dgm:pt>
    <dgm:pt modelId="{2E4796D6-C63D-4D62-9268-E548BE156AD0}" type="parTrans" cxnId="{EBACDFC9-C783-463D-A9F5-DC2953DCB65E}">
      <dgm:prSet/>
      <dgm:spPr/>
      <dgm:t>
        <a:bodyPr/>
        <a:lstStyle/>
        <a:p>
          <a:endParaRPr lang="ru-RU"/>
        </a:p>
      </dgm:t>
    </dgm:pt>
    <dgm:pt modelId="{746F6793-B28F-4FCA-AD41-A8916C04F168}" type="sibTrans" cxnId="{EBACDFC9-C783-463D-A9F5-DC2953DCB65E}">
      <dgm:prSet/>
      <dgm:spPr/>
      <dgm:t>
        <a:bodyPr/>
        <a:lstStyle/>
        <a:p>
          <a:endParaRPr lang="ru-RU"/>
        </a:p>
      </dgm:t>
    </dgm:pt>
    <dgm:pt modelId="{55AB6B2E-923A-48CD-9C6C-CBABF28FAF79}">
      <dgm:prSet phldrT="[Текст]"/>
      <dgm:spPr/>
      <dgm:t>
        <a:bodyPr/>
        <a:lstStyle/>
        <a:p>
          <a:r>
            <a:rPr lang="ru-RU" dirty="0" smtClean="0"/>
            <a:t>Муниципальная программа «Развитие жилищной и коммунальной инфраструктуры городского поселения «Город Балабаново»:  </a:t>
          </a:r>
          <a:r>
            <a:rPr lang="ru-RU" b="1" dirty="0" smtClean="0"/>
            <a:t>2021 г. – 3364 тыс. руб., 2022 г. – 2488 тыс. руб., 2023 г. – 2559 тыс. руб.</a:t>
          </a:r>
          <a:endParaRPr lang="ru-RU" b="1" dirty="0"/>
        </a:p>
      </dgm:t>
    </dgm:pt>
    <dgm:pt modelId="{ABC722C4-7C06-4F89-902F-8B17DEF5DB8F}" type="parTrans" cxnId="{BE48717B-361B-4221-AF0D-5B2BC33FF82F}">
      <dgm:prSet/>
      <dgm:spPr/>
      <dgm:t>
        <a:bodyPr/>
        <a:lstStyle/>
        <a:p>
          <a:endParaRPr lang="ru-RU"/>
        </a:p>
      </dgm:t>
    </dgm:pt>
    <dgm:pt modelId="{B8A78D9D-5529-4144-960D-227DC4B634B7}" type="sibTrans" cxnId="{BE48717B-361B-4221-AF0D-5B2BC33FF82F}">
      <dgm:prSet/>
      <dgm:spPr/>
      <dgm:t>
        <a:bodyPr/>
        <a:lstStyle/>
        <a:p>
          <a:endParaRPr lang="ru-RU"/>
        </a:p>
      </dgm:t>
    </dgm:pt>
    <dgm:pt modelId="{3033608E-00BA-46B0-9AD6-DF0C79C428A2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Муниципальная программа «Культурная политика в городе Балабаново»: </a:t>
          </a:r>
          <a:r>
            <a:rPr lang="ru-RU" b="1" dirty="0" smtClean="0">
              <a:solidFill>
                <a:schemeClr val="tx1"/>
              </a:solidFill>
            </a:rPr>
            <a:t>2021 г. – 28552 тыс. руб., 2022 г. – 28092 тыс. руб., 2023 г. – 27896 тыс. руб.</a:t>
          </a:r>
          <a:endParaRPr lang="ru-RU" b="1" dirty="0">
            <a:solidFill>
              <a:schemeClr val="tx1"/>
            </a:solidFill>
          </a:endParaRPr>
        </a:p>
      </dgm:t>
    </dgm:pt>
    <dgm:pt modelId="{1B5373D6-8C16-41D8-ACAB-A6D3A96A7AED}" type="parTrans" cxnId="{A1319B69-E763-4A30-80EF-87D767442B0F}">
      <dgm:prSet/>
      <dgm:spPr/>
      <dgm:t>
        <a:bodyPr/>
        <a:lstStyle/>
        <a:p>
          <a:endParaRPr lang="ru-RU"/>
        </a:p>
      </dgm:t>
    </dgm:pt>
    <dgm:pt modelId="{6C89FDA8-9993-4DD3-8999-2A3730B4CD43}" type="sibTrans" cxnId="{A1319B69-E763-4A30-80EF-87D767442B0F}">
      <dgm:prSet/>
      <dgm:spPr/>
      <dgm:t>
        <a:bodyPr/>
        <a:lstStyle/>
        <a:p>
          <a:endParaRPr lang="ru-RU"/>
        </a:p>
      </dgm:t>
    </dgm:pt>
    <dgm:pt modelId="{5FB37861-E936-4DE4-9A3E-D93D66BD2029}">
      <dgm:prSet phldrT="[Текст]"/>
      <dgm:spPr/>
      <dgm:t>
        <a:bodyPr/>
        <a:lstStyle/>
        <a:p>
          <a:r>
            <a:rPr lang="ru-RU" dirty="0" smtClean="0"/>
            <a:t>Муниципальная программа «Развитие физической культуры и спорта в г. Балабаново»: </a:t>
          </a:r>
          <a:r>
            <a:rPr lang="ru-RU" b="1" dirty="0" smtClean="0"/>
            <a:t>2021 г. – 26852 тыс. руб., 2022 г. – 25830 тыс. руб., 2023 г. –26470тыс. руб.</a:t>
          </a:r>
          <a:endParaRPr lang="ru-RU" b="1" dirty="0"/>
        </a:p>
      </dgm:t>
    </dgm:pt>
    <dgm:pt modelId="{253750AC-11D9-4345-99F5-3C364074BF83}" type="parTrans" cxnId="{E0B667C0-6AD1-4158-9E33-BBA7A248D118}">
      <dgm:prSet/>
      <dgm:spPr/>
      <dgm:t>
        <a:bodyPr/>
        <a:lstStyle/>
        <a:p>
          <a:endParaRPr lang="ru-RU"/>
        </a:p>
      </dgm:t>
    </dgm:pt>
    <dgm:pt modelId="{C0EAB6F4-0840-4C44-9E9D-0EDEEA8D1AA8}" type="sibTrans" cxnId="{E0B667C0-6AD1-4158-9E33-BBA7A248D118}">
      <dgm:prSet/>
      <dgm:spPr/>
      <dgm:t>
        <a:bodyPr/>
        <a:lstStyle/>
        <a:p>
          <a:endParaRPr lang="ru-RU"/>
        </a:p>
      </dgm:t>
    </dgm:pt>
    <dgm:pt modelId="{93DA1383-815F-44BB-A08B-07540F8DEC7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Муниципальная программа «Благоустройство городского поселения «Город Балабаново»: </a:t>
          </a:r>
          <a:r>
            <a:rPr lang="ru-RU" b="1" dirty="0" smtClean="0">
              <a:solidFill>
                <a:schemeClr val="tx1"/>
              </a:solidFill>
            </a:rPr>
            <a:t>2021 г. – 23245 тыс. руб., 2022 г. – 23765 тыс. руб., 2023 г. – 23765 тыс. руб.</a:t>
          </a:r>
          <a:endParaRPr lang="ru-RU" b="1" dirty="0">
            <a:solidFill>
              <a:schemeClr val="tx1"/>
            </a:solidFill>
          </a:endParaRPr>
        </a:p>
      </dgm:t>
    </dgm:pt>
    <dgm:pt modelId="{2673F7D8-FA87-4B37-979A-1A487CFA6D6B}" type="parTrans" cxnId="{47D9F148-EA9A-47AF-9425-0118BCC0E422}">
      <dgm:prSet/>
      <dgm:spPr/>
      <dgm:t>
        <a:bodyPr/>
        <a:lstStyle/>
        <a:p>
          <a:endParaRPr lang="ru-RU"/>
        </a:p>
      </dgm:t>
    </dgm:pt>
    <dgm:pt modelId="{31A1728A-5A79-4907-B50A-CD3A18310759}" type="sibTrans" cxnId="{47D9F148-EA9A-47AF-9425-0118BCC0E422}">
      <dgm:prSet/>
      <dgm:spPr/>
      <dgm:t>
        <a:bodyPr/>
        <a:lstStyle/>
        <a:p>
          <a:endParaRPr lang="ru-RU"/>
        </a:p>
      </dgm:t>
    </dgm:pt>
    <dgm:pt modelId="{9F082627-A81F-4D97-AC88-4F18FC272299}">
      <dgm:prSet phldrT="[Текст]"/>
      <dgm:spPr/>
      <dgm:t>
        <a:bodyPr/>
        <a:lstStyle/>
        <a:p>
          <a:r>
            <a:rPr lang="ru-RU" dirty="0" smtClean="0"/>
            <a:t>Муниципальная программа «Территориальное планирование, проектирование, строительство объектов капитального строительства и инженерно-транспортной инфраструктуры МО городского поселения «Город Балабаново»: </a:t>
          </a:r>
          <a:r>
            <a:rPr lang="ru-RU" b="1" dirty="0" smtClean="0"/>
            <a:t>2021 г. – 2300 тыс. руб., 2022 г. – 1000 тыс. руб., 2023 г. – 1380 тыс. руб.</a:t>
          </a:r>
          <a:endParaRPr lang="ru-RU" b="1" dirty="0"/>
        </a:p>
      </dgm:t>
    </dgm:pt>
    <dgm:pt modelId="{D6948FD3-9006-4517-A518-3E4D6B10C1A5}" type="parTrans" cxnId="{5584A912-2F1E-4FF0-8BB1-15D85CAF50D1}">
      <dgm:prSet/>
      <dgm:spPr/>
      <dgm:t>
        <a:bodyPr/>
        <a:lstStyle/>
        <a:p>
          <a:endParaRPr lang="ru-RU"/>
        </a:p>
      </dgm:t>
    </dgm:pt>
    <dgm:pt modelId="{7A8ABDDB-969E-4C4C-BB73-1636AB6C19D0}" type="sibTrans" cxnId="{5584A912-2F1E-4FF0-8BB1-15D85CAF50D1}">
      <dgm:prSet/>
      <dgm:spPr/>
      <dgm:t>
        <a:bodyPr/>
        <a:lstStyle/>
        <a:p>
          <a:endParaRPr lang="ru-RU"/>
        </a:p>
      </dgm:t>
    </dgm:pt>
    <dgm:pt modelId="{D394614D-119C-4E96-903B-7486E1ED75BD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Муниципальная программа «Информационная политика. Развитие СМИ в городе Балабаново»: </a:t>
          </a:r>
          <a:r>
            <a:rPr lang="ru-RU" b="1" dirty="0" smtClean="0">
              <a:solidFill>
                <a:schemeClr val="tx1"/>
              </a:solidFill>
            </a:rPr>
            <a:t>2021 г. – 8363 тыс. руб., 2022 г. – 8149 тыс. руб., 2023 г. – 8149 тыс. руб.</a:t>
          </a:r>
          <a:endParaRPr lang="ru-RU" b="1" dirty="0">
            <a:solidFill>
              <a:schemeClr val="tx1"/>
            </a:solidFill>
          </a:endParaRPr>
        </a:p>
      </dgm:t>
    </dgm:pt>
    <dgm:pt modelId="{B44F85E3-DE48-42FC-9BAC-2DE9EB1FB0ED}" type="parTrans" cxnId="{07801278-1DFD-404A-8F26-D654FEE0B7FE}">
      <dgm:prSet/>
      <dgm:spPr/>
      <dgm:t>
        <a:bodyPr/>
        <a:lstStyle/>
        <a:p>
          <a:endParaRPr lang="ru-RU"/>
        </a:p>
      </dgm:t>
    </dgm:pt>
    <dgm:pt modelId="{67EADDFC-D871-457A-A705-506CD1E8AB4B}" type="sibTrans" cxnId="{07801278-1DFD-404A-8F26-D654FEE0B7FE}">
      <dgm:prSet/>
      <dgm:spPr/>
      <dgm:t>
        <a:bodyPr/>
        <a:lstStyle/>
        <a:p>
          <a:endParaRPr lang="ru-RU"/>
        </a:p>
      </dgm:t>
    </dgm:pt>
    <dgm:pt modelId="{C5A13E84-4B95-438E-BCD1-0EEB455454EF}">
      <dgm:prSet phldrT="[Текст]"/>
      <dgm:spPr/>
      <dgm:t>
        <a:bodyPr/>
        <a:lstStyle/>
        <a:p>
          <a:r>
            <a:rPr lang="ru-RU" dirty="0" smtClean="0"/>
            <a:t>Муниципальная программа «Проведение праздничных мероприятий в г. Балабаново»: </a:t>
          </a:r>
          <a:r>
            <a:rPr lang="ru-RU" b="1" dirty="0" smtClean="0"/>
            <a:t>2021 г. – 3309 тыс. руб., 2022 г. – 3309 тыс. руб., 2023 г. – 3309 тыс. руб.</a:t>
          </a:r>
          <a:endParaRPr lang="ru-RU" b="1" dirty="0"/>
        </a:p>
      </dgm:t>
    </dgm:pt>
    <dgm:pt modelId="{046988FC-CD8F-405D-A3BB-A4405FACFD9D}" type="parTrans" cxnId="{3908BC4C-B74F-4070-A340-B75E47CD1E38}">
      <dgm:prSet/>
      <dgm:spPr/>
      <dgm:t>
        <a:bodyPr/>
        <a:lstStyle/>
        <a:p>
          <a:endParaRPr lang="ru-RU"/>
        </a:p>
      </dgm:t>
    </dgm:pt>
    <dgm:pt modelId="{14A2CF0B-1A1E-48B5-AB56-6A9A2F204F56}" type="sibTrans" cxnId="{3908BC4C-B74F-4070-A340-B75E47CD1E38}">
      <dgm:prSet/>
      <dgm:spPr/>
      <dgm:t>
        <a:bodyPr/>
        <a:lstStyle/>
        <a:p>
          <a:endParaRPr lang="ru-RU"/>
        </a:p>
      </dgm:t>
    </dgm:pt>
    <dgm:pt modelId="{6579EF3A-C606-4640-91D1-860857C18160}">
      <dgm:prSet phldrT="[Текст]"/>
      <dgm:spPr/>
      <dgm:t>
        <a:bodyPr/>
        <a:lstStyle/>
        <a:p>
          <a:r>
            <a:rPr lang="ru-RU" dirty="0" smtClean="0"/>
            <a:t>Муниципальная программа «Совершенствование системы муниципального управления городского поселения «Город Балабаново»: </a:t>
          </a:r>
          <a:r>
            <a:rPr lang="ru-RU" b="1" dirty="0" smtClean="0"/>
            <a:t>2021 г. – 33043 тыс. руб., 2021 г. – 33171 тыс. руб., 2023 г. – 33285тыс. руб.</a:t>
          </a:r>
          <a:endParaRPr lang="ru-RU" b="1" dirty="0"/>
        </a:p>
      </dgm:t>
    </dgm:pt>
    <dgm:pt modelId="{94E3E3B5-288A-4C3C-9EBD-403004977439}" type="parTrans" cxnId="{7084E4FB-4414-4F7D-9BCB-4DD15E6905A0}">
      <dgm:prSet/>
      <dgm:spPr/>
      <dgm:t>
        <a:bodyPr/>
        <a:lstStyle/>
        <a:p>
          <a:endParaRPr lang="ru-RU"/>
        </a:p>
      </dgm:t>
    </dgm:pt>
    <dgm:pt modelId="{F2D304EE-4512-4800-8DE0-0FB906CBF146}" type="sibTrans" cxnId="{7084E4FB-4414-4F7D-9BCB-4DD15E6905A0}">
      <dgm:prSet/>
      <dgm:spPr/>
      <dgm:t>
        <a:bodyPr/>
        <a:lstStyle/>
        <a:p>
          <a:endParaRPr lang="ru-RU"/>
        </a:p>
      </dgm:t>
    </dgm:pt>
    <dgm:pt modelId="{C9D4F9B1-37B9-4541-BB8C-C97B769F4C61}">
      <dgm:prSet phldrT="[Текст]"/>
      <dgm:spPr/>
      <dgm:t>
        <a:bodyPr/>
        <a:lstStyle/>
        <a:p>
          <a:r>
            <a:rPr lang="ru-RU" dirty="0" smtClean="0"/>
            <a:t>Муниципальная программа «Выборы»: </a:t>
          </a:r>
          <a:r>
            <a:rPr lang="ru-RU" b="1" dirty="0" smtClean="0"/>
            <a:t>2021 г. – 215 тыс. руб., 2022 г. – 0 тыс. руб., 2023 г. – 0 тыс. руб.</a:t>
          </a:r>
          <a:endParaRPr lang="ru-RU" b="1" dirty="0"/>
        </a:p>
      </dgm:t>
    </dgm:pt>
    <dgm:pt modelId="{383193DC-0D81-45F7-BC02-F9817114D559}" type="parTrans" cxnId="{82167B2F-40CB-4D19-ADA6-757D925C1A7E}">
      <dgm:prSet/>
      <dgm:spPr/>
      <dgm:t>
        <a:bodyPr/>
        <a:lstStyle/>
        <a:p>
          <a:endParaRPr lang="ru-RU"/>
        </a:p>
      </dgm:t>
    </dgm:pt>
    <dgm:pt modelId="{436D094B-E64B-4357-800E-C35009A2F14D}" type="sibTrans" cxnId="{82167B2F-40CB-4D19-ADA6-757D925C1A7E}">
      <dgm:prSet/>
      <dgm:spPr/>
      <dgm:t>
        <a:bodyPr/>
        <a:lstStyle/>
        <a:p>
          <a:endParaRPr lang="ru-RU"/>
        </a:p>
      </dgm:t>
    </dgm:pt>
    <dgm:pt modelId="{03C09308-9620-426D-B51A-791C0267425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Муниципальная программа «Формирование комфортной городской среды города Балабаново»: </a:t>
          </a:r>
          <a:r>
            <a:rPr lang="ru-RU" b="1" dirty="0" smtClean="0">
              <a:solidFill>
                <a:schemeClr val="tx1"/>
              </a:solidFill>
            </a:rPr>
            <a:t>2021 г. – 35111 тыс. руб., 2022 г. – 10557 тыс. руб., 2023 г. – 10557 тыс. руб.</a:t>
          </a:r>
          <a:endParaRPr lang="ru-RU" b="1" dirty="0">
            <a:solidFill>
              <a:schemeClr val="tx1"/>
            </a:solidFill>
          </a:endParaRPr>
        </a:p>
      </dgm:t>
    </dgm:pt>
    <dgm:pt modelId="{0681954D-023C-4DF1-8641-C278B16CCB0B}" type="parTrans" cxnId="{032B3206-A128-4BD9-B03A-9AE6D1724D6C}">
      <dgm:prSet/>
      <dgm:spPr/>
      <dgm:t>
        <a:bodyPr/>
        <a:lstStyle/>
        <a:p>
          <a:endParaRPr lang="ru-RU"/>
        </a:p>
      </dgm:t>
    </dgm:pt>
    <dgm:pt modelId="{6194A8DE-1470-4D03-8253-FE1D81153099}" type="sibTrans" cxnId="{032B3206-A128-4BD9-B03A-9AE6D1724D6C}">
      <dgm:prSet/>
      <dgm:spPr/>
      <dgm:t>
        <a:bodyPr/>
        <a:lstStyle/>
        <a:p>
          <a:endParaRPr lang="ru-RU"/>
        </a:p>
      </dgm:t>
    </dgm:pt>
    <dgm:pt modelId="{49869780-C345-42CD-8532-EFB47494A666}">
      <dgm:prSet phldrT="[Текст]"/>
      <dgm:spPr/>
      <dgm:t>
        <a:bodyPr/>
        <a:lstStyle/>
        <a:p>
          <a:r>
            <a:rPr lang="ru-RU" b="1" dirty="0" smtClean="0"/>
            <a:t>Муниципальная программа «Переселение граждан из аварийного жилищного фонда городского поселения «Город Балабаново»: 2021 г. – 1500 тыс. руб.</a:t>
          </a:r>
          <a:endParaRPr lang="ru-RU" b="1" dirty="0"/>
        </a:p>
      </dgm:t>
    </dgm:pt>
    <dgm:pt modelId="{F5F577B0-443A-465B-B61A-9C48185B34C3}" type="parTrans" cxnId="{D5CF5CEF-4CF1-40AE-AAC5-DA0811113D34}">
      <dgm:prSet/>
      <dgm:spPr/>
      <dgm:t>
        <a:bodyPr/>
        <a:lstStyle/>
        <a:p>
          <a:endParaRPr lang="ru-RU"/>
        </a:p>
      </dgm:t>
    </dgm:pt>
    <dgm:pt modelId="{D57624A9-55C3-45A9-8BD0-A64832AEA448}" type="sibTrans" cxnId="{D5CF5CEF-4CF1-40AE-AAC5-DA0811113D34}">
      <dgm:prSet/>
      <dgm:spPr/>
      <dgm:t>
        <a:bodyPr/>
        <a:lstStyle/>
        <a:p>
          <a:endParaRPr lang="ru-RU"/>
        </a:p>
      </dgm:t>
    </dgm:pt>
    <dgm:pt modelId="{222FEDA1-9E9A-421C-8C03-F349E0631388}" type="pres">
      <dgm:prSet presAssocID="{E2D17913-472D-4E46-B349-0988F6E8CC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477A26-A5B9-4A6C-A94D-BE1713F515B7}" type="pres">
      <dgm:prSet presAssocID="{FD17F7F9-61D1-4526-99F9-8B2B4DC4F926}" presName="node" presStyleLbl="node1" presStyleIdx="0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881CC-E414-401B-AE12-417BE601F5FA}" type="pres">
      <dgm:prSet presAssocID="{746F6793-B28F-4FCA-AD41-A8916C04F168}" presName="sibTrans" presStyleCnt="0"/>
      <dgm:spPr/>
      <dgm:t>
        <a:bodyPr/>
        <a:lstStyle/>
        <a:p>
          <a:endParaRPr lang="ru-RU"/>
        </a:p>
      </dgm:t>
    </dgm:pt>
    <dgm:pt modelId="{B189D1DD-1660-4D47-8565-E573D75AD731}" type="pres">
      <dgm:prSet presAssocID="{55AB6B2E-923A-48CD-9C6C-CBABF28FAF79}" presName="node" presStyleLbl="node1" presStyleIdx="1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B5E205-7813-4FF0-95EF-23C24858D9F0}" type="pres">
      <dgm:prSet presAssocID="{B8A78D9D-5529-4144-960D-227DC4B634B7}" presName="sibTrans" presStyleCnt="0"/>
      <dgm:spPr/>
      <dgm:t>
        <a:bodyPr/>
        <a:lstStyle/>
        <a:p>
          <a:endParaRPr lang="ru-RU"/>
        </a:p>
      </dgm:t>
    </dgm:pt>
    <dgm:pt modelId="{22D3A689-38A3-4BBD-AD69-A81B7416298B}" type="pres">
      <dgm:prSet presAssocID="{C5E5463C-7099-478A-8CDC-D0959B3BE4B9}" presName="node" presStyleLbl="node1" presStyleIdx="2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4F34F2-4CA3-4D49-8153-384E901BFA11}" type="pres">
      <dgm:prSet presAssocID="{FD400A6E-0EF9-45B2-80EC-3A2FB6DA4E56}" presName="sibTrans" presStyleCnt="0"/>
      <dgm:spPr/>
      <dgm:t>
        <a:bodyPr/>
        <a:lstStyle/>
        <a:p>
          <a:endParaRPr lang="ru-RU"/>
        </a:p>
      </dgm:t>
    </dgm:pt>
    <dgm:pt modelId="{A1B61145-D6F1-4CEE-A73A-0C832A8C61E1}" type="pres">
      <dgm:prSet presAssocID="{C6CE63D6-CB0E-40E7-9D03-ABA481C7BF49}" presName="node" presStyleLbl="node1" presStyleIdx="3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37BE4-4399-4F41-B7D5-F0DA8642BB8F}" type="pres">
      <dgm:prSet presAssocID="{B6A03AF4-92B7-4D2A-A443-5E466B09492A}" presName="sibTrans" presStyleCnt="0"/>
      <dgm:spPr/>
      <dgm:t>
        <a:bodyPr/>
        <a:lstStyle/>
        <a:p>
          <a:endParaRPr lang="ru-RU"/>
        </a:p>
      </dgm:t>
    </dgm:pt>
    <dgm:pt modelId="{944C7D2A-CE59-4E61-8834-4EEEBB455DAF}" type="pres">
      <dgm:prSet presAssocID="{C9D4F9B1-37B9-4541-BB8C-C97B769F4C61}" presName="node" presStyleLbl="node1" presStyleIdx="4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2678B0-C111-484A-8F01-04526CC30407}" type="pres">
      <dgm:prSet presAssocID="{436D094B-E64B-4357-800E-C35009A2F14D}" presName="sibTrans" presStyleCnt="0"/>
      <dgm:spPr/>
      <dgm:t>
        <a:bodyPr/>
        <a:lstStyle/>
        <a:p>
          <a:endParaRPr lang="ru-RU"/>
        </a:p>
      </dgm:t>
    </dgm:pt>
    <dgm:pt modelId="{E3615419-3767-4863-8576-2FDE4D497C47}" type="pres">
      <dgm:prSet presAssocID="{3033608E-00BA-46B0-9AD6-DF0C79C428A2}" presName="node" presStyleLbl="node1" presStyleIdx="5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FF1F1A-820D-4931-9A4B-E137E6EA073F}" type="pres">
      <dgm:prSet presAssocID="{6C89FDA8-9993-4DD3-8999-2A3730B4CD43}" presName="sibTrans" presStyleCnt="0"/>
      <dgm:spPr/>
      <dgm:t>
        <a:bodyPr/>
        <a:lstStyle/>
        <a:p>
          <a:endParaRPr lang="ru-RU"/>
        </a:p>
      </dgm:t>
    </dgm:pt>
    <dgm:pt modelId="{60D625C2-4ACF-42EF-8B1F-D8D72A029E0B}" type="pres">
      <dgm:prSet presAssocID="{5FB37861-E936-4DE4-9A3E-D93D66BD2029}" presName="node" presStyleLbl="node1" presStyleIdx="6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50CAFA-7B05-46C9-8327-3A9975992261}" type="pres">
      <dgm:prSet presAssocID="{C0EAB6F4-0840-4C44-9E9D-0EDEEA8D1AA8}" presName="sibTrans" presStyleCnt="0"/>
      <dgm:spPr/>
      <dgm:t>
        <a:bodyPr/>
        <a:lstStyle/>
        <a:p>
          <a:endParaRPr lang="ru-RU"/>
        </a:p>
      </dgm:t>
    </dgm:pt>
    <dgm:pt modelId="{F63DE0F1-E4F1-4A9E-899E-164ED982587B}" type="pres">
      <dgm:prSet presAssocID="{93DA1383-815F-44BB-A08B-07540F8DEC77}" presName="node" presStyleLbl="node1" presStyleIdx="7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D557E9-5BE2-4438-AA68-6C0087F57939}" type="pres">
      <dgm:prSet presAssocID="{31A1728A-5A79-4907-B50A-CD3A18310759}" presName="sibTrans" presStyleCnt="0"/>
      <dgm:spPr/>
      <dgm:t>
        <a:bodyPr/>
        <a:lstStyle/>
        <a:p>
          <a:endParaRPr lang="ru-RU"/>
        </a:p>
      </dgm:t>
    </dgm:pt>
    <dgm:pt modelId="{02519CA7-53F5-46D0-BBAE-1A25262818CF}" type="pres">
      <dgm:prSet presAssocID="{03C09308-9620-426D-B51A-791C02674251}" presName="node" presStyleLbl="node1" presStyleIdx="8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1FD8D8-0AC2-4AF4-A828-C140ABF42795}" type="pres">
      <dgm:prSet presAssocID="{6194A8DE-1470-4D03-8253-FE1D81153099}" presName="sibTrans" presStyleCnt="0"/>
      <dgm:spPr/>
      <dgm:t>
        <a:bodyPr/>
        <a:lstStyle/>
        <a:p>
          <a:endParaRPr lang="ru-RU"/>
        </a:p>
      </dgm:t>
    </dgm:pt>
    <dgm:pt modelId="{1B4F3A76-70C1-4173-BFB3-79D03C6EAC84}" type="pres">
      <dgm:prSet presAssocID="{9F082627-A81F-4D97-AC88-4F18FC272299}" presName="node" presStyleLbl="node1" presStyleIdx="9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975A6C-F824-440F-BB87-2EB2B9552D39}" type="pres">
      <dgm:prSet presAssocID="{7A8ABDDB-969E-4C4C-BB73-1636AB6C19D0}" presName="sibTrans" presStyleCnt="0"/>
      <dgm:spPr/>
      <dgm:t>
        <a:bodyPr/>
        <a:lstStyle/>
        <a:p>
          <a:endParaRPr lang="ru-RU"/>
        </a:p>
      </dgm:t>
    </dgm:pt>
    <dgm:pt modelId="{2336B8D7-6188-48F1-A956-A7BB4A5D2F64}" type="pres">
      <dgm:prSet presAssocID="{D394614D-119C-4E96-903B-7486E1ED75BD}" presName="node" presStyleLbl="node1" presStyleIdx="10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B94715-39D3-4429-B77D-DBB2D19D53A8}" type="pres">
      <dgm:prSet presAssocID="{67EADDFC-D871-457A-A705-506CD1E8AB4B}" presName="sibTrans" presStyleCnt="0"/>
      <dgm:spPr/>
      <dgm:t>
        <a:bodyPr/>
        <a:lstStyle/>
        <a:p>
          <a:endParaRPr lang="ru-RU"/>
        </a:p>
      </dgm:t>
    </dgm:pt>
    <dgm:pt modelId="{A146E97E-F28D-45B9-8B0F-3ADC27167B2C}" type="pres">
      <dgm:prSet presAssocID="{64516AFC-A8E4-404A-943B-AE7EAC14CAF5}" presName="node" presStyleLbl="node1" presStyleIdx="11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A2EB8F-39E3-4E92-8475-88BCD850E6A0}" type="pres">
      <dgm:prSet presAssocID="{5843BD3E-3FEE-4891-92C6-6DCD1FD6F747}" presName="sibTrans" presStyleCnt="0"/>
      <dgm:spPr/>
      <dgm:t>
        <a:bodyPr/>
        <a:lstStyle/>
        <a:p>
          <a:endParaRPr lang="ru-RU"/>
        </a:p>
      </dgm:t>
    </dgm:pt>
    <dgm:pt modelId="{01E900EC-B0FB-4937-92D5-8E421A5A45B1}" type="pres">
      <dgm:prSet presAssocID="{C5A13E84-4B95-438E-BCD1-0EEB455454EF}" presName="node" presStyleLbl="node1" presStyleIdx="12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D3ACED-0001-4FC3-9EB5-AFEC22EC7056}" type="pres">
      <dgm:prSet presAssocID="{14A2CF0B-1A1E-48B5-AB56-6A9A2F204F56}" presName="sibTrans" presStyleCnt="0"/>
      <dgm:spPr/>
      <dgm:t>
        <a:bodyPr/>
        <a:lstStyle/>
        <a:p>
          <a:endParaRPr lang="ru-RU"/>
        </a:p>
      </dgm:t>
    </dgm:pt>
    <dgm:pt modelId="{33634896-89CD-438F-AFC1-F87306856668}" type="pres">
      <dgm:prSet presAssocID="{A6F745FE-9B05-40C8-ADD7-C52D63EB9583}" presName="node" presStyleLbl="node1" presStyleIdx="13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DC35B0-0670-406E-AB5B-AAB9BFCE5E32}" type="pres">
      <dgm:prSet presAssocID="{C9772CA2-588B-4BA5-8DB2-98951E3BC068}" presName="sibTrans" presStyleCnt="0"/>
      <dgm:spPr/>
      <dgm:t>
        <a:bodyPr/>
        <a:lstStyle/>
        <a:p>
          <a:endParaRPr lang="ru-RU"/>
        </a:p>
      </dgm:t>
    </dgm:pt>
    <dgm:pt modelId="{487368EC-BFFA-418E-BBB1-7E6CF022FD9F}" type="pres">
      <dgm:prSet presAssocID="{2FAFDF61-9AB2-444E-B986-3D53DB27104D}" presName="node" presStyleLbl="node1" presStyleIdx="14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17EBAF-D78F-468D-B291-0C0204C8B593}" type="pres">
      <dgm:prSet presAssocID="{7DD9E060-C429-4537-A990-E4900B30C7F9}" presName="sibTrans" presStyleCnt="0"/>
      <dgm:spPr/>
      <dgm:t>
        <a:bodyPr/>
        <a:lstStyle/>
        <a:p>
          <a:endParaRPr lang="ru-RU"/>
        </a:p>
      </dgm:t>
    </dgm:pt>
    <dgm:pt modelId="{B7857FEC-2219-4EFA-A4D1-2ED6EDD4AA61}" type="pres">
      <dgm:prSet presAssocID="{5169FF00-7069-40EB-8BAB-CA5F77FDA70D}" presName="node" presStyleLbl="node1" presStyleIdx="15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E2CEF2-9F01-48EB-B252-F4DF3FDF6E70}" type="pres">
      <dgm:prSet presAssocID="{85E4E986-8A38-4CCB-8B6D-B81274E6D459}" presName="sibTrans" presStyleCnt="0"/>
      <dgm:spPr/>
      <dgm:t>
        <a:bodyPr/>
        <a:lstStyle/>
        <a:p>
          <a:endParaRPr lang="ru-RU"/>
        </a:p>
      </dgm:t>
    </dgm:pt>
    <dgm:pt modelId="{AC826481-2138-406D-9169-7F475589C201}" type="pres">
      <dgm:prSet presAssocID="{6579EF3A-C606-4640-91D1-860857C18160}" presName="node" presStyleLbl="node1" presStyleIdx="16" presStyleCnt="18" custScaleX="211188" custScaleY="50230" custLinFactNeighborX="-626" custLinFactNeighborY="-58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401FDD-CBCE-4B7C-BF5F-F3C203CCEEF9}" type="pres">
      <dgm:prSet presAssocID="{F2D304EE-4512-4800-8DE0-0FB906CBF146}" presName="sibTrans" presStyleCnt="0"/>
      <dgm:spPr/>
    </dgm:pt>
    <dgm:pt modelId="{E517364C-4BDF-4705-86DC-6450E0769807}" type="pres">
      <dgm:prSet presAssocID="{49869780-C345-42CD-8532-EFB47494A666}" presName="node" presStyleLbl="node1" presStyleIdx="17" presStyleCnt="18" custScaleX="208213" custScaleY="50090" custLinFactNeighborX="-917" custLinFactNeighborY="-48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22FAD7-05CF-4BB2-96C9-FF409B7876C5}" type="presOf" srcId="{5FB37861-E936-4DE4-9A3E-D93D66BD2029}" destId="{60D625C2-4ACF-42EF-8B1F-D8D72A029E0B}" srcOrd="0" destOrd="0" presId="urn:microsoft.com/office/officeart/2005/8/layout/default#1"/>
    <dgm:cxn modelId="{33CFB0DB-3219-4E15-91CA-BE6C1B2C03B9}" srcId="{E2D17913-472D-4E46-B349-0988F6E8CC01}" destId="{A6F745FE-9B05-40C8-ADD7-C52D63EB9583}" srcOrd="13" destOrd="0" parTransId="{2202078F-B173-4350-8712-C726B8340A3D}" sibTransId="{C9772CA2-588B-4BA5-8DB2-98951E3BC068}"/>
    <dgm:cxn modelId="{37A80BAB-9624-4D26-95FA-132E6A7980E1}" type="presOf" srcId="{C5E5463C-7099-478A-8CDC-D0959B3BE4B9}" destId="{22D3A689-38A3-4BBD-AD69-A81B7416298B}" srcOrd="0" destOrd="0" presId="urn:microsoft.com/office/officeart/2005/8/layout/default#1"/>
    <dgm:cxn modelId="{563E6F48-17C3-4024-B795-9E96BAD9020E}" type="presOf" srcId="{03C09308-9620-426D-B51A-791C02674251}" destId="{02519CA7-53F5-46D0-BBAE-1A25262818CF}" srcOrd="0" destOrd="0" presId="urn:microsoft.com/office/officeart/2005/8/layout/default#1"/>
    <dgm:cxn modelId="{EBACDFC9-C783-463D-A9F5-DC2953DCB65E}" srcId="{E2D17913-472D-4E46-B349-0988F6E8CC01}" destId="{FD17F7F9-61D1-4526-99F9-8B2B4DC4F926}" srcOrd="0" destOrd="0" parTransId="{2E4796D6-C63D-4D62-9268-E548BE156AD0}" sibTransId="{746F6793-B28F-4FCA-AD41-A8916C04F168}"/>
    <dgm:cxn modelId="{47D9F148-EA9A-47AF-9425-0118BCC0E422}" srcId="{E2D17913-472D-4E46-B349-0988F6E8CC01}" destId="{93DA1383-815F-44BB-A08B-07540F8DEC77}" srcOrd="7" destOrd="0" parTransId="{2673F7D8-FA87-4B37-979A-1A487CFA6D6B}" sibTransId="{31A1728A-5A79-4907-B50A-CD3A18310759}"/>
    <dgm:cxn modelId="{FDBF355E-C00E-40CF-B499-38FD4FF5F8E1}" type="presOf" srcId="{C9D4F9B1-37B9-4541-BB8C-C97B769F4C61}" destId="{944C7D2A-CE59-4E61-8834-4EEEBB455DAF}" srcOrd="0" destOrd="0" presId="urn:microsoft.com/office/officeart/2005/8/layout/default#1"/>
    <dgm:cxn modelId="{B8234884-B736-4A91-A1D3-246E77D02EBF}" type="presOf" srcId="{93DA1383-815F-44BB-A08B-07540F8DEC77}" destId="{F63DE0F1-E4F1-4A9E-899E-164ED982587B}" srcOrd="0" destOrd="0" presId="urn:microsoft.com/office/officeart/2005/8/layout/default#1"/>
    <dgm:cxn modelId="{82167B2F-40CB-4D19-ADA6-757D925C1A7E}" srcId="{E2D17913-472D-4E46-B349-0988F6E8CC01}" destId="{C9D4F9B1-37B9-4541-BB8C-C97B769F4C61}" srcOrd="4" destOrd="0" parTransId="{383193DC-0D81-45F7-BC02-F9817114D559}" sibTransId="{436D094B-E64B-4357-800E-C35009A2F14D}"/>
    <dgm:cxn modelId="{53A7FA4A-C73D-4472-A748-1ED58B75E153}" type="presOf" srcId="{49869780-C345-42CD-8532-EFB47494A666}" destId="{E517364C-4BDF-4705-86DC-6450E0769807}" srcOrd="0" destOrd="0" presId="urn:microsoft.com/office/officeart/2005/8/layout/default#1"/>
    <dgm:cxn modelId="{0533CC6E-2E04-430C-8D13-0B408CFAAACA}" type="presOf" srcId="{FD17F7F9-61D1-4526-99F9-8B2B4DC4F926}" destId="{6F477A26-A5B9-4A6C-A94D-BE1713F515B7}" srcOrd="0" destOrd="0" presId="urn:microsoft.com/office/officeart/2005/8/layout/default#1"/>
    <dgm:cxn modelId="{DBF3E331-16D0-4A39-9BEE-BEB5E80A1BBF}" type="presOf" srcId="{C6CE63D6-CB0E-40E7-9D03-ABA481C7BF49}" destId="{A1B61145-D6F1-4CEE-A73A-0C832A8C61E1}" srcOrd="0" destOrd="0" presId="urn:microsoft.com/office/officeart/2005/8/layout/default#1"/>
    <dgm:cxn modelId="{0BD4445A-0CB5-4DA8-971A-75B82DBF0AF5}" type="presOf" srcId="{6579EF3A-C606-4640-91D1-860857C18160}" destId="{AC826481-2138-406D-9169-7F475589C201}" srcOrd="0" destOrd="0" presId="urn:microsoft.com/office/officeart/2005/8/layout/default#1"/>
    <dgm:cxn modelId="{BE48717B-361B-4221-AF0D-5B2BC33FF82F}" srcId="{E2D17913-472D-4E46-B349-0988F6E8CC01}" destId="{55AB6B2E-923A-48CD-9C6C-CBABF28FAF79}" srcOrd="1" destOrd="0" parTransId="{ABC722C4-7C06-4F89-902F-8B17DEF5DB8F}" sibTransId="{B8A78D9D-5529-4144-960D-227DC4B634B7}"/>
    <dgm:cxn modelId="{CFC92E46-9318-4B2B-8079-7514D07ACD20}" type="presOf" srcId="{9F082627-A81F-4D97-AC88-4F18FC272299}" destId="{1B4F3A76-70C1-4173-BFB3-79D03C6EAC84}" srcOrd="0" destOrd="0" presId="urn:microsoft.com/office/officeart/2005/8/layout/default#1"/>
    <dgm:cxn modelId="{E59D897E-E072-4C32-AF8B-0EC048C1FA3C}" type="presOf" srcId="{5169FF00-7069-40EB-8BAB-CA5F77FDA70D}" destId="{B7857FEC-2219-4EFA-A4D1-2ED6EDD4AA61}" srcOrd="0" destOrd="0" presId="urn:microsoft.com/office/officeart/2005/8/layout/default#1"/>
    <dgm:cxn modelId="{10D0A769-64A0-4BB3-A7BB-807B3E289727}" srcId="{E2D17913-472D-4E46-B349-0988F6E8CC01}" destId="{C5E5463C-7099-478A-8CDC-D0959B3BE4B9}" srcOrd="2" destOrd="0" parTransId="{9627BC2D-FACF-4187-8874-2B7E23F5E4E5}" sibTransId="{FD400A6E-0EF9-45B2-80EC-3A2FB6DA4E56}"/>
    <dgm:cxn modelId="{6296D930-7D7A-4BD6-B984-5249FDBE90DA}" type="presOf" srcId="{55AB6B2E-923A-48CD-9C6C-CBABF28FAF79}" destId="{B189D1DD-1660-4D47-8565-E573D75AD731}" srcOrd="0" destOrd="0" presId="urn:microsoft.com/office/officeart/2005/8/layout/default#1"/>
    <dgm:cxn modelId="{B70E223D-7546-4697-83E5-661E239CF8D8}" srcId="{E2D17913-472D-4E46-B349-0988F6E8CC01}" destId="{64516AFC-A8E4-404A-943B-AE7EAC14CAF5}" srcOrd="11" destOrd="0" parTransId="{E7A9BFE4-CABC-4F48-A3BC-EFB0BFFED536}" sibTransId="{5843BD3E-3FEE-4891-92C6-6DCD1FD6F747}"/>
    <dgm:cxn modelId="{8B17AE30-7356-422D-893E-7B91C9C3BC9F}" type="presOf" srcId="{3033608E-00BA-46B0-9AD6-DF0C79C428A2}" destId="{E3615419-3767-4863-8576-2FDE4D497C47}" srcOrd="0" destOrd="0" presId="urn:microsoft.com/office/officeart/2005/8/layout/default#1"/>
    <dgm:cxn modelId="{5584A912-2F1E-4FF0-8BB1-15D85CAF50D1}" srcId="{E2D17913-472D-4E46-B349-0988F6E8CC01}" destId="{9F082627-A81F-4D97-AC88-4F18FC272299}" srcOrd="9" destOrd="0" parTransId="{D6948FD3-9006-4517-A518-3E4D6B10C1A5}" sibTransId="{7A8ABDDB-969E-4C4C-BB73-1636AB6C19D0}"/>
    <dgm:cxn modelId="{032B3206-A128-4BD9-B03A-9AE6D1724D6C}" srcId="{E2D17913-472D-4E46-B349-0988F6E8CC01}" destId="{03C09308-9620-426D-B51A-791C02674251}" srcOrd="8" destOrd="0" parTransId="{0681954D-023C-4DF1-8641-C278B16CCB0B}" sibTransId="{6194A8DE-1470-4D03-8253-FE1D81153099}"/>
    <dgm:cxn modelId="{F84D8981-22D2-4BFD-9BCD-2C8103C4C1BE}" type="presOf" srcId="{A6F745FE-9B05-40C8-ADD7-C52D63EB9583}" destId="{33634896-89CD-438F-AFC1-F87306856668}" srcOrd="0" destOrd="0" presId="urn:microsoft.com/office/officeart/2005/8/layout/default#1"/>
    <dgm:cxn modelId="{E64F1A30-09E6-4239-9826-16F70363779F}" srcId="{E2D17913-472D-4E46-B349-0988F6E8CC01}" destId="{C6CE63D6-CB0E-40E7-9D03-ABA481C7BF49}" srcOrd="3" destOrd="0" parTransId="{0E21597B-5D2A-4E7F-A66D-ECD00ED70B9F}" sibTransId="{B6A03AF4-92B7-4D2A-A443-5E466B09492A}"/>
    <dgm:cxn modelId="{7084E4FB-4414-4F7D-9BCB-4DD15E6905A0}" srcId="{E2D17913-472D-4E46-B349-0988F6E8CC01}" destId="{6579EF3A-C606-4640-91D1-860857C18160}" srcOrd="16" destOrd="0" parTransId="{94E3E3B5-288A-4C3C-9EBD-403004977439}" sibTransId="{F2D304EE-4512-4800-8DE0-0FB906CBF146}"/>
    <dgm:cxn modelId="{F79DECEF-F679-4D4D-9254-685750B75417}" srcId="{E2D17913-472D-4E46-B349-0988F6E8CC01}" destId="{2FAFDF61-9AB2-444E-B986-3D53DB27104D}" srcOrd="14" destOrd="0" parTransId="{043E38B2-BF2B-46C8-B7AE-A41D177953BF}" sibTransId="{7DD9E060-C429-4537-A990-E4900B30C7F9}"/>
    <dgm:cxn modelId="{07801278-1DFD-404A-8F26-D654FEE0B7FE}" srcId="{E2D17913-472D-4E46-B349-0988F6E8CC01}" destId="{D394614D-119C-4E96-903B-7486E1ED75BD}" srcOrd="10" destOrd="0" parTransId="{B44F85E3-DE48-42FC-9BAC-2DE9EB1FB0ED}" sibTransId="{67EADDFC-D871-457A-A705-506CD1E8AB4B}"/>
    <dgm:cxn modelId="{E0B667C0-6AD1-4158-9E33-BBA7A248D118}" srcId="{E2D17913-472D-4E46-B349-0988F6E8CC01}" destId="{5FB37861-E936-4DE4-9A3E-D93D66BD2029}" srcOrd="6" destOrd="0" parTransId="{253750AC-11D9-4345-99F5-3C364074BF83}" sibTransId="{C0EAB6F4-0840-4C44-9E9D-0EDEEA8D1AA8}"/>
    <dgm:cxn modelId="{4D1AEC3C-18AA-49D2-8E48-0E2DA37F34CB}" type="presOf" srcId="{E2D17913-472D-4E46-B349-0988F6E8CC01}" destId="{222FEDA1-9E9A-421C-8C03-F349E0631388}" srcOrd="0" destOrd="0" presId="urn:microsoft.com/office/officeart/2005/8/layout/default#1"/>
    <dgm:cxn modelId="{3908BC4C-B74F-4070-A340-B75E47CD1E38}" srcId="{E2D17913-472D-4E46-B349-0988F6E8CC01}" destId="{C5A13E84-4B95-438E-BCD1-0EEB455454EF}" srcOrd="12" destOrd="0" parTransId="{046988FC-CD8F-405D-A3BB-A4405FACFD9D}" sibTransId="{14A2CF0B-1A1E-48B5-AB56-6A9A2F204F56}"/>
    <dgm:cxn modelId="{D5CF5CEF-4CF1-40AE-AAC5-DA0811113D34}" srcId="{E2D17913-472D-4E46-B349-0988F6E8CC01}" destId="{49869780-C345-42CD-8532-EFB47494A666}" srcOrd="17" destOrd="0" parTransId="{F5F577B0-443A-465B-B61A-9C48185B34C3}" sibTransId="{D57624A9-55C3-45A9-8BD0-A64832AEA448}"/>
    <dgm:cxn modelId="{E2D2725D-D6A2-47B0-8432-00EDFFAA2631}" type="presOf" srcId="{D394614D-119C-4E96-903B-7486E1ED75BD}" destId="{2336B8D7-6188-48F1-A956-A7BB4A5D2F64}" srcOrd="0" destOrd="0" presId="urn:microsoft.com/office/officeart/2005/8/layout/default#1"/>
    <dgm:cxn modelId="{0FAB4148-2AD1-4EEC-A6E3-280027CA032F}" type="presOf" srcId="{C5A13E84-4B95-438E-BCD1-0EEB455454EF}" destId="{01E900EC-B0FB-4937-92D5-8E421A5A45B1}" srcOrd="0" destOrd="0" presId="urn:microsoft.com/office/officeart/2005/8/layout/default#1"/>
    <dgm:cxn modelId="{69700942-E59D-4561-9C36-BB9C62F77B9E}" type="presOf" srcId="{2FAFDF61-9AB2-444E-B986-3D53DB27104D}" destId="{487368EC-BFFA-418E-BBB1-7E6CF022FD9F}" srcOrd="0" destOrd="0" presId="urn:microsoft.com/office/officeart/2005/8/layout/default#1"/>
    <dgm:cxn modelId="{A1319B69-E763-4A30-80EF-87D767442B0F}" srcId="{E2D17913-472D-4E46-B349-0988F6E8CC01}" destId="{3033608E-00BA-46B0-9AD6-DF0C79C428A2}" srcOrd="5" destOrd="0" parTransId="{1B5373D6-8C16-41D8-ACAB-A6D3A96A7AED}" sibTransId="{6C89FDA8-9993-4DD3-8999-2A3730B4CD43}"/>
    <dgm:cxn modelId="{209686A6-9776-45FE-B7AF-000CF912399B}" srcId="{E2D17913-472D-4E46-B349-0988F6E8CC01}" destId="{5169FF00-7069-40EB-8BAB-CA5F77FDA70D}" srcOrd="15" destOrd="0" parTransId="{66B050C7-52B4-4F2C-AF64-06F35E290A6B}" sibTransId="{85E4E986-8A38-4CCB-8B6D-B81274E6D459}"/>
    <dgm:cxn modelId="{496AA6A6-EB4C-475B-9341-CC93C7FE8A7D}" type="presOf" srcId="{64516AFC-A8E4-404A-943B-AE7EAC14CAF5}" destId="{A146E97E-F28D-45B9-8B0F-3ADC27167B2C}" srcOrd="0" destOrd="0" presId="urn:microsoft.com/office/officeart/2005/8/layout/default#1"/>
    <dgm:cxn modelId="{4F1150C4-E0B0-4556-8C65-247C92661223}" type="presParOf" srcId="{222FEDA1-9E9A-421C-8C03-F349E0631388}" destId="{6F477A26-A5B9-4A6C-A94D-BE1713F515B7}" srcOrd="0" destOrd="0" presId="urn:microsoft.com/office/officeart/2005/8/layout/default#1"/>
    <dgm:cxn modelId="{C73E1285-C3A0-4914-9B7C-33D692BB74FA}" type="presParOf" srcId="{222FEDA1-9E9A-421C-8C03-F349E0631388}" destId="{B28881CC-E414-401B-AE12-417BE601F5FA}" srcOrd="1" destOrd="0" presId="urn:microsoft.com/office/officeart/2005/8/layout/default#1"/>
    <dgm:cxn modelId="{5BE996EB-59B1-415C-AEF1-EF8D65798975}" type="presParOf" srcId="{222FEDA1-9E9A-421C-8C03-F349E0631388}" destId="{B189D1DD-1660-4D47-8565-E573D75AD731}" srcOrd="2" destOrd="0" presId="urn:microsoft.com/office/officeart/2005/8/layout/default#1"/>
    <dgm:cxn modelId="{3E7F422A-AC0B-452B-AE18-4EBED2092871}" type="presParOf" srcId="{222FEDA1-9E9A-421C-8C03-F349E0631388}" destId="{01B5E205-7813-4FF0-95EF-23C24858D9F0}" srcOrd="3" destOrd="0" presId="urn:microsoft.com/office/officeart/2005/8/layout/default#1"/>
    <dgm:cxn modelId="{E31FB675-9122-4CA1-ACDD-DF7ADF533044}" type="presParOf" srcId="{222FEDA1-9E9A-421C-8C03-F349E0631388}" destId="{22D3A689-38A3-4BBD-AD69-A81B7416298B}" srcOrd="4" destOrd="0" presId="urn:microsoft.com/office/officeart/2005/8/layout/default#1"/>
    <dgm:cxn modelId="{F40742F3-ACA3-4691-849B-C02C7B20C323}" type="presParOf" srcId="{222FEDA1-9E9A-421C-8C03-F349E0631388}" destId="{344F34F2-4CA3-4D49-8153-384E901BFA11}" srcOrd="5" destOrd="0" presId="urn:microsoft.com/office/officeart/2005/8/layout/default#1"/>
    <dgm:cxn modelId="{D8A39AD8-9AD6-41C3-94E7-44F81B6BCA2F}" type="presParOf" srcId="{222FEDA1-9E9A-421C-8C03-F349E0631388}" destId="{A1B61145-D6F1-4CEE-A73A-0C832A8C61E1}" srcOrd="6" destOrd="0" presId="urn:microsoft.com/office/officeart/2005/8/layout/default#1"/>
    <dgm:cxn modelId="{EFD9C0D4-9C93-4E09-813C-00B0E386549C}" type="presParOf" srcId="{222FEDA1-9E9A-421C-8C03-F349E0631388}" destId="{41737BE4-4399-4F41-B7D5-F0DA8642BB8F}" srcOrd="7" destOrd="0" presId="urn:microsoft.com/office/officeart/2005/8/layout/default#1"/>
    <dgm:cxn modelId="{9922044C-A4C3-490F-AE65-56320AC4D6DA}" type="presParOf" srcId="{222FEDA1-9E9A-421C-8C03-F349E0631388}" destId="{944C7D2A-CE59-4E61-8834-4EEEBB455DAF}" srcOrd="8" destOrd="0" presId="urn:microsoft.com/office/officeart/2005/8/layout/default#1"/>
    <dgm:cxn modelId="{FBDDB478-63BC-4266-A368-5BF6B92D090C}" type="presParOf" srcId="{222FEDA1-9E9A-421C-8C03-F349E0631388}" destId="{352678B0-C111-484A-8F01-04526CC30407}" srcOrd="9" destOrd="0" presId="urn:microsoft.com/office/officeart/2005/8/layout/default#1"/>
    <dgm:cxn modelId="{FF0EEC27-9E63-4159-B944-6DC23956381A}" type="presParOf" srcId="{222FEDA1-9E9A-421C-8C03-F349E0631388}" destId="{E3615419-3767-4863-8576-2FDE4D497C47}" srcOrd="10" destOrd="0" presId="urn:microsoft.com/office/officeart/2005/8/layout/default#1"/>
    <dgm:cxn modelId="{2CD54F9D-C923-4DA2-872C-91281B2EC8A0}" type="presParOf" srcId="{222FEDA1-9E9A-421C-8C03-F349E0631388}" destId="{1CFF1F1A-820D-4931-9A4B-E137E6EA073F}" srcOrd="11" destOrd="0" presId="urn:microsoft.com/office/officeart/2005/8/layout/default#1"/>
    <dgm:cxn modelId="{DAF5B96B-C6AB-415C-AFEE-2DB06CBF0596}" type="presParOf" srcId="{222FEDA1-9E9A-421C-8C03-F349E0631388}" destId="{60D625C2-4ACF-42EF-8B1F-D8D72A029E0B}" srcOrd="12" destOrd="0" presId="urn:microsoft.com/office/officeart/2005/8/layout/default#1"/>
    <dgm:cxn modelId="{805926E2-9206-44F7-9706-560919764F67}" type="presParOf" srcId="{222FEDA1-9E9A-421C-8C03-F349E0631388}" destId="{F550CAFA-7B05-46C9-8327-3A9975992261}" srcOrd="13" destOrd="0" presId="urn:microsoft.com/office/officeart/2005/8/layout/default#1"/>
    <dgm:cxn modelId="{D58A3AEE-1162-416E-8E2A-3A8E6AFDF673}" type="presParOf" srcId="{222FEDA1-9E9A-421C-8C03-F349E0631388}" destId="{F63DE0F1-E4F1-4A9E-899E-164ED982587B}" srcOrd="14" destOrd="0" presId="urn:microsoft.com/office/officeart/2005/8/layout/default#1"/>
    <dgm:cxn modelId="{1858BE82-532C-44E0-98BD-274BB27EE486}" type="presParOf" srcId="{222FEDA1-9E9A-421C-8C03-F349E0631388}" destId="{29D557E9-5BE2-4438-AA68-6C0087F57939}" srcOrd="15" destOrd="0" presId="urn:microsoft.com/office/officeart/2005/8/layout/default#1"/>
    <dgm:cxn modelId="{13CED776-ABA3-4DC0-90B8-2FCEE1D0A79F}" type="presParOf" srcId="{222FEDA1-9E9A-421C-8C03-F349E0631388}" destId="{02519CA7-53F5-46D0-BBAE-1A25262818CF}" srcOrd="16" destOrd="0" presId="urn:microsoft.com/office/officeart/2005/8/layout/default#1"/>
    <dgm:cxn modelId="{EFD87B1E-6E23-447B-9777-588D1D130B84}" type="presParOf" srcId="{222FEDA1-9E9A-421C-8C03-F349E0631388}" destId="{C21FD8D8-0AC2-4AF4-A828-C140ABF42795}" srcOrd="17" destOrd="0" presId="urn:microsoft.com/office/officeart/2005/8/layout/default#1"/>
    <dgm:cxn modelId="{38B4DAFA-A019-42D5-9A86-0D776AF089EA}" type="presParOf" srcId="{222FEDA1-9E9A-421C-8C03-F349E0631388}" destId="{1B4F3A76-70C1-4173-BFB3-79D03C6EAC84}" srcOrd="18" destOrd="0" presId="urn:microsoft.com/office/officeart/2005/8/layout/default#1"/>
    <dgm:cxn modelId="{6B515325-B187-400A-8EDD-D2C888C5BC1B}" type="presParOf" srcId="{222FEDA1-9E9A-421C-8C03-F349E0631388}" destId="{9F975A6C-F824-440F-BB87-2EB2B9552D39}" srcOrd="19" destOrd="0" presId="urn:microsoft.com/office/officeart/2005/8/layout/default#1"/>
    <dgm:cxn modelId="{D0CB8D30-853C-44B0-8A35-25EEA394257E}" type="presParOf" srcId="{222FEDA1-9E9A-421C-8C03-F349E0631388}" destId="{2336B8D7-6188-48F1-A956-A7BB4A5D2F64}" srcOrd="20" destOrd="0" presId="urn:microsoft.com/office/officeart/2005/8/layout/default#1"/>
    <dgm:cxn modelId="{6E167183-51C8-4F6F-BF77-4D0B7260D1A8}" type="presParOf" srcId="{222FEDA1-9E9A-421C-8C03-F349E0631388}" destId="{6CB94715-39D3-4429-B77D-DBB2D19D53A8}" srcOrd="21" destOrd="0" presId="urn:microsoft.com/office/officeart/2005/8/layout/default#1"/>
    <dgm:cxn modelId="{DEF645F5-7685-479D-B5CC-DF057B003921}" type="presParOf" srcId="{222FEDA1-9E9A-421C-8C03-F349E0631388}" destId="{A146E97E-F28D-45B9-8B0F-3ADC27167B2C}" srcOrd="22" destOrd="0" presId="urn:microsoft.com/office/officeart/2005/8/layout/default#1"/>
    <dgm:cxn modelId="{951E2883-063B-45CC-BF5B-B8CDE237CCAE}" type="presParOf" srcId="{222FEDA1-9E9A-421C-8C03-F349E0631388}" destId="{28A2EB8F-39E3-4E92-8475-88BCD850E6A0}" srcOrd="23" destOrd="0" presId="urn:microsoft.com/office/officeart/2005/8/layout/default#1"/>
    <dgm:cxn modelId="{26495BC2-E480-49CB-8533-CCCACFEC0077}" type="presParOf" srcId="{222FEDA1-9E9A-421C-8C03-F349E0631388}" destId="{01E900EC-B0FB-4937-92D5-8E421A5A45B1}" srcOrd="24" destOrd="0" presId="urn:microsoft.com/office/officeart/2005/8/layout/default#1"/>
    <dgm:cxn modelId="{8A085C79-B3F3-481F-B305-72594F7B92B5}" type="presParOf" srcId="{222FEDA1-9E9A-421C-8C03-F349E0631388}" destId="{DDD3ACED-0001-4FC3-9EB5-AFEC22EC7056}" srcOrd="25" destOrd="0" presId="urn:microsoft.com/office/officeart/2005/8/layout/default#1"/>
    <dgm:cxn modelId="{EDE32EB5-2AB0-4054-95B0-8B45B33854E6}" type="presParOf" srcId="{222FEDA1-9E9A-421C-8C03-F349E0631388}" destId="{33634896-89CD-438F-AFC1-F87306856668}" srcOrd="26" destOrd="0" presId="urn:microsoft.com/office/officeart/2005/8/layout/default#1"/>
    <dgm:cxn modelId="{E6E30E01-13DB-46E0-989F-DEC2761DE425}" type="presParOf" srcId="{222FEDA1-9E9A-421C-8C03-F349E0631388}" destId="{FBDC35B0-0670-406E-AB5B-AAB9BFCE5E32}" srcOrd="27" destOrd="0" presId="urn:microsoft.com/office/officeart/2005/8/layout/default#1"/>
    <dgm:cxn modelId="{0D8FC4C0-B77E-47A9-85EA-51D9FB3351E3}" type="presParOf" srcId="{222FEDA1-9E9A-421C-8C03-F349E0631388}" destId="{487368EC-BFFA-418E-BBB1-7E6CF022FD9F}" srcOrd="28" destOrd="0" presId="urn:microsoft.com/office/officeart/2005/8/layout/default#1"/>
    <dgm:cxn modelId="{5CBDC8D9-AA1C-443F-94DD-D1F85A93456C}" type="presParOf" srcId="{222FEDA1-9E9A-421C-8C03-F349E0631388}" destId="{B017EBAF-D78F-468D-B291-0C0204C8B593}" srcOrd="29" destOrd="0" presId="urn:microsoft.com/office/officeart/2005/8/layout/default#1"/>
    <dgm:cxn modelId="{8C0E22F8-AF73-4808-8B2D-FA470D3AB90E}" type="presParOf" srcId="{222FEDA1-9E9A-421C-8C03-F349E0631388}" destId="{B7857FEC-2219-4EFA-A4D1-2ED6EDD4AA61}" srcOrd="30" destOrd="0" presId="urn:microsoft.com/office/officeart/2005/8/layout/default#1"/>
    <dgm:cxn modelId="{E5E34396-D93F-4CB6-9BD4-E4ED64BA6B78}" type="presParOf" srcId="{222FEDA1-9E9A-421C-8C03-F349E0631388}" destId="{CBE2CEF2-9F01-48EB-B252-F4DF3FDF6E70}" srcOrd="31" destOrd="0" presId="urn:microsoft.com/office/officeart/2005/8/layout/default#1"/>
    <dgm:cxn modelId="{2CA147E1-F499-4C1B-844A-524BFD3A18B5}" type="presParOf" srcId="{222FEDA1-9E9A-421C-8C03-F349E0631388}" destId="{AC826481-2138-406D-9169-7F475589C201}" srcOrd="32" destOrd="0" presId="urn:microsoft.com/office/officeart/2005/8/layout/default#1"/>
    <dgm:cxn modelId="{D11CE537-AC18-4FFC-82B2-BCD595FCC19B}" type="presParOf" srcId="{222FEDA1-9E9A-421C-8C03-F349E0631388}" destId="{BC401FDD-CBCE-4B7C-BF5F-F3C203CCEEF9}" srcOrd="33" destOrd="0" presId="urn:microsoft.com/office/officeart/2005/8/layout/default#1"/>
    <dgm:cxn modelId="{3E6E2E6F-E177-49BD-8E11-7A773915F562}" type="presParOf" srcId="{222FEDA1-9E9A-421C-8C03-F349E0631388}" destId="{E517364C-4BDF-4705-86DC-6450E0769807}" srcOrd="34" destOrd="0" presId="urn:microsoft.com/office/officeart/2005/8/layout/default#1"/>
  </dgm:cxnLst>
  <dgm:bg>
    <a:effectLst>
      <a:innerShdw blurRad="63500" dist="50800" dir="2700000">
        <a:prstClr val="black">
          <a:alpha val="50000"/>
        </a:prstClr>
      </a:innerShdw>
    </a:effectLst>
  </dgm:bg>
  <dgm:whole>
    <a:effectLst>
      <a:reflection endPos="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FBAACC-CB35-43E3-B96E-FE30BB07E238}" type="doc">
      <dgm:prSet loTypeId="urn:microsoft.com/office/officeart/2008/layout/VerticalCircleList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C992233-013F-4131-AF52-45C778B99890}">
      <dgm:prSet phldrT="[Текст]" custT="1"/>
      <dgm:spPr/>
      <dgm:t>
        <a:bodyPr/>
        <a:lstStyle/>
        <a:p>
          <a:r>
            <a:rPr lang="ru-RU" sz="1800" b="0" cap="none" spc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взносы на капитальный ремонт МЖД в управляющие компании: 2021 г. – 1 924 тыс. руб., 2022 г. –1 020 тыс. руб., 2023 г. – 1 061 тыс. руб.</a:t>
          </a:r>
          <a:endParaRPr lang="ru-RU" sz="1800" b="0" cap="none" spc="0" baseline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CEBF6717-038C-4449-942B-AFADF7210A5A}" type="parTrans" cxnId="{D1B1148C-E67D-4DFD-AC4F-CACAE2C7E35E}">
      <dgm:prSet/>
      <dgm:spPr/>
      <dgm:t>
        <a:bodyPr/>
        <a:lstStyle/>
        <a:p>
          <a:endParaRPr lang="ru-RU" sz="2000"/>
        </a:p>
      </dgm:t>
    </dgm:pt>
    <dgm:pt modelId="{F2C6763D-22BF-47EF-A4DE-D8A3B1F956DF}" type="sibTrans" cxnId="{D1B1148C-E67D-4DFD-AC4F-CACAE2C7E35E}">
      <dgm:prSet/>
      <dgm:spPr/>
      <dgm:t>
        <a:bodyPr/>
        <a:lstStyle/>
        <a:p>
          <a:endParaRPr lang="ru-RU" sz="2000"/>
        </a:p>
      </dgm:t>
    </dgm:pt>
    <dgm:pt modelId="{BB6CEAFE-2E66-402F-8F5A-197D954B6340}">
      <dgm:prSet phldrT="[Текст]" custT="1"/>
      <dgm:spPr/>
      <dgm:t>
        <a:bodyPr/>
        <a:lstStyle/>
        <a:p>
          <a:r>
            <a:rPr lang="ru-RU" sz="1800" b="0" cap="none" spc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содержание и текущий ремонт жилищного фонда: 2021 г. – 730 тыс. руб., 2022 г. – 730 тыс. руб., 2023 г. – 730 тыс. руб.</a:t>
          </a:r>
          <a:endParaRPr lang="ru-RU" sz="1800" b="0" cap="none" spc="0" baseline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811BB13A-8DEC-404C-9744-5EF52B3A3E91}" type="parTrans" cxnId="{ED051B45-1671-4A91-B8AE-23F27182856F}">
      <dgm:prSet/>
      <dgm:spPr/>
      <dgm:t>
        <a:bodyPr/>
        <a:lstStyle/>
        <a:p>
          <a:endParaRPr lang="ru-RU" sz="2000"/>
        </a:p>
      </dgm:t>
    </dgm:pt>
    <dgm:pt modelId="{7A9387F4-D868-49B4-8F6E-F7DF9F3B55A6}" type="sibTrans" cxnId="{ED051B45-1671-4A91-B8AE-23F27182856F}">
      <dgm:prSet/>
      <dgm:spPr/>
      <dgm:t>
        <a:bodyPr/>
        <a:lstStyle/>
        <a:p>
          <a:endParaRPr lang="ru-RU" sz="2000"/>
        </a:p>
      </dgm:t>
    </dgm:pt>
    <dgm:pt modelId="{62CCD32F-10AF-4AC4-A627-29E5418E6EB2}">
      <dgm:prSet phldrT="[Текст]" custT="1"/>
      <dgm:spPr/>
      <dgm:t>
        <a:bodyPr/>
        <a:lstStyle/>
        <a:p>
          <a:r>
            <a:rPr lang="ru-RU" sz="1800" b="0" cap="none" spc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МП «Переселение  граждан из аварийного жилищного фонда ГП «Город Балабаново»»: </a:t>
          </a:r>
        </a:p>
        <a:p>
          <a:r>
            <a:rPr lang="ru-RU" sz="1800" b="0" cap="none" spc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2021 г. – 1 500 тыс. руб.</a:t>
          </a:r>
          <a:endParaRPr lang="ru-RU" sz="1800" b="0" cap="none" spc="0" baseline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1ACFDD3F-FA6B-455F-B0A3-2BCB7BA35C71}" type="parTrans" cxnId="{9F9B7F76-3574-4DA3-AAD9-84B146172EDA}">
      <dgm:prSet/>
      <dgm:spPr/>
      <dgm:t>
        <a:bodyPr/>
        <a:lstStyle/>
        <a:p>
          <a:endParaRPr lang="ru-RU"/>
        </a:p>
      </dgm:t>
    </dgm:pt>
    <dgm:pt modelId="{01D8EA3A-C195-44B4-94A4-7A3341A5E934}" type="sibTrans" cxnId="{9F9B7F76-3574-4DA3-AAD9-84B146172EDA}">
      <dgm:prSet/>
      <dgm:spPr/>
      <dgm:t>
        <a:bodyPr/>
        <a:lstStyle/>
        <a:p>
          <a:endParaRPr lang="ru-RU"/>
        </a:p>
      </dgm:t>
    </dgm:pt>
    <dgm:pt modelId="{40BAB931-72F1-43CB-B1AE-05D26F12AC69}">
      <dgm:prSet phldrT="[Текст]" custT="1"/>
      <dgm:spPr/>
      <dgm:t>
        <a:bodyPr/>
        <a:lstStyle/>
        <a:p>
          <a:r>
            <a:rPr lang="ru-RU" sz="1800" b="0" cap="none" spc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взносы на капитальный ремонт МЖД в ФКР Калужской области: 2021 г. – 710 тыс. руб., 2022 г. – 738 тыс. руб., 2023 г. – 768 тыс. руб.</a:t>
          </a:r>
          <a:endParaRPr lang="ru-RU" sz="1800" b="0" cap="none" spc="0" baseline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B2403294-3682-4C3E-A669-4B0B99905994}" type="sibTrans" cxnId="{E6FBC4EB-072A-4960-8EAD-ECC3FC343BE7}">
      <dgm:prSet/>
      <dgm:spPr/>
      <dgm:t>
        <a:bodyPr/>
        <a:lstStyle/>
        <a:p>
          <a:endParaRPr lang="ru-RU" sz="2000"/>
        </a:p>
      </dgm:t>
    </dgm:pt>
    <dgm:pt modelId="{E843A904-A349-4658-AF72-7B7CC19AF170}" type="parTrans" cxnId="{E6FBC4EB-072A-4960-8EAD-ECC3FC343BE7}">
      <dgm:prSet/>
      <dgm:spPr/>
      <dgm:t>
        <a:bodyPr/>
        <a:lstStyle/>
        <a:p>
          <a:endParaRPr lang="ru-RU" sz="2000"/>
        </a:p>
      </dgm:t>
    </dgm:pt>
    <dgm:pt modelId="{1F05769C-4FD8-43CC-9033-BDF85A61D5EF}">
      <dgm:prSet phldrT="[Текст]" custT="1"/>
      <dgm:spPr/>
      <dgm:t>
        <a:bodyPr/>
        <a:lstStyle/>
        <a:p>
          <a:r>
            <a:rPr lang="ru-RU" sz="1800" b="0" cap="none" spc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МП «Развитие жилищной и коммунальной инфраструктуры городского поселения «Город Балабаново»:</a:t>
          </a:r>
          <a:endParaRPr lang="ru-RU" sz="1800" b="0" cap="none" spc="0" baseline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E561B6C0-B12A-427D-BB47-56EC7B11BF66}" type="parTrans" cxnId="{2BF93222-AE35-4A45-86BB-813AE3F1995D}">
      <dgm:prSet/>
      <dgm:spPr/>
      <dgm:t>
        <a:bodyPr/>
        <a:lstStyle/>
        <a:p>
          <a:endParaRPr lang="ru-RU"/>
        </a:p>
      </dgm:t>
    </dgm:pt>
    <dgm:pt modelId="{B810B48A-4033-49F9-BA13-59452E9AE198}" type="sibTrans" cxnId="{2BF93222-AE35-4A45-86BB-813AE3F1995D}">
      <dgm:prSet/>
      <dgm:spPr/>
      <dgm:t>
        <a:bodyPr/>
        <a:lstStyle/>
        <a:p>
          <a:endParaRPr lang="ru-RU"/>
        </a:p>
      </dgm:t>
    </dgm:pt>
    <dgm:pt modelId="{505548E9-A7C3-4DBF-86A6-9D1C9DEB9A76}" type="pres">
      <dgm:prSet presAssocID="{08FBAACC-CB35-43E3-B96E-FE30BB07E238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6963612A-855E-4E05-A91B-5D5E14FC0EAB}" type="pres">
      <dgm:prSet presAssocID="{62CCD32F-10AF-4AC4-A627-29E5418E6EB2}" presName="noChildren" presStyleCnt="0"/>
      <dgm:spPr/>
      <dgm:t>
        <a:bodyPr/>
        <a:lstStyle/>
        <a:p>
          <a:endParaRPr lang="ru-RU"/>
        </a:p>
      </dgm:t>
    </dgm:pt>
    <dgm:pt modelId="{FC4CA685-7BCC-4E08-9758-EF65917C5BE7}" type="pres">
      <dgm:prSet presAssocID="{62CCD32F-10AF-4AC4-A627-29E5418E6EB2}" presName="gap" presStyleCnt="0"/>
      <dgm:spPr/>
      <dgm:t>
        <a:bodyPr/>
        <a:lstStyle/>
        <a:p>
          <a:endParaRPr lang="ru-RU"/>
        </a:p>
      </dgm:t>
    </dgm:pt>
    <dgm:pt modelId="{0D608341-0198-40D3-A7CD-A2EB9F5BA039}" type="pres">
      <dgm:prSet presAssocID="{62CCD32F-10AF-4AC4-A627-29E5418E6EB2}" presName="medCircle2" presStyleLbl="vennNode1" presStyleIdx="0" presStyleCnt="5" custLinFactNeighborX="-48987" custLinFactNeighborY="-514"/>
      <dgm:spPr/>
      <dgm:t>
        <a:bodyPr/>
        <a:lstStyle/>
        <a:p>
          <a:endParaRPr lang="ru-RU"/>
        </a:p>
      </dgm:t>
    </dgm:pt>
    <dgm:pt modelId="{E61800A8-27A8-4F0F-8ABA-1BE383202147}" type="pres">
      <dgm:prSet presAssocID="{62CCD32F-10AF-4AC4-A627-29E5418E6EB2}" presName="txLvlOnly1" presStyleLbl="revTx" presStyleIdx="0" presStyleCnt="5" custScaleX="82309" custLinFactNeighborX="-20314" custLinFactNeighborY="-514"/>
      <dgm:spPr/>
      <dgm:t>
        <a:bodyPr/>
        <a:lstStyle/>
        <a:p>
          <a:endParaRPr lang="ru-RU"/>
        </a:p>
      </dgm:t>
    </dgm:pt>
    <dgm:pt modelId="{0BD5AE07-85E9-4D01-8CC2-C5AD97932EFF}" type="pres">
      <dgm:prSet presAssocID="{1F05769C-4FD8-43CC-9033-BDF85A61D5EF}" presName="withChildren" presStyleCnt="0"/>
      <dgm:spPr/>
      <dgm:t>
        <a:bodyPr/>
        <a:lstStyle/>
        <a:p>
          <a:endParaRPr lang="ru-RU"/>
        </a:p>
      </dgm:t>
    </dgm:pt>
    <dgm:pt modelId="{2F1B1BD8-F618-47B5-BD40-214A2BFEF137}" type="pres">
      <dgm:prSet presAssocID="{1F05769C-4FD8-43CC-9033-BDF85A61D5EF}" presName="bigCircle" presStyleLbl="vennNode1" presStyleIdx="1" presStyleCnt="5" custScaleX="3697" custScaleY="3697" custLinFactNeighborX="-39312" custLinFactNeighborY="400"/>
      <dgm:spPr/>
      <dgm:t>
        <a:bodyPr/>
        <a:lstStyle/>
        <a:p>
          <a:endParaRPr lang="ru-RU"/>
        </a:p>
      </dgm:t>
    </dgm:pt>
    <dgm:pt modelId="{579D69E0-D840-454B-9125-20F95B3DD465}" type="pres">
      <dgm:prSet presAssocID="{1F05769C-4FD8-43CC-9033-BDF85A61D5EF}" presName="medCircle" presStyleLbl="vennNode1" presStyleIdx="2" presStyleCnt="5" custLinFactNeighborX="-12309" custLinFactNeighborY="-2390"/>
      <dgm:spPr/>
      <dgm:t>
        <a:bodyPr/>
        <a:lstStyle/>
        <a:p>
          <a:endParaRPr lang="ru-RU"/>
        </a:p>
      </dgm:t>
    </dgm:pt>
    <dgm:pt modelId="{7917CB4E-6745-4E9A-9468-09E224AA83AE}" type="pres">
      <dgm:prSet presAssocID="{1F05769C-4FD8-43CC-9033-BDF85A61D5EF}" presName="txLvl1" presStyleLbl="revTx" presStyleIdx="1" presStyleCnt="5" custLinFactNeighborX="-5080" custLinFactNeighborY="3396"/>
      <dgm:spPr/>
      <dgm:t>
        <a:bodyPr/>
        <a:lstStyle/>
        <a:p>
          <a:endParaRPr lang="ru-RU"/>
        </a:p>
      </dgm:t>
    </dgm:pt>
    <dgm:pt modelId="{5679A647-7154-4576-B5DD-74E5A9A15384}" type="pres">
      <dgm:prSet presAssocID="{1F05769C-4FD8-43CC-9033-BDF85A61D5EF}" presName="lin" presStyleCnt="0"/>
      <dgm:spPr/>
      <dgm:t>
        <a:bodyPr/>
        <a:lstStyle/>
        <a:p>
          <a:endParaRPr lang="ru-RU"/>
        </a:p>
      </dgm:t>
    </dgm:pt>
    <dgm:pt modelId="{A1A727A1-8CEE-4528-B244-218BCCF7AE93}" type="pres">
      <dgm:prSet presAssocID="{40BAB931-72F1-43CB-B1AE-05D26F12AC69}" presName="txLvl2" presStyleLbl="revTx" presStyleIdx="2" presStyleCnt="5" custLinFactNeighborX="249" custLinFactNeighborY="-47540"/>
      <dgm:spPr/>
      <dgm:t>
        <a:bodyPr/>
        <a:lstStyle/>
        <a:p>
          <a:endParaRPr lang="ru-RU"/>
        </a:p>
      </dgm:t>
    </dgm:pt>
    <dgm:pt modelId="{F96DE0D2-A00C-4096-AE67-50FB9CE76F78}" type="pres">
      <dgm:prSet presAssocID="{B2403294-3682-4C3E-A669-4B0B99905994}" presName="smCircle" presStyleLbl="vennNode1" presStyleIdx="3" presStyleCnt="5" custLinFactX="-31557" custLinFactNeighborX="-100000" custLinFactNeighborY="-78202"/>
      <dgm:spPr/>
      <dgm:t>
        <a:bodyPr/>
        <a:lstStyle/>
        <a:p>
          <a:endParaRPr lang="ru-RU"/>
        </a:p>
      </dgm:t>
    </dgm:pt>
    <dgm:pt modelId="{99692B7A-1F2E-4123-B117-EFC0983861DE}" type="pres">
      <dgm:prSet presAssocID="{1C992233-013F-4131-AF52-45C778B99890}" presName="txLvl2" presStyleLbl="revTx" presStyleIdx="3" presStyleCnt="5" custLinFactY="-2483" custLinFactNeighborX="249" custLinFactNeighborY="-100000"/>
      <dgm:spPr/>
      <dgm:t>
        <a:bodyPr/>
        <a:lstStyle/>
        <a:p>
          <a:endParaRPr lang="ru-RU"/>
        </a:p>
      </dgm:t>
    </dgm:pt>
    <dgm:pt modelId="{0239921F-2838-45D1-950B-9B1A6621EF31}" type="pres">
      <dgm:prSet presAssocID="{F2C6763D-22BF-47EF-A4DE-D8A3B1F956DF}" presName="smCircle" presStyleLbl="vennNode1" presStyleIdx="4" presStyleCnt="5" custLinFactX="-31556" custLinFactY="-40718" custLinFactNeighborX="-100000" custLinFactNeighborY="-100000"/>
      <dgm:spPr/>
      <dgm:t>
        <a:bodyPr/>
        <a:lstStyle/>
        <a:p>
          <a:endParaRPr lang="ru-RU"/>
        </a:p>
      </dgm:t>
    </dgm:pt>
    <dgm:pt modelId="{C082628F-EAA9-442F-8E4D-94C41BCF80BC}" type="pres">
      <dgm:prSet presAssocID="{BB6CEAFE-2E66-402F-8F5A-197D954B6340}" presName="txLvl2" presStyleLbl="revTx" presStyleIdx="4" presStyleCnt="5" custLinFactY="-24109" custLinFactNeighborX="249" custLinFactNeighborY="-100000"/>
      <dgm:spPr/>
      <dgm:t>
        <a:bodyPr/>
        <a:lstStyle/>
        <a:p>
          <a:endParaRPr lang="ru-RU"/>
        </a:p>
      </dgm:t>
    </dgm:pt>
  </dgm:ptLst>
  <dgm:cxnLst>
    <dgm:cxn modelId="{BFEC0E0A-73CB-4599-9151-EA43CE3E2F47}" type="presOf" srcId="{1F05769C-4FD8-43CC-9033-BDF85A61D5EF}" destId="{7917CB4E-6745-4E9A-9468-09E224AA83AE}" srcOrd="0" destOrd="0" presId="urn:microsoft.com/office/officeart/2008/layout/VerticalCircleList"/>
    <dgm:cxn modelId="{BEE7ACA9-81EA-4CE7-AB94-259C580F3B33}" type="presOf" srcId="{1C992233-013F-4131-AF52-45C778B99890}" destId="{99692B7A-1F2E-4123-B117-EFC0983861DE}" srcOrd="0" destOrd="0" presId="urn:microsoft.com/office/officeart/2008/layout/VerticalCircleList"/>
    <dgm:cxn modelId="{BD5C7EC9-66E3-404D-ABCE-7CF74D41C4D1}" type="presOf" srcId="{62CCD32F-10AF-4AC4-A627-29E5418E6EB2}" destId="{E61800A8-27A8-4F0F-8ABA-1BE383202147}" srcOrd="0" destOrd="0" presId="urn:microsoft.com/office/officeart/2008/layout/VerticalCircleList"/>
    <dgm:cxn modelId="{2526D877-0B8D-4919-8024-7DD9AF0EC8CD}" type="presOf" srcId="{BB6CEAFE-2E66-402F-8F5A-197D954B6340}" destId="{C082628F-EAA9-442F-8E4D-94C41BCF80BC}" srcOrd="0" destOrd="0" presId="urn:microsoft.com/office/officeart/2008/layout/VerticalCircleList"/>
    <dgm:cxn modelId="{F34AB000-53CD-45E5-84E1-5469681C97C4}" type="presOf" srcId="{40BAB931-72F1-43CB-B1AE-05D26F12AC69}" destId="{A1A727A1-8CEE-4528-B244-218BCCF7AE93}" srcOrd="0" destOrd="0" presId="urn:microsoft.com/office/officeart/2008/layout/VerticalCircleList"/>
    <dgm:cxn modelId="{2BF93222-AE35-4A45-86BB-813AE3F1995D}" srcId="{08FBAACC-CB35-43E3-B96E-FE30BB07E238}" destId="{1F05769C-4FD8-43CC-9033-BDF85A61D5EF}" srcOrd="1" destOrd="0" parTransId="{E561B6C0-B12A-427D-BB47-56EC7B11BF66}" sibTransId="{B810B48A-4033-49F9-BA13-59452E9AE198}"/>
    <dgm:cxn modelId="{9F9B7F76-3574-4DA3-AAD9-84B146172EDA}" srcId="{08FBAACC-CB35-43E3-B96E-FE30BB07E238}" destId="{62CCD32F-10AF-4AC4-A627-29E5418E6EB2}" srcOrd="0" destOrd="0" parTransId="{1ACFDD3F-FA6B-455F-B0A3-2BCB7BA35C71}" sibTransId="{01D8EA3A-C195-44B4-94A4-7A3341A5E934}"/>
    <dgm:cxn modelId="{ED051B45-1671-4A91-B8AE-23F27182856F}" srcId="{1F05769C-4FD8-43CC-9033-BDF85A61D5EF}" destId="{BB6CEAFE-2E66-402F-8F5A-197D954B6340}" srcOrd="2" destOrd="0" parTransId="{811BB13A-8DEC-404C-9744-5EF52B3A3E91}" sibTransId="{7A9387F4-D868-49B4-8F6E-F7DF9F3B55A6}"/>
    <dgm:cxn modelId="{D1B1148C-E67D-4DFD-AC4F-CACAE2C7E35E}" srcId="{1F05769C-4FD8-43CC-9033-BDF85A61D5EF}" destId="{1C992233-013F-4131-AF52-45C778B99890}" srcOrd="1" destOrd="0" parTransId="{CEBF6717-038C-4449-942B-AFADF7210A5A}" sibTransId="{F2C6763D-22BF-47EF-A4DE-D8A3B1F956DF}"/>
    <dgm:cxn modelId="{E6FBC4EB-072A-4960-8EAD-ECC3FC343BE7}" srcId="{1F05769C-4FD8-43CC-9033-BDF85A61D5EF}" destId="{40BAB931-72F1-43CB-B1AE-05D26F12AC69}" srcOrd="0" destOrd="0" parTransId="{E843A904-A349-4658-AF72-7B7CC19AF170}" sibTransId="{B2403294-3682-4C3E-A669-4B0B99905994}"/>
    <dgm:cxn modelId="{C0BA7146-C477-4190-A6F1-4A3884538412}" type="presOf" srcId="{08FBAACC-CB35-43E3-B96E-FE30BB07E238}" destId="{505548E9-A7C3-4DBF-86A6-9D1C9DEB9A76}" srcOrd="0" destOrd="0" presId="urn:microsoft.com/office/officeart/2008/layout/VerticalCircleList"/>
    <dgm:cxn modelId="{7F9EAE15-E919-4AB2-98B0-7FCE9BA204F4}" type="presParOf" srcId="{505548E9-A7C3-4DBF-86A6-9D1C9DEB9A76}" destId="{6963612A-855E-4E05-A91B-5D5E14FC0EAB}" srcOrd="0" destOrd="0" presId="urn:microsoft.com/office/officeart/2008/layout/VerticalCircleList"/>
    <dgm:cxn modelId="{0E62183B-5E7C-43FC-B3E4-F6A1425B98C1}" type="presParOf" srcId="{6963612A-855E-4E05-A91B-5D5E14FC0EAB}" destId="{FC4CA685-7BCC-4E08-9758-EF65917C5BE7}" srcOrd="0" destOrd="0" presId="urn:microsoft.com/office/officeart/2008/layout/VerticalCircleList"/>
    <dgm:cxn modelId="{63C87F5B-B793-484E-A6F2-6658A71A2E0D}" type="presParOf" srcId="{6963612A-855E-4E05-A91B-5D5E14FC0EAB}" destId="{0D608341-0198-40D3-A7CD-A2EB9F5BA039}" srcOrd="1" destOrd="0" presId="urn:microsoft.com/office/officeart/2008/layout/VerticalCircleList"/>
    <dgm:cxn modelId="{33B12165-C50D-4F27-9998-7B5D70315E65}" type="presParOf" srcId="{6963612A-855E-4E05-A91B-5D5E14FC0EAB}" destId="{E61800A8-27A8-4F0F-8ABA-1BE383202147}" srcOrd="2" destOrd="0" presId="urn:microsoft.com/office/officeart/2008/layout/VerticalCircleList"/>
    <dgm:cxn modelId="{6AE0276E-8BBC-40D2-8210-94E8EA398DA8}" type="presParOf" srcId="{505548E9-A7C3-4DBF-86A6-9D1C9DEB9A76}" destId="{0BD5AE07-85E9-4D01-8CC2-C5AD97932EFF}" srcOrd="1" destOrd="0" presId="urn:microsoft.com/office/officeart/2008/layout/VerticalCircleList"/>
    <dgm:cxn modelId="{F6E83F28-C208-4409-808B-46298AAE7459}" type="presParOf" srcId="{0BD5AE07-85E9-4D01-8CC2-C5AD97932EFF}" destId="{2F1B1BD8-F618-47B5-BD40-214A2BFEF137}" srcOrd="0" destOrd="0" presId="urn:microsoft.com/office/officeart/2008/layout/VerticalCircleList"/>
    <dgm:cxn modelId="{7C750A8B-CEB5-4614-873D-B7CBEE5A849A}" type="presParOf" srcId="{0BD5AE07-85E9-4D01-8CC2-C5AD97932EFF}" destId="{579D69E0-D840-454B-9125-20F95B3DD465}" srcOrd="1" destOrd="0" presId="urn:microsoft.com/office/officeart/2008/layout/VerticalCircleList"/>
    <dgm:cxn modelId="{5D604579-5D59-4B87-A41F-85C6D6933344}" type="presParOf" srcId="{0BD5AE07-85E9-4D01-8CC2-C5AD97932EFF}" destId="{7917CB4E-6745-4E9A-9468-09E224AA83AE}" srcOrd="2" destOrd="0" presId="urn:microsoft.com/office/officeart/2008/layout/VerticalCircleList"/>
    <dgm:cxn modelId="{18D7B781-CA93-4D04-8FA2-E35B1421722E}" type="presParOf" srcId="{0BD5AE07-85E9-4D01-8CC2-C5AD97932EFF}" destId="{5679A647-7154-4576-B5DD-74E5A9A15384}" srcOrd="3" destOrd="0" presId="urn:microsoft.com/office/officeart/2008/layout/VerticalCircleList"/>
    <dgm:cxn modelId="{BD9793E9-A7F9-4ACF-9FBF-F344DBC8C2C4}" type="presParOf" srcId="{5679A647-7154-4576-B5DD-74E5A9A15384}" destId="{A1A727A1-8CEE-4528-B244-218BCCF7AE93}" srcOrd="0" destOrd="0" presId="urn:microsoft.com/office/officeart/2008/layout/VerticalCircleList"/>
    <dgm:cxn modelId="{3220BA1A-8CF6-4FD3-88BB-CD95AC76090E}" type="presParOf" srcId="{5679A647-7154-4576-B5DD-74E5A9A15384}" destId="{F96DE0D2-A00C-4096-AE67-50FB9CE76F78}" srcOrd="1" destOrd="0" presId="urn:microsoft.com/office/officeart/2008/layout/VerticalCircleList"/>
    <dgm:cxn modelId="{C1F22521-76AF-47EE-A059-A24A76A0A237}" type="presParOf" srcId="{5679A647-7154-4576-B5DD-74E5A9A15384}" destId="{99692B7A-1F2E-4123-B117-EFC0983861DE}" srcOrd="2" destOrd="0" presId="urn:microsoft.com/office/officeart/2008/layout/VerticalCircleList"/>
    <dgm:cxn modelId="{FA05FFD0-37F9-45C2-B277-1145C53A2A00}" type="presParOf" srcId="{5679A647-7154-4576-B5DD-74E5A9A15384}" destId="{0239921F-2838-45D1-950B-9B1A6621EF31}" srcOrd="3" destOrd="0" presId="urn:microsoft.com/office/officeart/2008/layout/VerticalCircleList"/>
    <dgm:cxn modelId="{C78DBBC0-21DF-4164-855B-F0426E16BB36}" type="presParOf" srcId="{5679A647-7154-4576-B5DD-74E5A9A15384}" destId="{C082628F-EAA9-442F-8E4D-94C41BCF80BC}" srcOrd="4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14C19B-F8BD-47F1-888B-8BE9794A16AC}" type="doc">
      <dgm:prSet loTypeId="urn:microsoft.com/office/officeart/2005/8/layout/chevron2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9003D58-78BC-4955-B59C-5C99A81B2BCD}">
      <dgm:prSet phldrT="[Текст]" custT="1"/>
      <dgm:spPr/>
      <dgm:t>
        <a:bodyPr/>
        <a:lstStyle/>
        <a:p>
          <a:endParaRPr lang="ru-RU" sz="2400" dirty="0"/>
        </a:p>
      </dgm:t>
    </dgm:pt>
    <dgm:pt modelId="{D91DC104-21F8-4A72-B017-51C0EAC59549}" type="parTrans" cxnId="{2C21D298-DAEB-4C70-8D36-338ABDB257EA}">
      <dgm:prSet/>
      <dgm:spPr/>
      <dgm:t>
        <a:bodyPr/>
        <a:lstStyle/>
        <a:p>
          <a:endParaRPr lang="ru-RU"/>
        </a:p>
      </dgm:t>
    </dgm:pt>
    <dgm:pt modelId="{0BDFE4DF-E0E9-410D-9C86-9FA6DD7D8470}" type="sibTrans" cxnId="{2C21D298-DAEB-4C70-8D36-338ABDB257EA}">
      <dgm:prSet/>
      <dgm:spPr/>
      <dgm:t>
        <a:bodyPr/>
        <a:lstStyle/>
        <a:p>
          <a:endParaRPr lang="ru-RU"/>
        </a:p>
      </dgm:t>
    </dgm:pt>
    <dgm:pt modelId="{09EC1956-C3A7-48DB-994A-E232AEE80A43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800" b="0" cap="none" spc="0" baseline="0" dirty="0" smtClean="0">
              <a:ln w="10541" cmpd="sng">
                <a:prstDash val="solid"/>
              </a:ln>
              <a:effectLst/>
            </a:rPr>
            <a:t>МП "Энергосбережение и повышение энергетической эффективности в системах коммунальной инфраструктуры на территории городского поселения "Город Балабаново": 2021 г. – 38 035 тыс. руб., 2022 г. – 35 342 тыс. руб., 2023 г. – 35 095 тыс. руб.</a:t>
          </a:r>
          <a:endParaRPr lang="ru-RU" sz="1800" baseline="0" dirty="0">
            <a:effectLst/>
          </a:endParaRPr>
        </a:p>
      </dgm:t>
    </dgm:pt>
    <dgm:pt modelId="{13A02E1D-93DE-4E66-9B6C-B30277DF0652}" type="parTrans" cxnId="{B51FBA9F-D53A-418C-A18C-D60A4B838FD4}">
      <dgm:prSet/>
      <dgm:spPr/>
      <dgm:t>
        <a:bodyPr/>
        <a:lstStyle/>
        <a:p>
          <a:endParaRPr lang="ru-RU"/>
        </a:p>
      </dgm:t>
    </dgm:pt>
    <dgm:pt modelId="{E456FD4A-0DD1-420C-90F8-07C04EBAFDAF}" type="sibTrans" cxnId="{B51FBA9F-D53A-418C-A18C-D60A4B838FD4}">
      <dgm:prSet/>
      <dgm:spPr/>
      <dgm:t>
        <a:bodyPr/>
        <a:lstStyle/>
        <a:p>
          <a:endParaRPr lang="ru-RU"/>
        </a:p>
      </dgm:t>
    </dgm:pt>
    <dgm:pt modelId="{6A58A14F-6EBD-45FF-9B27-151EA8F50385}">
      <dgm:prSet phldrT="[Текст]" custT="1"/>
      <dgm:spPr/>
      <dgm:t>
        <a:bodyPr/>
        <a:lstStyle/>
        <a:p>
          <a:endParaRPr lang="ru-RU" sz="2400" baseline="0" dirty="0"/>
        </a:p>
      </dgm:t>
    </dgm:pt>
    <dgm:pt modelId="{A0D322B7-9F5B-4A9F-B47F-9FDE04EC5372}" type="parTrans" cxnId="{6BC43C3C-39E3-4D6F-B60B-BBC7D406D88B}">
      <dgm:prSet/>
      <dgm:spPr/>
      <dgm:t>
        <a:bodyPr/>
        <a:lstStyle/>
        <a:p>
          <a:endParaRPr lang="ru-RU"/>
        </a:p>
      </dgm:t>
    </dgm:pt>
    <dgm:pt modelId="{2B1EFCD6-FDF1-4197-B754-2E3EBDC014B1}" type="sibTrans" cxnId="{6BC43C3C-39E3-4D6F-B60B-BBC7D406D88B}">
      <dgm:prSet/>
      <dgm:spPr/>
      <dgm:t>
        <a:bodyPr/>
        <a:lstStyle/>
        <a:p>
          <a:endParaRPr lang="ru-RU"/>
        </a:p>
      </dgm:t>
    </dgm:pt>
    <dgm:pt modelId="{6B9B39C2-91A8-44DE-A32B-34AE9CF56AF7}">
      <dgm:prSet phldrT="[Текст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800" b="0" cap="none" spc="0" baseline="0" dirty="0" smtClean="0">
              <a:ln w="10541" cmpd="sng">
                <a:prstDash val="solid"/>
              </a:ln>
              <a:effectLst/>
            </a:rPr>
            <a:t>МП "Управление муниципальным имуществом  МО "Город Балабаново": 2021 г. – 2 040 тыс. руб., 2022 г. – 2 040 тыс. руб., 2023 г. – 2 040 тыс. руб.</a:t>
          </a:r>
          <a:endParaRPr lang="ru-RU" sz="1800" b="0" cap="none" spc="0" baseline="0" dirty="0">
            <a:ln w="10541" cmpd="sng">
              <a:prstDash val="solid"/>
            </a:ln>
            <a:effectLst/>
          </a:endParaRPr>
        </a:p>
      </dgm:t>
    </dgm:pt>
    <dgm:pt modelId="{45FD892D-B90D-40CB-8543-FAE6D8D36CDE}" type="parTrans" cxnId="{B5EA1AD1-5A2C-4787-A763-5DD1E985EA0A}">
      <dgm:prSet/>
      <dgm:spPr/>
      <dgm:t>
        <a:bodyPr/>
        <a:lstStyle/>
        <a:p>
          <a:endParaRPr lang="ru-RU"/>
        </a:p>
      </dgm:t>
    </dgm:pt>
    <dgm:pt modelId="{E7CF514F-D5F6-4F65-BC14-6F8E42E8F9CD}" type="sibTrans" cxnId="{B5EA1AD1-5A2C-4787-A763-5DD1E985EA0A}">
      <dgm:prSet/>
      <dgm:spPr/>
      <dgm:t>
        <a:bodyPr/>
        <a:lstStyle/>
        <a:p>
          <a:endParaRPr lang="ru-RU"/>
        </a:p>
      </dgm:t>
    </dgm:pt>
    <dgm:pt modelId="{13C3AA3F-44B0-43BE-9418-B0470D9A8560}">
      <dgm:prSet phldrT="[Текст]" custT="1"/>
      <dgm:spPr/>
      <dgm:t>
        <a:bodyPr/>
        <a:lstStyle/>
        <a:p>
          <a:endParaRPr lang="ru-RU" sz="2400" dirty="0"/>
        </a:p>
      </dgm:t>
    </dgm:pt>
    <dgm:pt modelId="{441C0385-E3A2-4FF6-B7E3-B823528DD612}" type="parTrans" cxnId="{4F6A308E-5EB0-426B-8D86-96BBFD7A3037}">
      <dgm:prSet/>
      <dgm:spPr/>
      <dgm:t>
        <a:bodyPr/>
        <a:lstStyle/>
        <a:p>
          <a:endParaRPr lang="ru-RU"/>
        </a:p>
      </dgm:t>
    </dgm:pt>
    <dgm:pt modelId="{BEDE0183-2B13-484C-BC1F-4ED46734A1DB}" type="sibTrans" cxnId="{4F6A308E-5EB0-426B-8D86-96BBFD7A3037}">
      <dgm:prSet/>
      <dgm:spPr/>
      <dgm:t>
        <a:bodyPr/>
        <a:lstStyle/>
        <a:p>
          <a:endParaRPr lang="ru-RU"/>
        </a:p>
      </dgm:t>
    </dgm:pt>
    <dgm:pt modelId="{50CF56C7-F2B4-4619-B4A8-255D4F94D4F0}">
      <dgm:prSet phldrT="[Текст]" custT="1"/>
      <dgm:spPr>
        <a:solidFill>
          <a:srgbClr val="ADDB7B">
            <a:alpha val="89804"/>
          </a:srgbClr>
        </a:solidFill>
      </dgm:spPr>
      <dgm:t>
        <a:bodyPr/>
        <a:lstStyle/>
        <a:p>
          <a:r>
            <a:rPr lang="ru-RU" sz="1800" b="0" dirty="0" smtClean="0">
              <a:effectLst/>
            </a:rPr>
            <a:t>МП </a:t>
          </a:r>
          <a:r>
            <a:rPr lang="ru-RU" sz="1800" b="0" cap="none" spc="0" baseline="0" dirty="0" smtClean="0">
              <a:ln w="10541" cmpd="sng">
                <a:prstDash val="solid"/>
              </a:ln>
              <a:effectLst/>
            </a:rPr>
            <a:t>"</a:t>
          </a:r>
          <a:r>
            <a:rPr lang="ru-RU" sz="1800" b="0" dirty="0" smtClean="0">
              <a:effectLst/>
            </a:rPr>
            <a:t>Безопасность жизнедеятельности в г. Балабаново</a:t>
          </a:r>
          <a:r>
            <a:rPr lang="ru-RU" sz="1800" b="0" cap="none" spc="0" baseline="0" dirty="0" smtClean="0">
              <a:ln w="10541" cmpd="sng">
                <a:prstDash val="solid"/>
              </a:ln>
              <a:effectLst/>
            </a:rPr>
            <a:t>": 2021 г. – 150 тыс. руб., 2022 г. – 150 тыс. руб., 2023 г. – 150 тыс. руб.</a:t>
          </a:r>
          <a:endParaRPr lang="ru-RU" sz="1800" b="0" dirty="0">
            <a:effectLst/>
          </a:endParaRPr>
        </a:p>
      </dgm:t>
    </dgm:pt>
    <dgm:pt modelId="{6F524937-06C0-40FC-9F37-EA9786BE9EB5}" type="parTrans" cxnId="{8D697161-8E1C-4361-971B-31023FA350A9}">
      <dgm:prSet/>
      <dgm:spPr/>
      <dgm:t>
        <a:bodyPr/>
        <a:lstStyle/>
        <a:p>
          <a:endParaRPr lang="ru-RU"/>
        </a:p>
      </dgm:t>
    </dgm:pt>
    <dgm:pt modelId="{225353A3-D9C8-4939-B569-039718750AA1}" type="sibTrans" cxnId="{8D697161-8E1C-4361-971B-31023FA350A9}">
      <dgm:prSet/>
      <dgm:spPr/>
      <dgm:t>
        <a:bodyPr/>
        <a:lstStyle/>
        <a:p>
          <a:endParaRPr lang="ru-RU"/>
        </a:p>
      </dgm:t>
    </dgm:pt>
    <dgm:pt modelId="{C0BE74FC-E62E-4AF4-8A6F-B04F922FF70F}" type="pres">
      <dgm:prSet presAssocID="{5014C19B-F8BD-47F1-888B-8BE9794A16A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4FEE55-9C69-4848-8842-241691853FCF}" type="pres">
      <dgm:prSet presAssocID="{13C3AA3F-44B0-43BE-9418-B0470D9A8560}" presName="composite" presStyleCnt="0"/>
      <dgm:spPr/>
      <dgm:t>
        <a:bodyPr/>
        <a:lstStyle/>
        <a:p>
          <a:endParaRPr lang="ru-RU"/>
        </a:p>
      </dgm:t>
    </dgm:pt>
    <dgm:pt modelId="{735405EF-BC4E-4628-908A-B3B626B4774C}" type="pres">
      <dgm:prSet presAssocID="{13C3AA3F-44B0-43BE-9418-B0470D9A856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D28ABB-502F-4831-893F-9B9D4A0D223E}" type="pres">
      <dgm:prSet presAssocID="{13C3AA3F-44B0-43BE-9418-B0470D9A856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4B44BB-BB4D-4EA2-840E-2FF8F0C66F9D}" type="pres">
      <dgm:prSet presAssocID="{BEDE0183-2B13-484C-BC1F-4ED46734A1DB}" presName="sp" presStyleCnt="0"/>
      <dgm:spPr/>
      <dgm:t>
        <a:bodyPr/>
        <a:lstStyle/>
        <a:p>
          <a:endParaRPr lang="ru-RU"/>
        </a:p>
      </dgm:t>
    </dgm:pt>
    <dgm:pt modelId="{56E5297D-48E1-46CF-A8AB-A082F90C5A3E}" type="pres">
      <dgm:prSet presAssocID="{E9003D58-78BC-4955-B59C-5C99A81B2BCD}" presName="composite" presStyleCnt="0"/>
      <dgm:spPr/>
      <dgm:t>
        <a:bodyPr/>
        <a:lstStyle/>
        <a:p>
          <a:endParaRPr lang="ru-RU"/>
        </a:p>
      </dgm:t>
    </dgm:pt>
    <dgm:pt modelId="{3D8F07CF-A846-4421-BA66-E06098B0C0C7}" type="pres">
      <dgm:prSet presAssocID="{E9003D58-78BC-4955-B59C-5C99A81B2BC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CE5206-774F-4515-B8D3-D579FC030406}" type="pres">
      <dgm:prSet presAssocID="{E9003D58-78BC-4955-B59C-5C99A81B2BCD}" presName="descendantText" presStyleLbl="alignAcc1" presStyleIdx="1" presStyleCnt="3">
        <dgm:presLayoutVars>
          <dgm:bulletEnabled val="1"/>
        </dgm:presLayoutVars>
      </dgm:prSet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29C0589A-0AFE-4925-A22A-2EC7CA8F400C}" type="pres">
      <dgm:prSet presAssocID="{0BDFE4DF-E0E9-410D-9C86-9FA6DD7D8470}" presName="sp" presStyleCnt="0"/>
      <dgm:spPr/>
      <dgm:t>
        <a:bodyPr/>
        <a:lstStyle/>
        <a:p>
          <a:endParaRPr lang="ru-RU"/>
        </a:p>
      </dgm:t>
    </dgm:pt>
    <dgm:pt modelId="{6F516F2A-8709-4520-9377-28F511E08F01}" type="pres">
      <dgm:prSet presAssocID="{6A58A14F-6EBD-45FF-9B27-151EA8F50385}" presName="composite" presStyleCnt="0"/>
      <dgm:spPr/>
      <dgm:t>
        <a:bodyPr/>
        <a:lstStyle/>
        <a:p>
          <a:endParaRPr lang="ru-RU"/>
        </a:p>
      </dgm:t>
    </dgm:pt>
    <dgm:pt modelId="{93C543B6-3983-433E-B607-41B83BC4533E}" type="pres">
      <dgm:prSet presAssocID="{6A58A14F-6EBD-45FF-9B27-151EA8F5038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36D812-A991-46DC-B6F5-0582144FD483}" type="pres">
      <dgm:prSet presAssocID="{6A58A14F-6EBD-45FF-9B27-151EA8F5038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754AD1-78C8-4373-922E-BD15A240183E}" type="presOf" srcId="{13C3AA3F-44B0-43BE-9418-B0470D9A8560}" destId="{735405EF-BC4E-4628-908A-B3B626B4774C}" srcOrd="0" destOrd="0" presId="urn:microsoft.com/office/officeart/2005/8/layout/chevron2"/>
    <dgm:cxn modelId="{4F6A308E-5EB0-426B-8D86-96BBFD7A3037}" srcId="{5014C19B-F8BD-47F1-888B-8BE9794A16AC}" destId="{13C3AA3F-44B0-43BE-9418-B0470D9A8560}" srcOrd="0" destOrd="0" parTransId="{441C0385-E3A2-4FF6-B7E3-B823528DD612}" sibTransId="{BEDE0183-2B13-484C-BC1F-4ED46734A1DB}"/>
    <dgm:cxn modelId="{97CBBEB9-BE72-43B7-B649-864B91E95CE6}" type="presOf" srcId="{50CF56C7-F2B4-4619-B4A8-255D4F94D4F0}" destId="{F4D28ABB-502F-4831-893F-9B9D4A0D223E}" srcOrd="0" destOrd="0" presId="urn:microsoft.com/office/officeart/2005/8/layout/chevron2"/>
    <dgm:cxn modelId="{B51FBA9F-D53A-418C-A18C-D60A4B838FD4}" srcId="{E9003D58-78BC-4955-B59C-5C99A81B2BCD}" destId="{09EC1956-C3A7-48DB-994A-E232AEE80A43}" srcOrd="0" destOrd="0" parTransId="{13A02E1D-93DE-4E66-9B6C-B30277DF0652}" sibTransId="{E456FD4A-0DD1-420C-90F8-07C04EBAFDAF}"/>
    <dgm:cxn modelId="{169773F5-C340-48E9-9037-12B4273BFE0B}" type="presOf" srcId="{5014C19B-F8BD-47F1-888B-8BE9794A16AC}" destId="{C0BE74FC-E62E-4AF4-8A6F-B04F922FF70F}" srcOrd="0" destOrd="0" presId="urn:microsoft.com/office/officeart/2005/8/layout/chevron2"/>
    <dgm:cxn modelId="{D886D427-8DD1-4DE0-BF3D-86A6E8C40B81}" type="presOf" srcId="{6B9B39C2-91A8-44DE-A32B-34AE9CF56AF7}" destId="{A736D812-A991-46DC-B6F5-0582144FD483}" srcOrd="0" destOrd="0" presId="urn:microsoft.com/office/officeart/2005/8/layout/chevron2"/>
    <dgm:cxn modelId="{CFBAD3E7-0713-4DCA-ABBE-08DF9418C666}" type="presOf" srcId="{E9003D58-78BC-4955-B59C-5C99A81B2BCD}" destId="{3D8F07CF-A846-4421-BA66-E06098B0C0C7}" srcOrd="0" destOrd="0" presId="urn:microsoft.com/office/officeart/2005/8/layout/chevron2"/>
    <dgm:cxn modelId="{AB3ECBFE-E248-4041-8EA8-0AA43D0CE620}" type="presOf" srcId="{6A58A14F-6EBD-45FF-9B27-151EA8F50385}" destId="{93C543B6-3983-433E-B607-41B83BC4533E}" srcOrd="0" destOrd="0" presId="urn:microsoft.com/office/officeart/2005/8/layout/chevron2"/>
    <dgm:cxn modelId="{902EEF85-BB1D-4739-9BD6-B91981B82708}" type="presOf" srcId="{09EC1956-C3A7-48DB-994A-E232AEE80A43}" destId="{01CE5206-774F-4515-B8D3-D579FC030406}" srcOrd="0" destOrd="0" presId="urn:microsoft.com/office/officeart/2005/8/layout/chevron2"/>
    <dgm:cxn modelId="{8D697161-8E1C-4361-971B-31023FA350A9}" srcId="{13C3AA3F-44B0-43BE-9418-B0470D9A8560}" destId="{50CF56C7-F2B4-4619-B4A8-255D4F94D4F0}" srcOrd="0" destOrd="0" parTransId="{6F524937-06C0-40FC-9F37-EA9786BE9EB5}" sibTransId="{225353A3-D9C8-4939-B569-039718750AA1}"/>
    <dgm:cxn modelId="{2C21D298-DAEB-4C70-8D36-338ABDB257EA}" srcId="{5014C19B-F8BD-47F1-888B-8BE9794A16AC}" destId="{E9003D58-78BC-4955-B59C-5C99A81B2BCD}" srcOrd="1" destOrd="0" parTransId="{D91DC104-21F8-4A72-B017-51C0EAC59549}" sibTransId="{0BDFE4DF-E0E9-410D-9C86-9FA6DD7D8470}"/>
    <dgm:cxn modelId="{B5EA1AD1-5A2C-4787-A763-5DD1E985EA0A}" srcId="{6A58A14F-6EBD-45FF-9B27-151EA8F50385}" destId="{6B9B39C2-91A8-44DE-A32B-34AE9CF56AF7}" srcOrd="0" destOrd="0" parTransId="{45FD892D-B90D-40CB-8543-FAE6D8D36CDE}" sibTransId="{E7CF514F-D5F6-4F65-BC14-6F8E42E8F9CD}"/>
    <dgm:cxn modelId="{6BC43C3C-39E3-4D6F-B60B-BBC7D406D88B}" srcId="{5014C19B-F8BD-47F1-888B-8BE9794A16AC}" destId="{6A58A14F-6EBD-45FF-9B27-151EA8F50385}" srcOrd="2" destOrd="0" parTransId="{A0D322B7-9F5B-4A9F-B47F-9FDE04EC5372}" sibTransId="{2B1EFCD6-FDF1-4197-B754-2E3EBDC014B1}"/>
    <dgm:cxn modelId="{FFA27BBB-93E5-4F9F-894D-55DAF18CF306}" type="presParOf" srcId="{C0BE74FC-E62E-4AF4-8A6F-B04F922FF70F}" destId="{DD4FEE55-9C69-4848-8842-241691853FCF}" srcOrd="0" destOrd="0" presId="urn:microsoft.com/office/officeart/2005/8/layout/chevron2"/>
    <dgm:cxn modelId="{BAD1DAE8-9093-478C-A863-389F9B1007FE}" type="presParOf" srcId="{DD4FEE55-9C69-4848-8842-241691853FCF}" destId="{735405EF-BC4E-4628-908A-B3B626B4774C}" srcOrd="0" destOrd="0" presId="urn:microsoft.com/office/officeart/2005/8/layout/chevron2"/>
    <dgm:cxn modelId="{AB290804-57B3-452A-9335-CC69135E2D6A}" type="presParOf" srcId="{DD4FEE55-9C69-4848-8842-241691853FCF}" destId="{F4D28ABB-502F-4831-893F-9B9D4A0D223E}" srcOrd="1" destOrd="0" presId="urn:microsoft.com/office/officeart/2005/8/layout/chevron2"/>
    <dgm:cxn modelId="{D11371B6-8352-4BC0-9CE0-150681B0A4CD}" type="presParOf" srcId="{C0BE74FC-E62E-4AF4-8A6F-B04F922FF70F}" destId="{064B44BB-BB4D-4EA2-840E-2FF8F0C66F9D}" srcOrd="1" destOrd="0" presId="urn:microsoft.com/office/officeart/2005/8/layout/chevron2"/>
    <dgm:cxn modelId="{30F7632E-4419-4BE5-B790-A42F95D9FF51}" type="presParOf" srcId="{C0BE74FC-E62E-4AF4-8A6F-B04F922FF70F}" destId="{56E5297D-48E1-46CF-A8AB-A082F90C5A3E}" srcOrd="2" destOrd="0" presId="urn:microsoft.com/office/officeart/2005/8/layout/chevron2"/>
    <dgm:cxn modelId="{26E2F5B6-AC30-4B45-8216-7C86B7D382EF}" type="presParOf" srcId="{56E5297D-48E1-46CF-A8AB-A082F90C5A3E}" destId="{3D8F07CF-A846-4421-BA66-E06098B0C0C7}" srcOrd="0" destOrd="0" presId="urn:microsoft.com/office/officeart/2005/8/layout/chevron2"/>
    <dgm:cxn modelId="{00D3E5CA-AAB7-4743-976F-786D4F1D549B}" type="presParOf" srcId="{56E5297D-48E1-46CF-A8AB-A082F90C5A3E}" destId="{01CE5206-774F-4515-B8D3-D579FC030406}" srcOrd="1" destOrd="0" presId="urn:microsoft.com/office/officeart/2005/8/layout/chevron2"/>
    <dgm:cxn modelId="{EFC038B4-FC62-4546-B385-A4E476B8F687}" type="presParOf" srcId="{C0BE74FC-E62E-4AF4-8A6F-B04F922FF70F}" destId="{29C0589A-0AFE-4925-A22A-2EC7CA8F400C}" srcOrd="3" destOrd="0" presId="urn:microsoft.com/office/officeart/2005/8/layout/chevron2"/>
    <dgm:cxn modelId="{1BF3A282-894F-4B1E-AEC3-4338E6F2A4EE}" type="presParOf" srcId="{C0BE74FC-E62E-4AF4-8A6F-B04F922FF70F}" destId="{6F516F2A-8709-4520-9377-28F511E08F01}" srcOrd="4" destOrd="0" presId="urn:microsoft.com/office/officeart/2005/8/layout/chevron2"/>
    <dgm:cxn modelId="{3E9C53F1-EBEA-48E6-BF41-6C019F0CE9E6}" type="presParOf" srcId="{6F516F2A-8709-4520-9377-28F511E08F01}" destId="{93C543B6-3983-433E-B607-41B83BC4533E}" srcOrd="0" destOrd="0" presId="urn:microsoft.com/office/officeart/2005/8/layout/chevron2"/>
    <dgm:cxn modelId="{012E5E3B-6603-4858-889F-6089ED601314}" type="presParOf" srcId="{6F516F2A-8709-4520-9377-28F511E08F01}" destId="{A736D812-A991-46DC-B6F5-0582144FD483}" srcOrd="1" destOrd="0" presId="urn:microsoft.com/office/officeart/2005/8/layout/chevron2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5333CF5-6DA0-4EF9-98F8-C06578190665}" type="doc">
      <dgm:prSet loTypeId="urn:microsoft.com/office/officeart/2005/8/layout/lProcess2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48109A8-0274-45B4-AA7F-748AC3A64559}">
      <dgm:prSet phldrT="[Текст]" custT="1"/>
      <dgm:spPr/>
      <dgm:t>
        <a:bodyPr/>
        <a:lstStyle/>
        <a:p>
          <a:endParaRPr lang="ru-RU" sz="1000" dirty="0" smtClean="0"/>
        </a:p>
        <a:p>
          <a:endParaRPr lang="ru-RU" sz="1000" dirty="0" smtClean="0"/>
        </a:p>
        <a:p>
          <a:endParaRPr lang="ru-RU" sz="1000" dirty="0" smtClean="0"/>
        </a:p>
        <a:p>
          <a:r>
            <a:rPr lang="ru-RU" sz="1800" dirty="0" smtClean="0"/>
            <a:t>МП «Благоустройство городского поселения «Город Балабаново»: 2021 г. – 23 245 тыс. руб., 2022 г. – 23 765 тыс. руб., 2023 г.      – 23 765 тыс. руб.</a:t>
          </a:r>
          <a:endParaRPr lang="ru-RU" sz="1800" dirty="0"/>
        </a:p>
      </dgm:t>
    </dgm:pt>
    <dgm:pt modelId="{C88B521F-5035-4D17-A158-F0DED9F3A955}" type="parTrans" cxnId="{FB1C27F2-205C-49F2-9F18-983CC0471A24}">
      <dgm:prSet/>
      <dgm:spPr/>
      <dgm:t>
        <a:bodyPr/>
        <a:lstStyle/>
        <a:p>
          <a:endParaRPr lang="ru-RU"/>
        </a:p>
      </dgm:t>
    </dgm:pt>
    <dgm:pt modelId="{E109B496-7CD0-47A2-B4A6-3CC12E019C80}" type="sibTrans" cxnId="{FB1C27F2-205C-49F2-9F18-983CC0471A24}">
      <dgm:prSet/>
      <dgm:spPr/>
      <dgm:t>
        <a:bodyPr/>
        <a:lstStyle/>
        <a:p>
          <a:endParaRPr lang="ru-RU"/>
        </a:p>
      </dgm:t>
    </dgm:pt>
    <dgm:pt modelId="{734883F3-AEBE-4C91-A0A1-EC13FB3ADF08}">
      <dgm:prSet phldrT="[Текст]" custT="1"/>
      <dgm:spPr/>
      <dgm:t>
        <a:bodyPr/>
        <a:lstStyle/>
        <a:p>
          <a:endParaRPr lang="ru-RU" sz="1000" dirty="0" smtClean="0"/>
        </a:p>
        <a:p>
          <a:endParaRPr lang="ru-RU" sz="1000" dirty="0" smtClean="0"/>
        </a:p>
        <a:p>
          <a:endParaRPr lang="ru-RU" sz="1000" dirty="0" smtClean="0"/>
        </a:p>
        <a:p>
          <a:endParaRPr lang="ru-RU" sz="1800" dirty="0" smtClean="0"/>
        </a:p>
        <a:p>
          <a:r>
            <a:rPr lang="ru-RU" sz="1800" dirty="0" smtClean="0"/>
            <a:t>МП «Формирование комфортной городской среды города Балабаново»: 2021 г. – 35 111 тыс. руб., 2022 г. – 10 557 тыс. руб., 2023 г. – 10 557 тыс. руб. </a:t>
          </a:r>
          <a:endParaRPr lang="ru-RU" sz="1800" dirty="0"/>
        </a:p>
      </dgm:t>
    </dgm:pt>
    <dgm:pt modelId="{E7A29113-573B-4F6E-ACAB-F02A30C601DC}" type="parTrans" cxnId="{45419702-3CBE-4512-A60F-85B5BD051D77}">
      <dgm:prSet/>
      <dgm:spPr/>
      <dgm:t>
        <a:bodyPr/>
        <a:lstStyle/>
        <a:p>
          <a:endParaRPr lang="ru-RU"/>
        </a:p>
      </dgm:t>
    </dgm:pt>
    <dgm:pt modelId="{64087E95-1994-4EE7-9868-B0A227A07B3C}" type="sibTrans" cxnId="{45419702-3CBE-4512-A60F-85B5BD051D77}">
      <dgm:prSet/>
      <dgm:spPr/>
      <dgm:t>
        <a:bodyPr/>
        <a:lstStyle/>
        <a:p>
          <a:endParaRPr lang="ru-RU"/>
        </a:p>
      </dgm:t>
    </dgm:pt>
    <dgm:pt modelId="{D840F8A2-EA09-4C8D-8753-D9C7ABA9513C}">
      <dgm:prSet phldrT="[Текст]" custT="1"/>
      <dgm:spPr/>
      <dgm:t>
        <a:bodyPr/>
        <a:lstStyle/>
        <a:p>
          <a:endParaRPr lang="ru-RU" sz="1000" dirty="0" smtClean="0"/>
        </a:p>
        <a:p>
          <a:endParaRPr lang="ru-RU" sz="1000" dirty="0" smtClean="0"/>
        </a:p>
        <a:p>
          <a:endParaRPr lang="ru-RU" sz="1800" dirty="0" smtClean="0"/>
        </a:p>
        <a:p>
          <a:endParaRPr lang="ru-RU" sz="1800" dirty="0" smtClean="0"/>
        </a:p>
        <a:p>
          <a:r>
            <a:rPr lang="ru-RU" sz="1600" dirty="0" smtClean="0"/>
            <a:t>МП «Территориальное планирование, проектирование, строительство объектов кап. строительства и инженерно-транспортной инфраструктуры МО ГП «Г. Балабаново»:    2021 г. – 500 тыс. руб.</a:t>
          </a:r>
          <a:endParaRPr lang="ru-RU" sz="1600" dirty="0"/>
        </a:p>
      </dgm:t>
    </dgm:pt>
    <dgm:pt modelId="{24B255F1-84ED-4371-8A1F-E6F0C1D0229E}" type="parTrans" cxnId="{8C49C01C-C3F3-4143-9E15-2C8B43FF086F}">
      <dgm:prSet/>
      <dgm:spPr/>
      <dgm:t>
        <a:bodyPr/>
        <a:lstStyle/>
        <a:p>
          <a:endParaRPr lang="ru-RU"/>
        </a:p>
      </dgm:t>
    </dgm:pt>
    <dgm:pt modelId="{2C6D2CFE-081A-46F5-8523-C5D9D33A0389}" type="sibTrans" cxnId="{8C49C01C-C3F3-4143-9E15-2C8B43FF086F}">
      <dgm:prSet/>
      <dgm:spPr/>
      <dgm:t>
        <a:bodyPr/>
        <a:lstStyle/>
        <a:p>
          <a:endParaRPr lang="ru-RU"/>
        </a:p>
      </dgm:t>
    </dgm:pt>
    <dgm:pt modelId="{314A851F-06CB-451B-8A0C-AEFA1130DACA}" type="pres">
      <dgm:prSet presAssocID="{95333CF5-6DA0-4EF9-98F8-C0657819066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0A925F-DB64-426F-9B25-4A5DF1A9F0A4}" type="pres">
      <dgm:prSet presAssocID="{848109A8-0274-45B4-AA7F-748AC3A64559}" presName="compNode" presStyleCnt="0"/>
      <dgm:spPr/>
      <dgm:t>
        <a:bodyPr/>
        <a:lstStyle/>
        <a:p>
          <a:endParaRPr lang="ru-RU"/>
        </a:p>
      </dgm:t>
    </dgm:pt>
    <dgm:pt modelId="{BB574567-52E2-4D90-8B40-A4F7262B81D5}" type="pres">
      <dgm:prSet presAssocID="{848109A8-0274-45B4-AA7F-748AC3A64559}" presName="aNode" presStyleLbl="bgShp" presStyleIdx="0" presStyleCnt="3" custScaleY="76923"/>
      <dgm:spPr/>
      <dgm:t>
        <a:bodyPr/>
        <a:lstStyle/>
        <a:p>
          <a:endParaRPr lang="ru-RU"/>
        </a:p>
      </dgm:t>
    </dgm:pt>
    <dgm:pt modelId="{66712953-2939-43FA-A709-DF946F76E6F2}" type="pres">
      <dgm:prSet presAssocID="{848109A8-0274-45B4-AA7F-748AC3A64559}" presName="textNode" presStyleLbl="bgShp" presStyleIdx="0" presStyleCnt="3"/>
      <dgm:spPr/>
      <dgm:t>
        <a:bodyPr/>
        <a:lstStyle/>
        <a:p>
          <a:endParaRPr lang="ru-RU"/>
        </a:p>
      </dgm:t>
    </dgm:pt>
    <dgm:pt modelId="{CDD51063-7CD6-4A77-9A03-D7A332629E0B}" type="pres">
      <dgm:prSet presAssocID="{848109A8-0274-45B4-AA7F-748AC3A64559}" presName="compChildNode" presStyleCnt="0"/>
      <dgm:spPr/>
      <dgm:t>
        <a:bodyPr/>
        <a:lstStyle/>
        <a:p>
          <a:endParaRPr lang="ru-RU"/>
        </a:p>
      </dgm:t>
    </dgm:pt>
    <dgm:pt modelId="{0DF01A35-4190-4DCB-989C-8C2C9949C9FF}" type="pres">
      <dgm:prSet presAssocID="{848109A8-0274-45B4-AA7F-748AC3A64559}" presName="theInnerList" presStyleCnt="0"/>
      <dgm:spPr/>
      <dgm:t>
        <a:bodyPr/>
        <a:lstStyle/>
        <a:p>
          <a:endParaRPr lang="ru-RU"/>
        </a:p>
      </dgm:t>
    </dgm:pt>
    <dgm:pt modelId="{D5D58FB4-5179-46D8-90C9-5989FD8B1ECE}" type="pres">
      <dgm:prSet presAssocID="{848109A8-0274-45B4-AA7F-748AC3A64559}" presName="aSpace" presStyleCnt="0"/>
      <dgm:spPr/>
      <dgm:t>
        <a:bodyPr/>
        <a:lstStyle/>
        <a:p>
          <a:endParaRPr lang="ru-RU"/>
        </a:p>
      </dgm:t>
    </dgm:pt>
    <dgm:pt modelId="{4A75F5A0-6BBB-4417-8DB6-2701302539F6}" type="pres">
      <dgm:prSet presAssocID="{734883F3-AEBE-4C91-A0A1-EC13FB3ADF08}" presName="compNode" presStyleCnt="0"/>
      <dgm:spPr/>
      <dgm:t>
        <a:bodyPr/>
        <a:lstStyle/>
        <a:p>
          <a:endParaRPr lang="ru-RU"/>
        </a:p>
      </dgm:t>
    </dgm:pt>
    <dgm:pt modelId="{3A1D7661-44C7-442E-B6D5-170DE1FD51C9}" type="pres">
      <dgm:prSet presAssocID="{734883F3-AEBE-4C91-A0A1-EC13FB3ADF08}" presName="aNode" presStyleLbl="bgShp" presStyleIdx="1" presStyleCnt="3" custScaleY="76623"/>
      <dgm:spPr/>
      <dgm:t>
        <a:bodyPr/>
        <a:lstStyle/>
        <a:p>
          <a:endParaRPr lang="ru-RU"/>
        </a:p>
      </dgm:t>
    </dgm:pt>
    <dgm:pt modelId="{0D724822-7892-465F-A44C-615D9493C8AA}" type="pres">
      <dgm:prSet presAssocID="{734883F3-AEBE-4C91-A0A1-EC13FB3ADF08}" presName="textNode" presStyleLbl="bgShp" presStyleIdx="1" presStyleCnt="3"/>
      <dgm:spPr/>
      <dgm:t>
        <a:bodyPr/>
        <a:lstStyle/>
        <a:p>
          <a:endParaRPr lang="ru-RU"/>
        </a:p>
      </dgm:t>
    </dgm:pt>
    <dgm:pt modelId="{FEDBE85D-3435-45E1-ADED-68C7158DB184}" type="pres">
      <dgm:prSet presAssocID="{734883F3-AEBE-4C91-A0A1-EC13FB3ADF08}" presName="compChildNode" presStyleCnt="0"/>
      <dgm:spPr/>
      <dgm:t>
        <a:bodyPr/>
        <a:lstStyle/>
        <a:p>
          <a:endParaRPr lang="ru-RU"/>
        </a:p>
      </dgm:t>
    </dgm:pt>
    <dgm:pt modelId="{5757D00B-547C-4668-AC76-8CB9EEDAD6AE}" type="pres">
      <dgm:prSet presAssocID="{734883F3-AEBE-4C91-A0A1-EC13FB3ADF08}" presName="theInnerList" presStyleCnt="0"/>
      <dgm:spPr/>
      <dgm:t>
        <a:bodyPr/>
        <a:lstStyle/>
        <a:p>
          <a:endParaRPr lang="ru-RU"/>
        </a:p>
      </dgm:t>
    </dgm:pt>
    <dgm:pt modelId="{31BC572D-B293-4400-AF5B-212FA9B8E214}" type="pres">
      <dgm:prSet presAssocID="{734883F3-AEBE-4C91-A0A1-EC13FB3ADF08}" presName="aSpace" presStyleCnt="0"/>
      <dgm:spPr/>
    </dgm:pt>
    <dgm:pt modelId="{A75427C2-8251-4527-8D18-865BAA207DF4}" type="pres">
      <dgm:prSet presAssocID="{D840F8A2-EA09-4C8D-8753-D9C7ABA9513C}" presName="compNode" presStyleCnt="0"/>
      <dgm:spPr/>
    </dgm:pt>
    <dgm:pt modelId="{3FDEB90E-0841-4404-BC3E-828F5FD375BD}" type="pres">
      <dgm:prSet presAssocID="{D840F8A2-EA09-4C8D-8753-D9C7ABA9513C}" presName="aNode" presStyleLbl="bgShp" presStyleIdx="2" presStyleCnt="3" custScaleY="76623"/>
      <dgm:spPr/>
      <dgm:t>
        <a:bodyPr/>
        <a:lstStyle/>
        <a:p>
          <a:endParaRPr lang="ru-RU"/>
        </a:p>
      </dgm:t>
    </dgm:pt>
    <dgm:pt modelId="{DBE825EE-AA46-4611-B741-476B2E2CE433}" type="pres">
      <dgm:prSet presAssocID="{D840F8A2-EA09-4C8D-8753-D9C7ABA9513C}" presName="textNode" presStyleLbl="bgShp" presStyleIdx="2" presStyleCnt="3"/>
      <dgm:spPr/>
      <dgm:t>
        <a:bodyPr/>
        <a:lstStyle/>
        <a:p>
          <a:endParaRPr lang="ru-RU"/>
        </a:p>
      </dgm:t>
    </dgm:pt>
    <dgm:pt modelId="{7206077E-977C-4BF7-976C-B441431E0987}" type="pres">
      <dgm:prSet presAssocID="{D840F8A2-EA09-4C8D-8753-D9C7ABA9513C}" presName="compChildNode" presStyleCnt="0"/>
      <dgm:spPr/>
    </dgm:pt>
    <dgm:pt modelId="{EF72FEC2-9746-45E5-8A63-5E6D1868115C}" type="pres">
      <dgm:prSet presAssocID="{D840F8A2-EA09-4C8D-8753-D9C7ABA9513C}" presName="theInnerList" presStyleCnt="0"/>
      <dgm:spPr/>
    </dgm:pt>
  </dgm:ptLst>
  <dgm:cxnLst>
    <dgm:cxn modelId="{DF52B469-FD36-4BF7-8815-005A7A8290D6}" type="presOf" srcId="{848109A8-0274-45B4-AA7F-748AC3A64559}" destId="{BB574567-52E2-4D90-8B40-A4F7262B81D5}" srcOrd="0" destOrd="0" presId="urn:microsoft.com/office/officeart/2005/8/layout/lProcess2"/>
    <dgm:cxn modelId="{45419702-3CBE-4512-A60F-85B5BD051D77}" srcId="{95333CF5-6DA0-4EF9-98F8-C06578190665}" destId="{734883F3-AEBE-4C91-A0A1-EC13FB3ADF08}" srcOrd="1" destOrd="0" parTransId="{E7A29113-573B-4F6E-ACAB-F02A30C601DC}" sibTransId="{64087E95-1994-4EE7-9868-B0A227A07B3C}"/>
    <dgm:cxn modelId="{8C49C01C-C3F3-4143-9E15-2C8B43FF086F}" srcId="{95333CF5-6DA0-4EF9-98F8-C06578190665}" destId="{D840F8A2-EA09-4C8D-8753-D9C7ABA9513C}" srcOrd="2" destOrd="0" parTransId="{24B255F1-84ED-4371-8A1F-E6F0C1D0229E}" sibTransId="{2C6D2CFE-081A-46F5-8523-C5D9D33A0389}"/>
    <dgm:cxn modelId="{012DC61F-AA1E-427C-9911-13E64E898F6C}" type="presOf" srcId="{734883F3-AEBE-4C91-A0A1-EC13FB3ADF08}" destId="{3A1D7661-44C7-442E-B6D5-170DE1FD51C9}" srcOrd="0" destOrd="0" presId="urn:microsoft.com/office/officeart/2005/8/layout/lProcess2"/>
    <dgm:cxn modelId="{392D6E30-4715-457F-9541-50901DC80271}" type="presOf" srcId="{734883F3-AEBE-4C91-A0A1-EC13FB3ADF08}" destId="{0D724822-7892-465F-A44C-615D9493C8AA}" srcOrd="1" destOrd="0" presId="urn:microsoft.com/office/officeart/2005/8/layout/lProcess2"/>
    <dgm:cxn modelId="{BEB42F67-4A74-4E17-BAC2-13F2376F2179}" type="presOf" srcId="{848109A8-0274-45B4-AA7F-748AC3A64559}" destId="{66712953-2939-43FA-A709-DF946F76E6F2}" srcOrd="1" destOrd="0" presId="urn:microsoft.com/office/officeart/2005/8/layout/lProcess2"/>
    <dgm:cxn modelId="{4DDB3B65-48D3-4EF0-AACA-36F0B881DBF6}" type="presOf" srcId="{D840F8A2-EA09-4C8D-8753-D9C7ABA9513C}" destId="{DBE825EE-AA46-4611-B741-476B2E2CE433}" srcOrd="1" destOrd="0" presId="urn:microsoft.com/office/officeart/2005/8/layout/lProcess2"/>
    <dgm:cxn modelId="{FB1C27F2-205C-49F2-9F18-983CC0471A24}" srcId="{95333CF5-6DA0-4EF9-98F8-C06578190665}" destId="{848109A8-0274-45B4-AA7F-748AC3A64559}" srcOrd="0" destOrd="0" parTransId="{C88B521F-5035-4D17-A158-F0DED9F3A955}" sibTransId="{E109B496-7CD0-47A2-B4A6-3CC12E019C80}"/>
    <dgm:cxn modelId="{C20DE461-08BD-440D-8B6F-5ACCC5C5B48C}" type="presOf" srcId="{D840F8A2-EA09-4C8D-8753-D9C7ABA9513C}" destId="{3FDEB90E-0841-4404-BC3E-828F5FD375BD}" srcOrd="0" destOrd="0" presId="urn:microsoft.com/office/officeart/2005/8/layout/lProcess2"/>
    <dgm:cxn modelId="{0D6B1389-477B-4295-BA9C-4DB7822BD768}" type="presOf" srcId="{95333CF5-6DA0-4EF9-98F8-C06578190665}" destId="{314A851F-06CB-451B-8A0C-AEFA1130DACA}" srcOrd="0" destOrd="0" presId="urn:microsoft.com/office/officeart/2005/8/layout/lProcess2"/>
    <dgm:cxn modelId="{BE3498ED-7CA9-48F0-8752-92DDF92D6681}" type="presParOf" srcId="{314A851F-06CB-451B-8A0C-AEFA1130DACA}" destId="{6B0A925F-DB64-426F-9B25-4A5DF1A9F0A4}" srcOrd="0" destOrd="0" presId="urn:microsoft.com/office/officeart/2005/8/layout/lProcess2"/>
    <dgm:cxn modelId="{D5D3B7ED-E7A1-4CB3-9EE8-50EDDF083395}" type="presParOf" srcId="{6B0A925F-DB64-426F-9B25-4A5DF1A9F0A4}" destId="{BB574567-52E2-4D90-8B40-A4F7262B81D5}" srcOrd="0" destOrd="0" presId="urn:microsoft.com/office/officeart/2005/8/layout/lProcess2"/>
    <dgm:cxn modelId="{3A825AE6-6817-49A7-8244-9FC22CBAE8FA}" type="presParOf" srcId="{6B0A925F-DB64-426F-9B25-4A5DF1A9F0A4}" destId="{66712953-2939-43FA-A709-DF946F76E6F2}" srcOrd="1" destOrd="0" presId="urn:microsoft.com/office/officeart/2005/8/layout/lProcess2"/>
    <dgm:cxn modelId="{9C5A6CF5-A5B5-4609-9FFF-A6F5FFE843D9}" type="presParOf" srcId="{6B0A925F-DB64-426F-9B25-4A5DF1A9F0A4}" destId="{CDD51063-7CD6-4A77-9A03-D7A332629E0B}" srcOrd="2" destOrd="0" presId="urn:microsoft.com/office/officeart/2005/8/layout/lProcess2"/>
    <dgm:cxn modelId="{E007A263-15DD-48DA-A674-6B4845E84C1B}" type="presParOf" srcId="{CDD51063-7CD6-4A77-9A03-D7A332629E0B}" destId="{0DF01A35-4190-4DCB-989C-8C2C9949C9FF}" srcOrd="0" destOrd="0" presId="urn:microsoft.com/office/officeart/2005/8/layout/lProcess2"/>
    <dgm:cxn modelId="{E2C4BC94-93F6-4D52-ADD5-985DB0DC1C76}" type="presParOf" srcId="{314A851F-06CB-451B-8A0C-AEFA1130DACA}" destId="{D5D58FB4-5179-46D8-90C9-5989FD8B1ECE}" srcOrd="1" destOrd="0" presId="urn:microsoft.com/office/officeart/2005/8/layout/lProcess2"/>
    <dgm:cxn modelId="{DA5638FB-3503-4FC1-8768-259EBF1AAC1B}" type="presParOf" srcId="{314A851F-06CB-451B-8A0C-AEFA1130DACA}" destId="{4A75F5A0-6BBB-4417-8DB6-2701302539F6}" srcOrd="2" destOrd="0" presId="urn:microsoft.com/office/officeart/2005/8/layout/lProcess2"/>
    <dgm:cxn modelId="{65381BC1-ACB7-4175-9497-D69D8024BD9E}" type="presParOf" srcId="{4A75F5A0-6BBB-4417-8DB6-2701302539F6}" destId="{3A1D7661-44C7-442E-B6D5-170DE1FD51C9}" srcOrd="0" destOrd="0" presId="urn:microsoft.com/office/officeart/2005/8/layout/lProcess2"/>
    <dgm:cxn modelId="{A2C562A7-9AFF-4879-8333-C1A75D704FAE}" type="presParOf" srcId="{4A75F5A0-6BBB-4417-8DB6-2701302539F6}" destId="{0D724822-7892-465F-A44C-615D9493C8AA}" srcOrd="1" destOrd="0" presId="urn:microsoft.com/office/officeart/2005/8/layout/lProcess2"/>
    <dgm:cxn modelId="{23173121-31E3-4876-B222-957159BD5E28}" type="presParOf" srcId="{4A75F5A0-6BBB-4417-8DB6-2701302539F6}" destId="{FEDBE85D-3435-45E1-ADED-68C7158DB184}" srcOrd="2" destOrd="0" presId="urn:microsoft.com/office/officeart/2005/8/layout/lProcess2"/>
    <dgm:cxn modelId="{6BF7436B-A590-442A-BCD3-049576F0D8B9}" type="presParOf" srcId="{FEDBE85D-3435-45E1-ADED-68C7158DB184}" destId="{5757D00B-547C-4668-AC76-8CB9EEDAD6AE}" srcOrd="0" destOrd="0" presId="urn:microsoft.com/office/officeart/2005/8/layout/lProcess2"/>
    <dgm:cxn modelId="{11B95A09-4647-4D97-9BF9-26E52858C2C1}" type="presParOf" srcId="{314A851F-06CB-451B-8A0C-AEFA1130DACA}" destId="{31BC572D-B293-4400-AF5B-212FA9B8E214}" srcOrd="3" destOrd="0" presId="urn:microsoft.com/office/officeart/2005/8/layout/lProcess2"/>
    <dgm:cxn modelId="{15D59B9F-BAD2-4657-A7D8-B18463A645AA}" type="presParOf" srcId="{314A851F-06CB-451B-8A0C-AEFA1130DACA}" destId="{A75427C2-8251-4527-8D18-865BAA207DF4}" srcOrd="4" destOrd="0" presId="urn:microsoft.com/office/officeart/2005/8/layout/lProcess2"/>
    <dgm:cxn modelId="{3FCB80B4-CE4C-4D28-A2D1-7555A75D8C37}" type="presParOf" srcId="{A75427C2-8251-4527-8D18-865BAA207DF4}" destId="{3FDEB90E-0841-4404-BC3E-828F5FD375BD}" srcOrd="0" destOrd="0" presId="urn:microsoft.com/office/officeart/2005/8/layout/lProcess2"/>
    <dgm:cxn modelId="{F9915B0D-5FF3-4F7B-9158-01BD1BAAC4F9}" type="presParOf" srcId="{A75427C2-8251-4527-8D18-865BAA207DF4}" destId="{DBE825EE-AA46-4611-B741-476B2E2CE433}" srcOrd="1" destOrd="0" presId="urn:microsoft.com/office/officeart/2005/8/layout/lProcess2"/>
    <dgm:cxn modelId="{555D7ACE-F7AA-4147-BB44-634F5F0F3F56}" type="presParOf" srcId="{A75427C2-8251-4527-8D18-865BAA207DF4}" destId="{7206077E-977C-4BF7-976C-B441431E0987}" srcOrd="2" destOrd="0" presId="urn:microsoft.com/office/officeart/2005/8/layout/lProcess2"/>
    <dgm:cxn modelId="{269D1561-AAFF-4011-9282-E60EDFAED56B}" type="presParOf" srcId="{7206077E-977C-4BF7-976C-B441431E0987}" destId="{EF72FEC2-9746-45E5-8A63-5E6D1868115C}" srcOrd="0" destOrd="0" presId="urn:microsoft.com/office/officeart/2005/8/layout/lProcess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7B6BDC-4FA7-4974-8AD2-6C7B47B0CBAF}" type="doc">
      <dgm:prSet loTypeId="urn:microsoft.com/office/officeart/2005/8/layout/lProcess2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D8BF5A7-7D94-4754-B1A7-550A30D08094}">
      <dgm:prSet phldrT="[Текст]" custT="1"/>
      <dgm:spPr/>
      <dgm:t>
        <a:bodyPr/>
        <a:lstStyle/>
        <a:p>
          <a:r>
            <a:rPr lang="ru-RU" sz="2300" b="1" dirty="0" smtClean="0">
              <a:solidFill>
                <a:srgbClr val="002060"/>
              </a:solidFill>
            </a:rPr>
            <a:t>МП "Ремонт и содержание сети автомобильных дорог"</a:t>
          </a:r>
          <a:endParaRPr lang="ru-RU" sz="2300" b="1" dirty="0">
            <a:solidFill>
              <a:srgbClr val="002060"/>
            </a:solidFill>
          </a:endParaRPr>
        </a:p>
      </dgm:t>
    </dgm:pt>
    <dgm:pt modelId="{8FDA4D4B-75D3-4F8A-BA40-F6FD1A176E8F}" type="parTrans" cxnId="{547B6693-99D2-4D27-886A-C56A65361C5D}">
      <dgm:prSet/>
      <dgm:spPr/>
      <dgm:t>
        <a:bodyPr/>
        <a:lstStyle/>
        <a:p>
          <a:endParaRPr lang="ru-RU"/>
        </a:p>
      </dgm:t>
    </dgm:pt>
    <dgm:pt modelId="{EBC9CD82-8FE0-4ADF-B6DB-92AAF2A0FDA0}" type="sibTrans" cxnId="{547B6693-99D2-4D27-886A-C56A65361C5D}">
      <dgm:prSet/>
      <dgm:spPr/>
      <dgm:t>
        <a:bodyPr/>
        <a:lstStyle/>
        <a:p>
          <a:endParaRPr lang="ru-RU"/>
        </a:p>
      </dgm:t>
    </dgm:pt>
    <dgm:pt modelId="{7E03990A-A6E6-4DA7-9627-37489F3B4E2A}">
      <dgm:prSet phldrT="[Текст]" custT="1"/>
      <dgm:spPr/>
      <dgm:t>
        <a:bodyPr/>
        <a:lstStyle/>
        <a:p>
          <a:r>
            <a:rPr lang="ru-RU" sz="1800" dirty="0" smtClean="0"/>
            <a:t>на содержание сети автомобильных дорог: 2021 г. – 24 млн. руб., 2022 г. – 24 млн. руб., 2023 г. – 24 млн. руб.</a:t>
          </a:r>
          <a:endParaRPr lang="ru-RU" sz="1800" dirty="0"/>
        </a:p>
      </dgm:t>
    </dgm:pt>
    <dgm:pt modelId="{842E4DA6-A831-45CE-9DDE-8326E6FE91A3}" type="parTrans" cxnId="{B3F0A78A-9CF9-4328-91BF-900AED10B705}">
      <dgm:prSet/>
      <dgm:spPr/>
      <dgm:t>
        <a:bodyPr/>
        <a:lstStyle/>
        <a:p>
          <a:endParaRPr lang="ru-RU"/>
        </a:p>
      </dgm:t>
    </dgm:pt>
    <dgm:pt modelId="{98FEC502-9FB1-42A8-BB5B-3806C228C804}" type="sibTrans" cxnId="{B3F0A78A-9CF9-4328-91BF-900AED10B705}">
      <dgm:prSet/>
      <dgm:spPr/>
      <dgm:t>
        <a:bodyPr/>
        <a:lstStyle/>
        <a:p>
          <a:endParaRPr lang="ru-RU"/>
        </a:p>
      </dgm:t>
    </dgm:pt>
    <dgm:pt modelId="{156E53B0-8179-44D3-92B1-4117CB21B28B}">
      <dgm:prSet custT="1"/>
      <dgm:spPr/>
      <dgm:t>
        <a:bodyPr/>
        <a:lstStyle/>
        <a:p>
          <a:r>
            <a:rPr lang="ru-RU" sz="1800" dirty="0" smtClean="0"/>
            <a:t>на паспортизацию автомобильных дорог: 2021 г. - 300 тыс. руб.</a:t>
          </a:r>
          <a:endParaRPr lang="ru-RU" sz="1800" dirty="0"/>
        </a:p>
      </dgm:t>
    </dgm:pt>
    <dgm:pt modelId="{65778C4A-F723-4F8D-927A-B4C1D482FBE0}" type="parTrans" cxnId="{D89BC01D-78EB-4C78-AF3B-097D39179486}">
      <dgm:prSet/>
      <dgm:spPr/>
      <dgm:t>
        <a:bodyPr/>
        <a:lstStyle/>
        <a:p>
          <a:endParaRPr lang="ru-RU"/>
        </a:p>
      </dgm:t>
    </dgm:pt>
    <dgm:pt modelId="{42A705E4-4705-4195-85F8-A16C20161F66}" type="sibTrans" cxnId="{D89BC01D-78EB-4C78-AF3B-097D39179486}">
      <dgm:prSet/>
      <dgm:spPr/>
      <dgm:t>
        <a:bodyPr/>
        <a:lstStyle/>
        <a:p>
          <a:endParaRPr lang="ru-RU"/>
        </a:p>
      </dgm:t>
    </dgm:pt>
    <dgm:pt modelId="{CECABF3C-38EA-494C-9EBE-79D318B2FB23}">
      <dgm:prSet custT="1"/>
      <dgm:spPr/>
      <dgm:t>
        <a:bodyPr/>
        <a:lstStyle/>
        <a:p>
          <a:r>
            <a:rPr lang="ru-RU" sz="1800" dirty="0" smtClean="0"/>
            <a:t>на содержание, капитальный ремонт сети автомобильных дорог за счет средств Дорожного фонда: 2021 г. – 1 184 тыс. руб., 2022 г. – 1 443 тыс. руб., 2023 г. – 1 619 тыс. руб.</a:t>
          </a:r>
        </a:p>
      </dgm:t>
    </dgm:pt>
    <dgm:pt modelId="{14CD2D03-A2D8-474F-997F-30919432651B}" type="parTrans" cxnId="{94DF5413-E461-405B-99A9-20E098887D0A}">
      <dgm:prSet/>
      <dgm:spPr/>
      <dgm:t>
        <a:bodyPr/>
        <a:lstStyle/>
        <a:p>
          <a:endParaRPr lang="ru-RU"/>
        </a:p>
      </dgm:t>
    </dgm:pt>
    <dgm:pt modelId="{CA375C8E-2AF8-41F2-8755-610F5EC1EBBE}" type="sibTrans" cxnId="{94DF5413-E461-405B-99A9-20E098887D0A}">
      <dgm:prSet/>
      <dgm:spPr/>
      <dgm:t>
        <a:bodyPr/>
        <a:lstStyle/>
        <a:p>
          <a:endParaRPr lang="ru-RU"/>
        </a:p>
      </dgm:t>
    </dgm:pt>
    <dgm:pt modelId="{7E487BE8-B8D0-4412-8F00-19D7006988B2}">
      <dgm:prSet custT="1"/>
      <dgm:spPr/>
      <dgm:t>
        <a:bodyPr/>
        <a:lstStyle/>
        <a:p>
          <a:r>
            <a:rPr lang="ru-RU" sz="1800" dirty="0" smtClean="0"/>
            <a:t>на обеспечение безопасности дорожного движения: 2021 г. – 400 тыс. руб.</a:t>
          </a:r>
        </a:p>
      </dgm:t>
    </dgm:pt>
    <dgm:pt modelId="{F4E3B1EC-4FC6-451F-8DAC-64DC2A357A8F}" type="sibTrans" cxnId="{DCE2198F-514D-41E5-81FC-0831F7C8B3D2}">
      <dgm:prSet/>
      <dgm:spPr/>
      <dgm:t>
        <a:bodyPr/>
        <a:lstStyle/>
        <a:p>
          <a:endParaRPr lang="ru-RU"/>
        </a:p>
      </dgm:t>
    </dgm:pt>
    <dgm:pt modelId="{953C10E1-5262-42B8-AC2E-8F17A851D4E5}" type="parTrans" cxnId="{DCE2198F-514D-41E5-81FC-0831F7C8B3D2}">
      <dgm:prSet/>
      <dgm:spPr/>
      <dgm:t>
        <a:bodyPr/>
        <a:lstStyle/>
        <a:p>
          <a:endParaRPr lang="ru-RU"/>
        </a:p>
      </dgm:t>
    </dgm:pt>
    <dgm:pt modelId="{B5F9522C-F4C7-46E8-A164-05ACC36DFEF5}" type="pres">
      <dgm:prSet presAssocID="{F77B6BDC-4FA7-4974-8AD2-6C7B47B0CBA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0B894C-97EB-4D3B-B93E-FAC0752715DE}" type="pres">
      <dgm:prSet presAssocID="{3D8BF5A7-7D94-4754-B1A7-550A30D08094}" presName="compNode" presStyleCnt="0"/>
      <dgm:spPr/>
    </dgm:pt>
    <dgm:pt modelId="{C1D70545-E53B-48F3-B356-62A312954CB2}" type="pres">
      <dgm:prSet presAssocID="{3D8BF5A7-7D94-4754-B1A7-550A30D08094}" presName="aNode" presStyleLbl="bgShp" presStyleIdx="0" presStyleCnt="1" custLinFactNeighborX="-53" custLinFactNeighborY="-16"/>
      <dgm:spPr/>
      <dgm:t>
        <a:bodyPr/>
        <a:lstStyle/>
        <a:p>
          <a:endParaRPr lang="ru-RU"/>
        </a:p>
      </dgm:t>
    </dgm:pt>
    <dgm:pt modelId="{2D9447AA-8626-4FF6-9275-9B7293E87F40}" type="pres">
      <dgm:prSet presAssocID="{3D8BF5A7-7D94-4754-B1A7-550A30D08094}" presName="textNode" presStyleLbl="bgShp" presStyleIdx="0" presStyleCnt="1"/>
      <dgm:spPr/>
      <dgm:t>
        <a:bodyPr/>
        <a:lstStyle/>
        <a:p>
          <a:endParaRPr lang="ru-RU"/>
        </a:p>
      </dgm:t>
    </dgm:pt>
    <dgm:pt modelId="{34C498A5-B72B-48A3-A466-650E5F8CFCD8}" type="pres">
      <dgm:prSet presAssocID="{3D8BF5A7-7D94-4754-B1A7-550A30D08094}" presName="compChildNode" presStyleCnt="0"/>
      <dgm:spPr/>
    </dgm:pt>
    <dgm:pt modelId="{661713C7-AFAF-4538-8E18-2D18DDAFFCE9}" type="pres">
      <dgm:prSet presAssocID="{3D8BF5A7-7D94-4754-B1A7-550A30D08094}" presName="theInnerList" presStyleCnt="0"/>
      <dgm:spPr/>
    </dgm:pt>
    <dgm:pt modelId="{59FF0B83-B479-4CED-908D-4370333C7530}" type="pres">
      <dgm:prSet presAssocID="{7E03990A-A6E6-4DA7-9627-37489F3B4E2A}" presName="childNode" presStyleLbl="node1" presStyleIdx="0" presStyleCnt="4" custScaleX="121008" custScaleY="228836" custLinFactY="-160111" custLinFactNeighborX="41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0BEB5E-BC0C-4376-9909-939060B0AE2A}" type="pres">
      <dgm:prSet presAssocID="{7E03990A-A6E6-4DA7-9627-37489F3B4E2A}" presName="aSpace2" presStyleCnt="0"/>
      <dgm:spPr/>
    </dgm:pt>
    <dgm:pt modelId="{74B9E92B-A37F-4926-B179-56994A434E96}" type="pres">
      <dgm:prSet presAssocID="{7E487BE8-B8D0-4412-8F00-19D7006988B2}" presName="childNode" presStyleLbl="node1" presStyleIdx="1" presStyleCnt="4" custScaleX="120808" custScaleY="247396" custLinFactY="-122011" custLinFactNeighborX="-59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43EFD3-B941-4A50-9C27-154A3882DE3F}" type="pres">
      <dgm:prSet presAssocID="{7E487BE8-B8D0-4412-8F00-19D7006988B2}" presName="aSpace2" presStyleCnt="0"/>
      <dgm:spPr/>
    </dgm:pt>
    <dgm:pt modelId="{88439BFF-46A8-4CA3-B4A9-499CE4AE7658}" type="pres">
      <dgm:prSet presAssocID="{CECABF3C-38EA-494C-9EBE-79D318B2FB23}" presName="childNode" presStyleLbl="node1" presStyleIdx="2" presStyleCnt="4" custScaleX="120808" custScaleY="327860" custLinFactY="-100000" custLinFactNeighborX="-59" custLinFactNeighborY="-1303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A33D1F-8C6F-4AF3-BED0-F439D90B8597}" type="pres">
      <dgm:prSet presAssocID="{CECABF3C-38EA-494C-9EBE-79D318B2FB23}" presName="aSpace2" presStyleCnt="0"/>
      <dgm:spPr/>
    </dgm:pt>
    <dgm:pt modelId="{B494858A-84D5-466F-A893-0E4FBA8E21F0}" type="pres">
      <dgm:prSet presAssocID="{156E53B0-8179-44D3-92B1-4117CB21B28B}" presName="childNode" presStyleLbl="node1" presStyleIdx="3" presStyleCnt="4" custScaleX="120808" custScaleY="148025" custLinFactY="-86748" custLinFactNeighborX="-5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CB7C54-D0FA-4D23-A8EB-6030EFF07A29}" type="presOf" srcId="{7E03990A-A6E6-4DA7-9627-37489F3B4E2A}" destId="{59FF0B83-B479-4CED-908D-4370333C7530}" srcOrd="0" destOrd="0" presId="urn:microsoft.com/office/officeart/2005/8/layout/lProcess2"/>
    <dgm:cxn modelId="{DCE2198F-514D-41E5-81FC-0831F7C8B3D2}" srcId="{3D8BF5A7-7D94-4754-B1A7-550A30D08094}" destId="{7E487BE8-B8D0-4412-8F00-19D7006988B2}" srcOrd="1" destOrd="0" parTransId="{953C10E1-5262-42B8-AC2E-8F17A851D4E5}" sibTransId="{F4E3B1EC-4FC6-451F-8DAC-64DC2A357A8F}"/>
    <dgm:cxn modelId="{9A505597-FB1C-46F9-86FF-3B3CC0581291}" type="presOf" srcId="{3D8BF5A7-7D94-4754-B1A7-550A30D08094}" destId="{C1D70545-E53B-48F3-B356-62A312954CB2}" srcOrd="0" destOrd="0" presId="urn:microsoft.com/office/officeart/2005/8/layout/lProcess2"/>
    <dgm:cxn modelId="{B3F0A78A-9CF9-4328-91BF-900AED10B705}" srcId="{3D8BF5A7-7D94-4754-B1A7-550A30D08094}" destId="{7E03990A-A6E6-4DA7-9627-37489F3B4E2A}" srcOrd="0" destOrd="0" parTransId="{842E4DA6-A831-45CE-9DDE-8326E6FE91A3}" sibTransId="{98FEC502-9FB1-42A8-BB5B-3806C228C804}"/>
    <dgm:cxn modelId="{AB8D79FA-0611-43A9-A7F6-C5DC102FB37A}" type="presOf" srcId="{7E487BE8-B8D0-4412-8F00-19D7006988B2}" destId="{74B9E92B-A37F-4926-B179-56994A434E96}" srcOrd="0" destOrd="0" presId="urn:microsoft.com/office/officeart/2005/8/layout/lProcess2"/>
    <dgm:cxn modelId="{547B6693-99D2-4D27-886A-C56A65361C5D}" srcId="{F77B6BDC-4FA7-4974-8AD2-6C7B47B0CBAF}" destId="{3D8BF5A7-7D94-4754-B1A7-550A30D08094}" srcOrd="0" destOrd="0" parTransId="{8FDA4D4B-75D3-4F8A-BA40-F6FD1A176E8F}" sibTransId="{EBC9CD82-8FE0-4ADF-B6DB-92AAF2A0FDA0}"/>
    <dgm:cxn modelId="{9FE2DF98-C2FF-4B6D-9FAF-B1C663E7A29F}" type="presOf" srcId="{156E53B0-8179-44D3-92B1-4117CB21B28B}" destId="{B494858A-84D5-466F-A893-0E4FBA8E21F0}" srcOrd="0" destOrd="0" presId="urn:microsoft.com/office/officeart/2005/8/layout/lProcess2"/>
    <dgm:cxn modelId="{CA5BDF5B-1C09-4DF8-A371-6B17FD51FEE4}" type="presOf" srcId="{F77B6BDC-4FA7-4974-8AD2-6C7B47B0CBAF}" destId="{B5F9522C-F4C7-46E8-A164-05ACC36DFEF5}" srcOrd="0" destOrd="0" presId="urn:microsoft.com/office/officeart/2005/8/layout/lProcess2"/>
    <dgm:cxn modelId="{94DF5413-E461-405B-99A9-20E098887D0A}" srcId="{3D8BF5A7-7D94-4754-B1A7-550A30D08094}" destId="{CECABF3C-38EA-494C-9EBE-79D318B2FB23}" srcOrd="2" destOrd="0" parTransId="{14CD2D03-A2D8-474F-997F-30919432651B}" sibTransId="{CA375C8E-2AF8-41F2-8755-610F5EC1EBBE}"/>
    <dgm:cxn modelId="{D8720115-6F13-494F-AD29-DF5CF97A9CA9}" type="presOf" srcId="{3D8BF5A7-7D94-4754-B1A7-550A30D08094}" destId="{2D9447AA-8626-4FF6-9275-9B7293E87F40}" srcOrd="1" destOrd="0" presId="urn:microsoft.com/office/officeart/2005/8/layout/lProcess2"/>
    <dgm:cxn modelId="{AA9DCF9C-4E5E-4C03-B458-B8CF4E549AE9}" type="presOf" srcId="{CECABF3C-38EA-494C-9EBE-79D318B2FB23}" destId="{88439BFF-46A8-4CA3-B4A9-499CE4AE7658}" srcOrd="0" destOrd="0" presId="urn:microsoft.com/office/officeart/2005/8/layout/lProcess2"/>
    <dgm:cxn modelId="{D89BC01D-78EB-4C78-AF3B-097D39179486}" srcId="{3D8BF5A7-7D94-4754-B1A7-550A30D08094}" destId="{156E53B0-8179-44D3-92B1-4117CB21B28B}" srcOrd="3" destOrd="0" parTransId="{65778C4A-F723-4F8D-927A-B4C1D482FBE0}" sibTransId="{42A705E4-4705-4195-85F8-A16C20161F66}"/>
    <dgm:cxn modelId="{C410A262-1CEF-438C-9653-C5A9C0747F18}" type="presParOf" srcId="{B5F9522C-F4C7-46E8-A164-05ACC36DFEF5}" destId="{D10B894C-97EB-4D3B-B93E-FAC0752715DE}" srcOrd="0" destOrd="0" presId="urn:microsoft.com/office/officeart/2005/8/layout/lProcess2"/>
    <dgm:cxn modelId="{7C2F186E-88BB-434D-9F5E-3458565C18CB}" type="presParOf" srcId="{D10B894C-97EB-4D3B-B93E-FAC0752715DE}" destId="{C1D70545-E53B-48F3-B356-62A312954CB2}" srcOrd="0" destOrd="0" presId="urn:microsoft.com/office/officeart/2005/8/layout/lProcess2"/>
    <dgm:cxn modelId="{504088F2-EAC4-491B-BD6D-102173DD2008}" type="presParOf" srcId="{D10B894C-97EB-4D3B-B93E-FAC0752715DE}" destId="{2D9447AA-8626-4FF6-9275-9B7293E87F40}" srcOrd="1" destOrd="0" presId="urn:microsoft.com/office/officeart/2005/8/layout/lProcess2"/>
    <dgm:cxn modelId="{EF5E4335-3B80-4E56-9487-FFBF930338EE}" type="presParOf" srcId="{D10B894C-97EB-4D3B-B93E-FAC0752715DE}" destId="{34C498A5-B72B-48A3-A466-650E5F8CFCD8}" srcOrd="2" destOrd="0" presId="urn:microsoft.com/office/officeart/2005/8/layout/lProcess2"/>
    <dgm:cxn modelId="{A4BA5678-C0E1-47AF-99BF-425DA92FA038}" type="presParOf" srcId="{34C498A5-B72B-48A3-A466-650E5F8CFCD8}" destId="{661713C7-AFAF-4538-8E18-2D18DDAFFCE9}" srcOrd="0" destOrd="0" presId="urn:microsoft.com/office/officeart/2005/8/layout/lProcess2"/>
    <dgm:cxn modelId="{9DCC0D27-4C87-48E1-8FA9-70004FFA4BAA}" type="presParOf" srcId="{661713C7-AFAF-4538-8E18-2D18DDAFFCE9}" destId="{59FF0B83-B479-4CED-908D-4370333C7530}" srcOrd="0" destOrd="0" presId="urn:microsoft.com/office/officeart/2005/8/layout/lProcess2"/>
    <dgm:cxn modelId="{CB8679DE-5AEC-4BDE-9425-404A6CA431C4}" type="presParOf" srcId="{661713C7-AFAF-4538-8E18-2D18DDAFFCE9}" destId="{090BEB5E-BC0C-4376-9909-939060B0AE2A}" srcOrd="1" destOrd="0" presId="urn:microsoft.com/office/officeart/2005/8/layout/lProcess2"/>
    <dgm:cxn modelId="{2F259F35-5962-4C75-B747-BD1249BFBF3F}" type="presParOf" srcId="{661713C7-AFAF-4538-8E18-2D18DDAFFCE9}" destId="{74B9E92B-A37F-4926-B179-56994A434E96}" srcOrd="2" destOrd="0" presId="urn:microsoft.com/office/officeart/2005/8/layout/lProcess2"/>
    <dgm:cxn modelId="{259A9DF9-8E3C-4881-81D6-0545809B1603}" type="presParOf" srcId="{661713C7-AFAF-4538-8E18-2D18DDAFFCE9}" destId="{EC43EFD3-B941-4A50-9C27-154A3882DE3F}" srcOrd="3" destOrd="0" presId="urn:microsoft.com/office/officeart/2005/8/layout/lProcess2"/>
    <dgm:cxn modelId="{B0E8EF65-9A9B-49F3-8636-FE273C01C967}" type="presParOf" srcId="{661713C7-AFAF-4538-8E18-2D18DDAFFCE9}" destId="{88439BFF-46A8-4CA3-B4A9-499CE4AE7658}" srcOrd="4" destOrd="0" presId="urn:microsoft.com/office/officeart/2005/8/layout/lProcess2"/>
    <dgm:cxn modelId="{75C24F2B-18D0-41DD-B387-D0E8DC0759AB}" type="presParOf" srcId="{661713C7-AFAF-4538-8E18-2D18DDAFFCE9}" destId="{A8A33D1F-8C6F-4AF3-BED0-F439D90B8597}" srcOrd="5" destOrd="0" presId="urn:microsoft.com/office/officeart/2005/8/layout/lProcess2"/>
    <dgm:cxn modelId="{EF1A48E5-4E36-44AF-A6BB-A0430B803F06}" type="presParOf" srcId="{661713C7-AFAF-4538-8E18-2D18DDAFFCE9}" destId="{B494858A-84D5-466F-A893-0E4FBA8E21F0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77B6BDC-4FA7-4974-8AD2-6C7B47B0CBAF}" type="doc">
      <dgm:prSet loTypeId="urn:microsoft.com/office/officeart/2005/8/layout/lProcess2" loCatId="list" qsTypeId="urn:microsoft.com/office/officeart/2005/8/quickstyle/3d3" qsCatId="3D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3D8BF5A7-7D94-4754-B1A7-550A30D08094}">
      <dgm:prSet phldrT="[Текст]" custT="1"/>
      <dgm:spPr>
        <a:gradFill rotWithShape="0">
          <a:gsLst>
            <a:gs pos="0">
              <a:srgbClr val="00A1DA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>
          <a:innerShdw dist="50800" dir="420000">
            <a:prstClr val="black">
              <a:alpha val="99000"/>
            </a:prstClr>
          </a:innerShdw>
        </a:effectLst>
      </dgm:spPr>
      <dgm:t>
        <a:bodyPr/>
        <a:lstStyle/>
        <a:p>
          <a:endParaRPr lang="ru-RU" sz="2300" b="0" cap="none" spc="0" baseline="0" dirty="0" smtClean="0">
            <a:ln w="10541" cmpd="sng">
              <a:prstDash val="solid"/>
            </a:ln>
            <a:effectLst/>
          </a:endParaRPr>
        </a:p>
        <a:p>
          <a:endParaRPr lang="ru-RU" sz="2300" b="0" cap="none" spc="0" baseline="0" dirty="0" smtClean="0">
            <a:ln w="10541" cmpd="sng">
              <a:prstDash val="solid"/>
            </a:ln>
            <a:effectLst/>
          </a:endParaRPr>
        </a:p>
        <a:p>
          <a:endParaRPr lang="ru-RU" sz="2300" b="0" cap="none" spc="0" baseline="0" dirty="0" smtClean="0">
            <a:ln w="10541" cmpd="sng">
              <a:prstDash val="solid"/>
            </a:ln>
            <a:effectLst/>
          </a:endParaRPr>
        </a:p>
        <a:p>
          <a:endParaRPr lang="ru-RU" sz="1800" b="1" i="1" cap="none" spc="0" baseline="0" dirty="0" smtClean="0">
            <a:ln w="10541" cmpd="sng">
              <a:prstDash val="solid"/>
            </a:ln>
            <a:solidFill>
              <a:srgbClr val="002060"/>
            </a:solidFill>
            <a:effectLst/>
          </a:endParaRPr>
        </a:p>
        <a:p>
          <a:r>
            <a:rPr lang="ru-RU" sz="1700" b="1" i="1" cap="none" spc="0" baseline="0" dirty="0" smtClean="0">
              <a:ln w="10541" cmpd="sng">
                <a:prstDash val="solid"/>
              </a:ln>
              <a:solidFill>
                <a:srgbClr val="002060"/>
              </a:solidFill>
              <a:effectLst/>
            </a:rPr>
            <a:t>МП "Управление муниципальным имуществом  МО "Город Балабаново": </a:t>
          </a:r>
        </a:p>
        <a:p>
          <a:r>
            <a:rPr lang="ru-RU" sz="1700" b="1" i="1" cap="none" spc="0" baseline="0" dirty="0" smtClean="0">
              <a:ln w="10541" cmpd="sng">
                <a:prstDash val="solid"/>
              </a:ln>
              <a:solidFill>
                <a:srgbClr val="002060"/>
              </a:solidFill>
              <a:effectLst/>
            </a:rPr>
            <a:t>2021 г. – 273 тыс. руб., 2022 г. – 273 тыс. руб., 2023 г. – 273 тыс. руб.</a:t>
          </a:r>
          <a:endParaRPr lang="ru-RU" sz="1700" b="1" i="1" dirty="0">
            <a:solidFill>
              <a:srgbClr val="002060"/>
            </a:solidFill>
          </a:endParaRPr>
        </a:p>
      </dgm:t>
    </dgm:pt>
    <dgm:pt modelId="{8FDA4D4B-75D3-4F8A-BA40-F6FD1A176E8F}" type="parTrans" cxnId="{547B6693-99D2-4D27-886A-C56A65361C5D}">
      <dgm:prSet/>
      <dgm:spPr/>
      <dgm:t>
        <a:bodyPr/>
        <a:lstStyle/>
        <a:p>
          <a:endParaRPr lang="ru-RU"/>
        </a:p>
      </dgm:t>
    </dgm:pt>
    <dgm:pt modelId="{EBC9CD82-8FE0-4ADF-B6DB-92AAF2A0FDA0}" type="sibTrans" cxnId="{547B6693-99D2-4D27-886A-C56A65361C5D}">
      <dgm:prSet/>
      <dgm:spPr/>
      <dgm:t>
        <a:bodyPr/>
        <a:lstStyle/>
        <a:p>
          <a:endParaRPr lang="ru-RU"/>
        </a:p>
      </dgm:t>
    </dgm:pt>
    <dgm:pt modelId="{B5F9522C-F4C7-46E8-A164-05ACC36DFEF5}" type="pres">
      <dgm:prSet presAssocID="{F77B6BDC-4FA7-4974-8AD2-6C7B47B0CBA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0B894C-97EB-4D3B-B93E-FAC0752715DE}" type="pres">
      <dgm:prSet presAssocID="{3D8BF5A7-7D94-4754-B1A7-550A30D08094}" presName="compNode" presStyleCnt="0"/>
      <dgm:spPr/>
      <dgm:t>
        <a:bodyPr/>
        <a:lstStyle/>
        <a:p>
          <a:endParaRPr lang="ru-RU"/>
        </a:p>
      </dgm:t>
    </dgm:pt>
    <dgm:pt modelId="{C1D70545-E53B-48F3-B356-62A312954CB2}" type="pres">
      <dgm:prSet presAssocID="{3D8BF5A7-7D94-4754-B1A7-550A30D08094}" presName="aNode" presStyleLbl="bgShp" presStyleIdx="0" presStyleCnt="1" custScaleX="90024" custScaleY="41739" custLinFactNeighborX="-49" custLinFactNeighborY="-35154"/>
      <dgm:spPr>
        <a:prstGeom prst="wave">
          <a:avLst/>
        </a:prstGeom>
      </dgm:spPr>
      <dgm:t>
        <a:bodyPr/>
        <a:lstStyle/>
        <a:p>
          <a:endParaRPr lang="ru-RU"/>
        </a:p>
      </dgm:t>
    </dgm:pt>
    <dgm:pt modelId="{2D9447AA-8626-4FF6-9275-9B7293E87F40}" type="pres">
      <dgm:prSet presAssocID="{3D8BF5A7-7D94-4754-B1A7-550A30D08094}" presName="textNode" presStyleLbl="bgShp" presStyleIdx="0" presStyleCnt="1"/>
      <dgm:spPr>
        <a:prstGeom prst="flowChartPunchedTape">
          <a:avLst/>
        </a:prstGeom>
      </dgm:spPr>
      <dgm:t>
        <a:bodyPr/>
        <a:lstStyle/>
        <a:p>
          <a:endParaRPr lang="ru-RU"/>
        </a:p>
      </dgm:t>
    </dgm:pt>
    <dgm:pt modelId="{34C498A5-B72B-48A3-A466-650E5F8CFCD8}" type="pres">
      <dgm:prSet presAssocID="{3D8BF5A7-7D94-4754-B1A7-550A30D08094}" presName="compChildNode" presStyleCnt="0"/>
      <dgm:spPr/>
      <dgm:t>
        <a:bodyPr/>
        <a:lstStyle/>
        <a:p>
          <a:endParaRPr lang="ru-RU"/>
        </a:p>
      </dgm:t>
    </dgm:pt>
    <dgm:pt modelId="{661713C7-AFAF-4538-8E18-2D18DDAFFCE9}" type="pres">
      <dgm:prSet presAssocID="{3D8BF5A7-7D94-4754-B1A7-550A30D08094}" presName="theInnerList" presStyleCnt="0"/>
      <dgm:spPr/>
      <dgm:t>
        <a:bodyPr/>
        <a:lstStyle/>
        <a:p>
          <a:endParaRPr lang="ru-RU"/>
        </a:p>
      </dgm:t>
    </dgm:pt>
  </dgm:ptLst>
  <dgm:cxnLst>
    <dgm:cxn modelId="{67088F82-11A2-43EB-B82F-5594F49DFF2C}" type="presOf" srcId="{3D8BF5A7-7D94-4754-B1A7-550A30D08094}" destId="{C1D70545-E53B-48F3-B356-62A312954CB2}" srcOrd="0" destOrd="0" presId="urn:microsoft.com/office/officeart/2005/8/layout/lProcess2"/>
    <dgm:cxn modelId="{547B6693-99D2-4D27-886A-C56A65361C5D}" srcId="{F77B6BDC-4FA7-4974-8AD2-6C7B47B0CBAF}" destId="{3D8BF5A7-7D94-4754-B1A7-550A30D08094}" srcOrd="0" destOrd="0" parTransId="{8FDA4D4B-75D3-4F8A-BA40-F6FD1A176E8F}" sibTransId="{EBC9CD82-8FE0-4ADF-B6DB-92AAF2A0FDA0}"/>
    <dgm:cxn modelId="{44DFE19F-6208-40A4-8B49-3ADD37D3C2C6}" type="presOf" srcId="{F77B6BDC-4FA7-4974-8AD2-6C7B47B0CBAF}" destId="{B5F9522C-F4C7-46E8-A164-05ACC36DFEF5}" srcOrd="0" destOrd="0" presId="urn:microsoft.com/office/officeart/2005/8/layout/lProcess2"/>
    <dgm:cxn modelId="{B6B6C27E-923C-4781-B4CA-4B31CF05B91B}" type="presOf" srcId="{3D8BF5A7-7D94-4754-B1A7-550A30D08094}" destId="{2D9447AA-8626-4FF6-9275-9B7293E87F40}" srcOrd="1" destOrd="0" presId="urn:microsoft.com/office/officeart/2005/8/layout/lProcess2"/>
    <dgm:cxn modelId="{0192C4C1-F24F-4F80-BFAE-C2008A2C9AC3}" type="presParOf" srcId="{B5F9522C-F4C7-46E8-A164-05ACC36DFEF5}" destId="{D10B894C-97EB-4D3B-B93E-FAC0752715DE}" srcOrd="0" destOrd="0" presId="urn:microsoft.com/office/officeart/2005/8/layout/lProcess2"/>
    <dgm:cxn modelId="{12C80E9F-1424-4C0F-9334-99CE926F39D0}" type="presParOf" srcId="{D10B894C-97EB-4D3B-B93E-FAC0752715DE}" destId="{C1D70545-E53B-48F3-B356-62A312954CB2}" srcOrd="0" destOrd="0" presId="urn:microsoft.com/office/officeart/2005/8/layout/lProcess2"/>
    <dgm:cxn modelId="{E87BFF52-99B3-40C0-9CB8-F4879C163DF1}" type="presParOf" srcId="{D10B894C-97EB-4D3B-B93E-FAC0752715DE}" destId="{2D9447AA-8626-4FF6-9275-9B7293E87F40}" srcOrd="1" destOrd="0" presId="urn:microsoft.com/office/officeart/2005/8/layout/lProcess2"/>
    <dgm:cxn modelId="{09A93B1B-D69D-44BA-941B-71339470DC5F}" type="presParOf" srcId="{D10B894C-97EB-4D3B-B93E-FAC0752715DE}" destId="{34C498A5-B72B-48A3-A466-650E5F8CFCD8}" srcOrd="2" destOrd="0" presId="urn:microsoft.com/office/officeart/2005/8/layout/lProcess2"/>
    <dgm:cxn modelId="{A2FD4143-F22B-482D-A93F-C91116052D5B}" type="presParOf" srcId="{34C498A5-B72B-48A3-A466-650E5F8CFCD8}" destId="{661713C7-AFAF-4538-8E18-2D18DDAFFCE9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87A2BA-1660-4561-A9E8-D125BB4D472D}">
      <dsp:nvSpPr>
        <dsp:cNvPr id="0" name=""/>
        <dsp:cNvSpPr/>
      </dsp:nvSpPr>
      <dsp:spPr>
        <a:xfrm rot="5400000">
          <a:off x="-239570" y="242079"/>
          <a:ext cx="1597134" cy="11179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1</a:t>
          </a:r>
          <a:endParaRPr lang="ru-RU" sz="3300" kern="1200" dirty="0"/>
        </a:p>
      </dsp:txBody>
      <dsp:txXfrm rot="-5400000">
        <a:off x="0" y="561506"/>
        <a:ext cx="1117994" cy="479140"/>
      </dsp:txXfrm>
    </dsp:sp>
    <dsp:sp modelId="{36E9202F-5861-4EA2-AADA-E9DF00799883}">
      <dsp:nvSpPr>
        <dsp:cNvPr id="0" name=""/>
        <dsp:cNvSpPr/>
      </dsp:nvSpPr>
      <dsp:spPr>
        <a:xfrm rot="5400000">
          <a:off x="3462788" y="-2342285"/>
          <a:ext cx="1038137" cy="57277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Публичные слушания по проекту бюджета городского поселения «Город Балабаново»</a:t>
          </a:r>
          <a:endParaRPr lang="ru-RU" sz="2300" kern="1200" dirty="0"/>
        </a:p>
      </dsp:txBody>
      <dsp:txXfrm rot="-5400000">
        <a:off x="1117994" y="53187"/>
        <a:ext cx="5677048" cy="936781"/>
      </dsp:txXfrm>
    </dsp:sp>
    <dsp:sp modelId="{4DB123E4-F85F-4B32-8220-A94BCC9E82C5}">
      <dsp:nvSpPr>
        <dsp:cNvPr id="0" name=""/>
        <dsp:cNvSpPr/>
      </dsp:nvSpPr>
      <dsp:spPr>
        <a:xfrm rot="5400000">
          <a:off x="-239570" y="1645134"/>
          <a:ext cx="1597134" cy="11179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2</a:t>
          </a:r>
          <a:endParaRPr lang="ru-RU" sz="3300" kern="1200" dirty="0"/>
        </a:p>
      </dsp:txBody>
      <dsp:txXfrm rot="-5400000">
        <a:off x="0" y="1964561"/>
        <a:ext cx="1117994" cy="479140"/>
      </dsp:txXfrm>
    </dsp:sp>
    <dsp:sp modelId="{1912A1E2-1F33-4AC3-8677-3191C1C62726}">
      <dsp:nvSpPr>
        <dsp:cNvPr id="0" name=""/>
        <dsp:cNvSpPr/>
      </dsp:nvSpPr>
      <dsp:spPr>
        <a:xfrm rot="5400000">
          <a:off x="3462788" y="-939229"/>
          <a:ext cx="1038137" cy="57277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Публичные слушания по отчету об исполнении бюджета городского поселения «Город Балабаново»</a:t>
          </a:r>
          <a:endParaRPr lang="ru-RU" sz="2300" kern="1200" dirty="0"/>
        </a:p>
      </dsp:txBody>
      <dsp:txXfrm rot="-5400000">
        <a:off x="1117994" y="1456243"/>
        <a:ext cx="5677048" cy="936781"/>
      </dsp:txXfrm>
    </dsp:sp>
    <dsp:sp modelId="{D3422F04-9AA1-403F-8703-193243AE3774}">
      <dsp:nvSpPr>
        <dsp:cNvPr id="0" name=""/>
        <dsp:cNvSpPr/>
      </dsp:nvSpPr>
      <dsp:spPr>
        <a:xfrm rot="5400000">
          <a:off x="-239570" y="3048190"/>
          <a:ext cx="1597134" cy="11179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3</a:t>
          </a:r>
          <a:endParaRPr lang="ru-RU" sz="3300" kern="1200" dirty="0"/>
        </a:p>
      </dsp:txBody>
      <dsp:txXfrm rot="-5400000">
        <a:off x="0" y="3367617"/>
        <a:ext cx="1117994" cy="479140"/>
      </dsp:txXfrm>
    </dsp:sp>
    <dsp:sp modelId="{1AE85C7C-8C66-4737-8206-00F290CFE66A}">
      <dsp:nvSpPr>
        <dsp:cNvPr id="0" name=""/>
        <dsp:cNvSpPr/>
      </dsp:nvSpPr>
      <dsp:spPr>
        <a:xfrm rot="5400000">
          <a:off x="3462788" y="463825"/>
          <a:ext cx="1038137" cy="57277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Общественные обсуждения муниципальных программ</a:t>
          </a:r>
          <a:endParaRPr lang="ru-RU" sz="2300" kern="1200" dirty="0"/>
        </a:p>
      </dsp:txBody>
      <dsp:txXfrm rot="-5400000">
        <a:off x="1117994" y="2859297"/>
        <a:ext cx="5677048" cy="9367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Relationship Id="rId4" Type="http://schemas.openxmlformats.org/officeDocument/2006/relationships/image" Target="../media/image37.jpeg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image" Target="../media/image48.png"/></Relationships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2.jpe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0.73494</cdr:x>
      <cdr:y>0.01408</cdr:y>
    </cdr:from>
    <cdr:to>
      <cdr:x>0.99975</cdr:x>
      <cdr:y>0.30986</cdr:y>
    </cdr:to>
    <cdr:pic>
      <cdr:nvPicPr>
        <cdr:cNvPr id="3" name="Picture 2" descr="G:\Городское хозяйство\L24nMsytynU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98926" y="72007"/>
          <a:ext cx="2305620" cy="1512169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  <a:extLst xmlns:a="http://schemas.openxmlformats.org/drawingml/2006/main"/>
      </cdr:spPr>
    </cdr:pic>
  </cdr:relSizeAnchor>
  <cdr:relSizeAnchor xmlns:cdr="http://schemas.openxmlformats.org/drawingml/2006/chartDrawing">
    <cdr:from>
      <cdr:x>0.0013</cdr:x>
      <cdr:y>0.69014</cdr:y>
    </cdr:from>
    <cdr:to>
      <cdr:x>0.2474</cdr:x>
      <cdr:y>1</cdr:y>
    </cdr:to>
    <cdr:pic>
      <cdr:nvPicPr>
        <cdr:cNvPr id="4" name="Picture 2" descr="\\SERVER\obmen\Отчет Главы Парфёнов В.В. за 2016\ОСП и ИО фото и текстовая часть\Дом культуры\Фото мероприятий ДК\1 Отчетный концерт Зорюшки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1315" y="3528392"/>
          <a:ext cx="2142699" cy="158417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0.73535</cdr:x>
      <cdr:y>0.70423</cdr:y>
    </cdr:from>
    <cdr:to>
      <cdr:x>1</cdr:x>
      <cdr:y>1</cdr:y>
    </cdr:to>
    <cdr:pic>
      <cdr:nvPicPr>
        <cdr:cNvPr id="5" name="Picture 2" descr="https://pp.userapi.com/c834403/v834403579/5489c/FAChRav20RQ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402486" y="3600401"/>
          <a:ext cx="2304255" cy="1512167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0.73535</cdr:x>
      <cdr:y>0.35211</cdr:y>
    </cdr:from>
    <cdr:to>
      <cdr:x>0.99915</cdr:x>
      <cdr:y>0.64789</cdr:y>
    </cdr:to>
    <cdr:pic>
      <cdr:nvPicPr>
        <cdr:cNvPr id="6" name="Picture 3" descr="\\SERVER\obmen\Отчет Главы Парфёнов В.В. за 2016\ОСП и ИО фото и текстовая часть\Дом культуры\Фото мероприятий ДК\6 Весенние проталинки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402486" y="1800200"/>
          <a:ext cx="2296825" cy="1512168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0.58977</cdr:x>
      <cdr:y>0</cdr:y>
    </cdr:from>
    <cdr:to>
      <cdr:x>0.7086</cdr:x>
      <cdr:y>0.05624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5143741" y="0"/>
          <a:ext cx="1036347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/>
            <a:t>тыс. руб.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0.74664</cdr:x>
      <cdr:y>0.64843</cdr:y>
    </cdr:from>
    <cdr:to>
      <cdr:x>0.99968</cdr:x>
      <cdr:y>0.97838</cdr:y>
    </cdr:to>
    <cdr:pic>
      <cdr:nvPicPr>
        <cdr:cNvPr id="3" name="Picture 2" descr="C:\Users\User\Downloads\DSC09291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/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511893" y="3548586"/>
          <a:ext cx="2206880" cy="180572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  <a:extLst xmlns:a="http://schemas.openxmlformats.org/drawingml/2006/main"/>
      </cdr:spPr>
    </cdr:pic>
  </cdr:relSizeAnchor>
  <cdr:relSizeAnchor xmlns:cdr="http://schemas.openxmlformats.org/drawingml/2006/chartDrawing">
    <cdr:from>
      <cdr:x>0.79618</cdr:x>
      <cdr:y>0.23792</cdr:y>
    </cdr:from>
    <cdr:to>
      <cdr:x>0.95863</cdr:x>
      <cdr:y>0.62772</cdr:y>
    </cdr:to>
    <cdr:pic>
      <cdr:nvPicPr>
        <cdr:cNvPr id="5" name="Picture 3" descr="\\Data-server\обмен\Отчёт Главы  2018 год!!!!!!!\Фото ОСП и ИО\Буккроссинг\_DSC0076 (2)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943941" y="1302053"/>
          <a:ext cx="1416840" cy="213322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0.46789</cdr:x>
      <cdr:y>0</cdr:y>
    </cdr:from>
    <cdr:to>
      <cdr:x>0.61663</cdr:x>
      <cdr:y>0.07583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4009325" y="-1124745"/>
          <a:ext cx="1274546" cy="3876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dirty="0" smtClean="0"/>
            <a:t>тыс. руб.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0.0084</cdr:x>
      <cdr:y>0.71831</cdr:y>
    </cdr:from>
    <cdr:to>
      <cdr:x>0.9916</cdr:x>
      <cdr:y>0.98592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2008" y="3672407"/>
          <a:ext cx="8424936" cy="1368151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0.85124</cdr:x>
      <cdr:y>6.51125E-5</cdr:y>
    </cdr:from>
    <cdr:to>
      <cdr:x>0.99174</cdr:x>
      <cdr:y>0.05782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7417519" y="347"/>
          <a:ext cx="1224287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/>
            <a:t>тыс. руб.</a:t>
          </a:r>
          <a:endParaRPr lang="ru-RU" sz="14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0.0084</cdr:x>
      <cdr:y>0.7013</cdr:y>
    </cdr:from>
    <cdr:to>
      <cdr:x>0.28571</cdr:x>
      <cdr:y>0.98558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2008" y="3888432"/>
          <a:ext cx="2376264" cy="1576255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22"/>
        </a:effectLst>
      </cdr:spPr>
    </cdr:pic>
  </cdr:relSizeAnchor>
  <cdr:relSizeAnchor xmlns:cdr="http://schemas.openxmlformats.org/drawingml/2006/chartDrawing">
    <cdr:from>
      <cdr:x>0.75306</cdr:x>
      <cdr:y>0.38158</cdr:y>
    </cdr:from>
    <cdr:to>
      <cdr:x>1</cdr:x>
      <cdr:y>0.64593</cdr:y>
    </cdr:to>
    <cdr:pic>
      <cdr:nvPicPr>
        <cdr:cNvPr id="3" name="Picture 4" descr="https://pp.userapi.com/c837338/v837338335/4657b/XARvCSZQeZs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/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620330" y="2088232"/>
          <a:ext cx="2170864" cy="1446677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  <a:extLst xmlns:a="http://schemas.openxmlformats.org/drawingml/2006/main"/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0.00133</cdr:x>
      <cdr:y>0</cdr:y>
    </cdr:from>
    <cdr:to>
      <cdr:x>0.28904</cdr:x>
      <cdr:y>0.30005</cdr:y>
    </cdr:to>
    <cdr:pic>
      <cdr:nvPicPr>
        <cdr:cNvPr id="2" name="Picture 3" descr="\\Data-server\обмен\ОГХ\Кулагина А.В\ФОТО по МУНИЧЫПАЛЬНОЙ ПРАКТИКЕ\СТРУКТУРА\Сквер победы (озеленение)\IMG_8549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1472" y="0"/>
          <a:ext cx="2484276" cy="1656184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286" cy="495692"/>
          </a:xfrm>
          <a:prstGeom prst="rect">
            <a:avLst/>
          </a:prstGeom>
        </p:spPr>
        <p:txBody>
          <a:bodyPr vert="horz" lIns="92044" tIns="46022" rIns="92044" bIns="4602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791" y="0"/>
            <a:ext cx="2945285" cy="495692"/>
          </a:xfrm>
          <a:prstGeom prst="rect">
            <a:avLst/>
          </a:prstGeom>
        </p:spPr>
        <p:txBody>
          <a:bodyPr vert="horz" lIns="92044" tIns="46022" rIns="92044" bIns="4602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C3E647A-3220-49B3-8022-ED41BBD14406}" type="datetimeFigureOut">
              <a:rPr lang="ru-RU"/>
              <a:pPr>
                <a:defRPr/>
              </a:pPr>
              <a:t>05.02.2021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44" tIns="46022" rIns="92044" bIns="46022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9" y="4715468"/>
            <a:ext cx="5437819" cy="4467621"/>
          </a:xfrm>
          <a:prstGeom prst="rect">
            <a:avLst/>
          </a:prstGeom>
        </p:spPr>
        <p:txBody>
          <a:bodyPr vert="horz" lIns="92044" tIns="46022" rIns="92044" bIns="46022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336"/>
            <a:ext cx="2945286" cy="497290"/>
          </a:xfrm>
          <a:prstGeom prst="rect">
            <a:avLst/>
          </a:prstGeom>
        </p:spPr>
        <p:txBody>
          <a:bodyPr vert="horz" lIns="92044" tIns="46022" rIns="92044" bIns="4602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791" y="9429336"/>
            <a:ext cx="2945285" cy="497290"/>
          </a:xfrm>
          <a:prstGeom prst="rect">
            <a:avLst/>
          </a:prstGeom>
        </p:spPr>
        <p:txBody>
          <a:bodyPr vert="horz" lIns="92044" tIns="46022" rIns="92044" bIns="4602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5582F8C-BF3B-4451-853B-BF11262BC7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3433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E4C927-C91D-42CE-B33A-8279D1207A0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582F8C-BF3B-4451-853B-BF11262BC780}" type="slidenum">
              <a:rPr lang="ru-RU" smtClean="0"/>
              <a:pPr>
                <a:defRPr/>
              </a:pPr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9183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2887C-15DE-44CD-A43B-640B31574213}" type="datetime1">
              <a:rPr lang="ru-RU"/>
              <a:pPr>
                <a:defRPr/>
              </a:pPr>
              <a:t>05.02.2021</a:t>
            </a:fld>
            <a:endParaRPr lang="ru-R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A27B4F8-72D3-4669-ABCF-2D6F53698D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21F5E-8450-4E9A-9AA2-3994A9BACC1B}" type="datetime1">
              <a:rPr lang="ru-RU"/>
              <a:pPr>
                <a:defRPr/>
              </a:pPr>
              <a:t>05.02.2021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707CD-7E1F-4E54-8034-AB090AE524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F0E1C-086A-41B4-948C-B730E5B0DBFF}" type="datetime1">
              <a:rPr lang="ru-RU"/>
              <a:pPr>
                <a:defRPr/>
              </a:pPr>
              <a:t>05.02.2021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83A67-FB57-4F4C-AF8E-2E2CBFACD4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E0BA9-3222-4568-84C2-8D98B775F2C6}" type="datetime1">
              <a:rPr lang="ru-RU"/>
              <a:pPr>
                <a:defRPr/>
              </a:pPr>
              <a:t>05.02.2021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EAEE0-E9CD-4AA1-91A3-897B23692B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74603-3192-4867-AAAF-81C7E955764B}" type="datetime1">
              <a:rPr lang="ru-RU"/>
              <a:pPr>
                <a:defRPr/>
              </a:pPr>
              <a:t>05.02.2021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1354A-7C68-466C-AE53-F5D45D59F0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A53BC-FCDD-4C9D-A23B-3F59EC9C96C6}" type="datetime1">
              <a:rPr lang="ru-RU"/>
              <a:pPr>
                <a:defRPr/>
              </a:pPr>
              <a:t>05.02.2021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E9725-E9D3-4116-A13F-87A402D8E7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F38A-8607-4FAF-84BF-AD04F5F0F2D6}" type="datetime1">
              <a:rPr lang="ru-RU"/>
              <a:pPr>
                <a:defRPr/>
              </a:pPr>
              <a:t>05.02.2021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FF08A-9301-4905-B330-2BF5D8E2DD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F6BA7-66F4-4520-8622-74789F5960B2}" type="datetime1">
              <a:rPr lang="ru-RU"/>
              <a:pPr>
                <a:defRPr/>
              </a:pPr>
              <a:t>05.02.2021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4C699-3ED3-4130-BF54-96A0760802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A1542-73B4-49FF-863B-4C0ED7D87C24}" type="datetime1">
              <a:rPr lang="ru-RU"/>
              <a:pPr>
                <a:defRPr/>
              </a:pPr>
              <a:t>05.02.2021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4704F-E6F7-4A99-BF22-AD5E0368D0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8C303-22AD-47CF-BC4C-687ECC0EE50F}" type="datetime1">
              <a:rPr lang="ru-RU"/>
              <a:pPr>
                <a:defRPr/>
              </a:pPr>
              <a:t>05.02.2021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BB086-51EB-4CB8-856F-2C7547D6AA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E4C9B-1B37-46DD-98F7-4ADDD24C674B}" type="datetime1">
              <a:rPr lang="ru-RU"/>
              <a:pPr>
                <a:defRPr/>
              </a:pPr>
              <a:t>05.02.2021</a:t>
            </a:fld>
            <a:endParaRPr lang="ru-RU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9A42267-8528-412B-B53F-B708AD11B3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21CA09-6868-4959-BC84-1681A1CD8C4A}" type="datetime1">
              <a:rPr lang="ru-RU"/>
              <a:pPr>
                <a:defRPr/>
              </a:pPr>
              <a:t>05.02.2021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 b="1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C917B7-3A06-443C-8588-608471EDA5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5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001125" y="1371600"/>
            <a:ext cx="142875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2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85" r:id="rId9"/>
    <p:sldLayoutId id="2147483676" r:id="rId10"/>
    <p:sldLayoutId id="2147483675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algn="l" rtl="0" fontAlgn="base">
        <a:spcBef>
          <a:spcPct val="20000"/>
        </a:spcBef>
        <a:spcAft>
          <a:spcPts val="600"/>
        </a:spcAft>
        <a:buFont typeface="Arial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30.emf"/><Relationship Id="rId4" Type="http://schemas.openxmlformats.org/officeDocument/2006/relationships/oleObject" Target="../embeddings/Microsoft_Excel_97-2003_Worksheet1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31.emf"/><Relationship Id="rId4" Type="http://schemas.openxmlformats.org/officeDocument/2006/relationships/oleObject" Target="../embeddings/Microsoft_Excel_97-2003_Worksheet2.xls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58.jpe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57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5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image" Target="../media/image62.jpeg"/><Relationship Id="rId5" Type="http://schemas.openxmlformats.org/officeDocument/2006/relationships/diagramColors" Target="../diagrams/colors6.xml"/><Relationship Id="rId10" Type="http://schemas.openxmlformats.org/officeDocument/2006/relationships/image" Target="../media/image61.jpe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60.jpeg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63.jpeg"/><Relationship Id="rId7" Type="http://schemas.openxmlformats.org/officeDocument/2006/relationships/diagramColors" Target="../diagrams/colors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admbalabanovo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4238" y="3860800"/>
            <a:ext cx="7772400" cy="22320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3"/>
                </a:solidFill>
                <a:latin typeface="+mn-lt"/>
              </a:rPr>
              <a:t>к </a:t>
            </a:r>
            <a:r>
              <a:rPr lang="ru-RU" sz="2000" b="1" dirty="0" err="1" smtClean="0">
                <a:solidFill>
                  <a:schemeClr val="accent3"/>
                </a:solidFill>
                <a:latin typeface="Arial"/>
              </a:rPr>
              <a:t>решеНИЮ</a:t>
            </a:r>
            <a:r>
              <a:rPr lang="ru-RU" sz="2000" b="1" smtClean="0">
                <a:solidFill>
                  <a:schemeClr val="accent3"/>
                </a:solidFill>
                <a:latin typeface="Arial"/>
              </a:rPr>
              <a:t> </a:t>
            </a:r>
            <a:r>
              <a:rPr lang="ru-RU" sz="2000" b="1" dirty="0">
                <a:solidFill>
                  <a:schemeClr val="accent3"/>
                </a:solidFill>
                <a:latin typeface="Arial"/>
              </a:rPr>
              <a:t>Городской Думы городского поселения «Город Балабаново» от </a:t>
            </a:r>
            <a:r>
              <a:rPr lang="ru-RU" sz="2000" b="1" dirty="0" smtClean="0">
                <a:solidFill>
                  <a:schemeClr val="accent3"/>
                </a:solidFill>
                <a:latin typeface="Arial"/>
              </a:rPr>
              <a:t>17.12.2020 </a:t>
            </a:r>
            <a:r>
              <a:rPr lang="ru-RU" sz="2000" b="1" dirty="0">
                <a:solidFill>
                  <a:schemeClr val="accent3"/>
                </a:solidFill>
                <a:latin typeface="Arial"/>
              </a:rPr>
              <a:t>г. № </a:t>
            </a:r>
            <a:r>
              <a:rPr lang="ru-RU" sz="2000" b="1" dirty="0" smtClean="0">
                <a:solidFill>
                  <a:schemeClr val="accent3"/>
                </a:solidFill>
                <a:latin typeface="Arial"/>
              </a:rPr>
              <a:t>79-д</a:t>
            </a:r>
            <a:r>
              <a:rPr lang="ru-RU" sz="2000" b="1" dirty="0">
                <a:solidFill>
                  <a:schemeClr val="accent3"/>
                </a:solidFill>
                <a:latin typeface="Arial"/>
              </a:rPr>
              <a:t/>
            </a:r>
            <a:br>
              <a:rPr lang="ru-RU" sz="2000" b="1" dirty="0">
                <a:solidFill>
                  <a:schemeClr val="accent3"/>
                </a:solidFill>
                <a:latin typeface="Arial"/>
              </a:rPr>
            </a:br>
            <a:r>
              <a:rPr lang="ru-RU" sz="2000" b="1" dirty="0">
                <a:solidFill>
                  <a:schemeClr val="accent3"/>
                </a:solidFill>
                <a:latin typeface="Arial"/>
              </a:rPr>
              <a:t>«О бюджете городского поселения «Город Балабаново» на </a:t>
            </a:r>
            <a:r>
              <a:rPr lang="ru-RU" sz="2000" b="1" dirty="0" smtClean="0">
                <a:solidFill>
                  <a:schemeClr val="accent3"/>
                </a:solidFill>
                <a:latin typeface="Arial"/>
              </a:rPr>
              <a:t>2021 </a:t>
            </a:r>
            <a:r>
              <a:rPr lang="ru-RU" sz="2000" b="1" dirty="0">
                <a:solidFill>
                  <a:schemeClr val="accent3"/>
                </a:solidFill>
                <a:latin typeface="Arial"/>
              </a:rPr>
              <a:t>год и на плановый период </a:t>
            </a:r>
            <a:r>
              <a:rPr lang="ru-RU" sz="2000" b="1" dirty="0" smtClean="0">
                <a:solidFill>
                  <a:schemeClr val="accent3"/>
                </a:solidFill>
                <a:latin typeface="Arial"/>
              </a:rPr>
              <a:t>2022 </a:t>
            </a:r>
            <a:r>
              <a:rPr lang="ru-RU" sz="2000" b="1" dirty="0">
                <a:solidFill>
                  <a:schemeClr val="accent3"/>
                </a:solidFill>
                <a:latin typeface="Arial"/>
              </a:rPr>
              <a:t>и </a:t>
            </a:r>
            <a:r>
              <a:rPr lang="ru-RU" sz="2000" b="1" dirty="0" smtClean="0">
                <a:solidFill>
                  <a:schemeClr val="accent3"/>
                </a:solidFill>
                <a:latin typeface="Arial"/>
              </a:rPr>
              <a:t>2023 </a:t>
            </a:r>
            <a:r>
              <a:rPr lang="ru-RU" sz="2000" b="1" dirty="0">
                <a:solidFill>
                  <a:schemeClr val="accent3"/>
                </a:solidFill>
                <a:latin typeface="Arial"/>
              </a:rPr>
              <a:t>годов»</a:t>
            </a:r>
            <a:endParaRPr lang="ru-RU" sz="2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177800" y="1773238"/>
            <a:ext cx="8785225" cy="1150937"/>
          </a:xfrm>
        </p:spPr>
        <p:txBody>
          <a:bodyPr rtlCol="0">
            <a:normAutofit/>
          </a:bodyPr>
          <a:lstStyle/>
          <a:p>
            <a:pPr algn="ctr" fontAlgn="auto"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Муниципальное образование </a:t>
            </a:r>
          </a:p>
          <a:p>
            <a:pPr algn="ctr" fontAlgn="auto"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городское поселение «Город Балабаново» Боровского района Калужской области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4339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2F66CF-61E1-46D9-A9F3-40083CEA838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dirty="0">
              <a:cs typeface="Arial" charset="0"/>
            </a:endParaRPr>
          </a:p>
        </p:txBody>
      </p:sp>
      <p:pic>
        <p:nvPicPr>
          <p:cNvPr id="14340" name="Рисунок 3" descr="https://pp.userapi.com/c846524/v846524082/60032/YX6rVdm-ibM.jpg"/>
          <p:cNvPicPr>
            <a:picLocks noChangeAspect="1" noChangeArrowheads="1"/>
          </p:cNvPicPr>
          <p:nvPr/>
        </p:nvPicPr>
        <p:blipFill>
          <a:blip r:embed="rId2"/>
          <a:srcRect l="-2612" t="2" r="2773" b="7463"/>
          <a:stretch>
            <a:fillRect/>
          </a:stretch>
        </p:blipFill>
        <p:spPr bwMode="auto">
          <a:xfrm>
            <a:off x="2676525" y="204788"/>
            <a:ext cx="1109663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4" descr="C:\Users\User\Desktop\герб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36538"/>
            <a:ext cx="1060450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6" descr="https://www.globalwoodmarketsinfo.com/wp-content/uploads/ewpt_cache/635x300_80_1_c_FFFFFF_3c532eb28bcd1463428c38161a97db8c.jpg"/>
          <p:cNvPicPr>
            <a:picLocks noChangeAspect="1" noChangeArrowheads="1"/>
          </p:cNvPicPr>
          <p:nvPr/>
        </p:nvPicPr>
        <p:blipFill>
          <a:blip r:embed="rId4"/>
          <a:srcRect t="6210" r="20242" b="11740"/>
          <a:stretch>
            <a:fillRect/>
          </a:stretch>
        </p:blipFill>
        <p:spPr bwMode="auto">
          <a:xfrm>
            <a:off x="2676525" y="925513"/>
            <a:ext cx="12573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7" descr="http://static.panoramio.com/photos/large/41892895.jpg"/>
          <p:cNvPicPr>
            <a:picLocks noChangeAspect="1" noChangeArrowheads="1"/>
          </p:cNvPicPr>
          <p:nvPr/>
        </p:nvPicPr>
        <p:blipFill>
          <a:blip r:embed="rId5"/>
          <a:srcRect l="4651" t="6767" r="3780" b="21602"/>
          <a:stretch>
            <a:fillRect/>
          </a:stretch>
        </p:blipFill>
        <p:spPr bwMode="auto">
          <a:xfrm>
            <a:off x="1325563" y="182563"/>
            <a:ext cx="1309687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8" descr="https://40.imls.ru/Files/Photo/Current/dab208e3-950d-41a5-9d69-b4613653bc2d.jpeg?v="/>
          <p:cNvPicPr>
            <a:picLocks noChangeAspect="1" noChangeArrowheads="1"/>
          </p:cNvPicPr>
          <p:nvPr/>
        </p:nvPicPr>
        <p:blipFill>
          <a:blip r:embed="rId6"/>
          <a:srcRect l="4939" t="13902" r="9903" b="9010"/>
          <a:stretch>
            <a:fillRect/>
          </a:stretch>
        </p:blipFill>
        <p:spPr bwMode="auto">
          <a:xfrm>
            <a:off x="1311275" y="885825"/>
            <a:ext cx="1338263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Рисунок 9" descr="http://borcrb.ru/wp-content/uploads/2016/07/klinikka1-1024x682.jpg"/>
          <p:cNvPicPr>
            <a:picLocks noChangeAspect="1" noChangeArrowheads="1"/>
          </p:cNvPicPr>
          <p:nvPr/>
        </p:nvPicPr>
        <p:blipFill>
          <a:blip r:embed="rId7"/>
          <a:srcRect b="13173"/>
          <a:stretch>
            <a:fillRect/>
          </a:stretch>
        </p:blipFill>
        <p:spPr bwMode="auto">
          <a:xfrm>
            <a:off x="3848100" y="152400"/>
            <a:ext cx="12636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Рисунок 10" descr="https://pp.userapi.com/c837338/v837338335/4590b/bOQdY2SlNrY.jpg"/>
          <p:cNvPicPr>
            <a:picLocks noChangeAspect="1" noChangeArrowheads="1"/>
          </p:cNvPicPr>
          <p:nvPr/>
        </p:nvPicPr>
        <p:blipFill>
          <a:blip r:embed="rId8"/>
          <a:srcRect l="2615" t="22005" r="3429" b="3487"/>
          <a:stretch>
            <a:fillRect/>
          </a:stretch>
        </p:blipFill>
        <p:spPr bwMode="auto">
          <a:xfrm>
            <a:off x="3967163" y="892175"/>
            <a:ext cx="1271587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Рисунок 11" descr="http://info.obninskiy.net/sites/default/files/field/image/5992.jpg"/>
          <p:cNvPicPr>
            <a:picLocks noChangeAspect="1" noChangeArrowheads="1"/>
          </p:cNvPicPr>
          <p:nvPr/>
        </p:nvPicPr>
        <p:blipFill>
          <a:blip r:embed="rId9"/>
          <a:srcRect l="4538" t="10872" r="17810" b="23845"/>
          <a:stretch>
            <a:fillRect/>
          </a:stretch>
        </p:blipFill>
        <p:spPr bwMode="auto">
          <a:xfrm>
            <a:off x="5154613" y="247650"/>
            <a:ext cx="9398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Рисунок 12" descr="http://pressaobninsk.ru/pictures/news/2015/06/denq_goroda_3.jpg"/>
          <p:cNvPicPr>
            <a:picLocks noChangeAspect="1" noChangeArrowheads="1"/>
          </p:cNvPicPr>
          <p:nvPr/>
        </p:nvPicPr>
        <p:blipFill>
          <a:blip r:embed="rId10"/>
          <a:srcRect l="5231" t="4655" b="2663"/>
          <a:stretch>
            <a:fillRect/>
          </a:stretch>
        </p:blipFill>
        <p:spPr bwMode="auto">
          <a:xfrm>
            <a:off x="5270500" y="901700"/>
            <a:ext cx="938213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Рисунок 13" descr="http://gorod.kaluga.ru/img/ChurchObl/borovsk/balabanovo1.jpg"/>
          <p:cNvPicPr>
            <a:picLocks noChangeAspect="1" noChangeArrowheads="1"/>
          </p:cNvPicPr>
          <p:nvPr/>
        </p:nvPicPr>
        <p:blipFill>
          <a:blip r:embed="rId11"/>
          <a:srcRect l="10805" r="13792"/>
          <a:stretch>
            <a:fillRect/>
          </a:stretch>
        </p:blipFill>
        <p:spPr bwMode="auto">
          <a:xfrm>
            <a:off x="6229350" y="901700"/>
            <a:ext cx="915988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4" descr="http://static.house2you.ru/i/realty/2017/09/21/b9/b9be1bce255adcb385629d137b06b389.jpg"/>
          <p:cNvPicPr>
            <a:picLocks noChangeAspect="1" noChangeArrowheads="1"/>
          </p:cNvPicPr>
          <p:nvPr/>
        </p:nvPicPr>
        <p:blipFill>
          <a:blip r:embed="rId12"/>
          <a:srcRect l="2982" t="40598" r="5795"/>
          <a:stretch>
            <a:fillRect/>
          </a:stretch>
        </p:blipFill>
        <p:spPr bwMode="auto">
          <a:xfrm>
            <a:off x="7199313" y="892175"/>
            <a:ext cx="15906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Picture 6" descr="https://pp.userapi.com/c623900/v623900516/17524/2g_ygj7VANg.jpg"/>
          <p:cNvPicPr>
            <a:picLocks noChangeAspect="1" noChangeArrowheads="1"/>
          </p:cNvPicPr>
          <p:nvPr/>
        </p:nvPicPr>
        <p:blipFill>
          <a:blip r:embed="rId13"/>
          <a:srcRect l="8542" t="16116" r="3947" b="10585"/>
          <a:stretch>
            <a:fillRect/>
          </a:stretch>
        </p:blipFill>
        <p:spPr bwMode="auto">
          <a:xfrm>
            <a:off x="6146800" y="214313"/>
            <a:ext cx="134143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2" name="Picture 8" descr="https://pp.userapi.com/c841025/v841025783/13b0f/TbbaZ9hhwR0.jpg"/>
          <p:cNvPicPr>
            <a:picLocks noChangeAspect="1" noChangeArrowheads="1"/>
          </p:cNvPicPr>
          <p:nvPr/>
        </p:nvPicPr>
        <p:blipFill>
          <a:blip r:embed="rId14"/>
          <a:srcRect l="9317" r="9007" b="11899"/>
          <a:stretch>
            <a:fillRect/>
          </a:stretch>
        </p:blipFill>
        <p:spPr bwMode="auto">
          <a:xfrm>
            <a:off x="7513638" y="236538"/>
            <a:ext cx="1135062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3" name="Рисунок 19" descr="https://pp.userapi.com/c846524/v846524082/60032/YX6rVdm-ibM.jpg"/>
          <p:cNvPicPr>
            <a:picLocks noChangeAspect="1" noChangeArrowheads="1"/>
          </p:cNvPicPr>
          <p:nvPr/>
        </p:nvPicPr>
        <p:blipFill>
          <a:blip r:embed="rId2"/>
          <a:srcRect l="-2612" t="2" r="2773" b="7463"/>
          <a:stretch>
            <a:fillRect/>
          </a:stretch>
        </p:blipFill>
        <p:spPr bwMode="auto">
          <a:xfrm>
            <a:off x="2684463" y="195263"/>
            <a:ext cx="1108075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4" name="Рисунок 20" descr="http://static.panoramio.com/photos/large/41892895.jpg"/>
          <p:cNvPicPr>
            <a:picLocks noChangeAspect="1" noChangeArrowheads="1"/>
          </p:cNvPicPr>
          <p:nvPr/>
        </p:nvPicPr>
        <p:blipFill>
          <a:blip r:embed="rId5"/>
          <a:srcRect l="4651" t="6767" r="3780" b="21602"/>
          <a:stretch>
            <a:fillRect/>
          </a:stretch>
        </p:blipFill>
        <p:spPr bwMode="auto">
          <a:xfrm>
            <a:off x="1333500" y="173038"/>
            <a:ext cx="1309688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5" name="Рисунок 21" descr="http://borcrb.ru/wp-content/uploads/2016/07/klinikka1-1024x682.jpg"/>
          <p:cNvPicPr>
            <a:picLocks noChangeAspect="1" noChangeArrowheads="1"/>
          </p:cNvPicPr>
          <p:nvPr/>
        </p:nvPicPr>
        <p:blipFill>
          <a:blip r:embed="rId7"/>
          <a:srcRect b="13173"/>
          <a:stretch>
            <a:fillRect/>
          </a:stretch>
        </p:blipFill>
        <p:spPr bwMode="auto">
          <a:xfrm>
            <a:off x="3854450" y="142875"/>
            <a:ext cx="12652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6" name="Рисунок 22" descr="http://info.obninskiy.net/sites/default/files/field/image/5992.jpg"/>
          <p:cNvPicPr>
            <a:picLocks noChangeAspect="1" noChangeArrowheads="1"/>
          </p:cNvPicPr>
          <p:nvPr/>
        </p:nvPicPr>
        <p:blipFill>
          <a:blip r:embed="rId9"/>
          <a:srcRect l="4538" t="10872" r="17810" b="23845"/>
          <a:stretch>
            <a:fillRect/>
          </a:stretch>
        </p:blipFill>
        <p:spPr bwMode="auto">
          <a:xfrm>
            <a:off x="5162550" y="238125"/>
            <a:ext cx="9398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7" name="Picture 4" descr="http://static.house2you.ru/i/realty/2017/09/21/b9/b9be1bce255adcb385629d137b06b389.jpg"/>
          <p:cNvPicPr>
            <a:picLocks noChangeAspect="1" noChangeArrowheads="1"/>
          </p:cNvPicPr>
          <p:nvPr/>
        </p:nvPicPr>
        <p:blipFill>
          <a:blip r:embed="rId12"/>
          <a:srcRect l="2982" t="40598" r="5795"/>
          <a:stretch>
            <a:fillRect/>
          </a:stretch>
        </p:blipFill>
        <p:spPr bwMode="auto">
          <a:xfrm>
            <a:off x="7207250" y="882650"/>
            <a:ext cx="1590675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8" name="Picture 6" descr="https://pp.userapi.com/c623900/v623900516/17524/2g_ygj7VANg.jpg"/>
          <p:cNvPicPr>
            <a:picLocks noChangeAspect="1" noChangeArrowheads="1"/>
          </p:cNvPicPr>
          <p:nvPr/>
        </p:nvPicPr>
        <p:blipFill>
          <a:blip r:embed="rId13"/>
          <a:srcRect l="8542" t="16116" r="3947" b="10585"/>
          <a:stretch>
            <a:fillRect/>
          </a:stretch>
        </p:blipFill>
        <p:spPr bwMode="auto">
          <a:xfrm>
            <a:off x="6154738" y="204788"/>
            <a:ext cx="1341437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9" name="Picture 8" descr="https://pp.userapi.com/c841025/v841025783/13b0f/TbbaZ9hhwR0.jpg"/>
          <p:cNvPicPr>
            <a:picLocks noChangeAspect="1" noChangeArrowheads="1"/>
          </p:cNvPicPr>
          <p:nvPr/>
        </p:nvPicPr>
        <p:blipFill>
          <a:blip r:embed="rId14"/>
          <a:srcRect l="9317" r="9007" b="11899"/>
          <a:stretch>
            <a:fillRect/>
          </a:stretch>
        </p:blipFill>
        <p:spPr bwMode="auto">
          <a:xfrm>
            <a:off x="7519988" y="227013"/>
            <a:ext cx="11366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Заголовок 1"/>
          <p:cNvSpPr txBox="1">
            <a:spLocks/>
          </p:cNvSpPr>
          <p:nvPr/>
        </p:nvSpPr>
        <p:spPr>
          <a:xfrm>
            <a:off x="884238" y="2924175"/>
            <a:ext cx="7772400" cy="865188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7030A0"/>
                </a:solidFill>
              </a:rPr>
              <a:t>Бюджет для граждан</a:t>
            </a:r>
            <a:endParaRPr lang="ru-RU" sz="5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s://ozakone.com/wp-content/uploads/2017/06/koshelek-s-monetam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1063" y="0"/>
            <a:ext cx="17589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2988" y="100013"/>
            <a:ext cx="6553200" cy="1528762"/>
          </a:xfrm>
        </p:spPr>
        <p:txBody>
          <a:bodyPr rtlCol="0">
            <a:noAutofit/>
          </a:bodyPr>
          <a:lstStyle/>
          <a:p>
            <a:pPr fontAlgn="auto">
              <a:buFont typeface="Arial" pitchFamily="34" charset="0"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</a:t>
            </a:r>
            <a:r>
              <a:rPr lang="ru-RU" sz="2400" dirty="0" smtClean="0"/>
              <a:t>- план доходов и расходов для обеспечения обязательств государства, закрепленных в Конституции Российской Федерации.</a:t>
            </a:r>
            <a:endParaRPr lang="ru-RU" sz="2400" dirty="0"/>
          </a:p>
        </p:txBody>
      </p:sp>
      <p:sp>
        <p:nvSpPr>
          <p:cNvPr id="23555" name="Номер слайда 4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FF20FD-CA3D-4031-8214-382B765B7C0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dirty="0">
              <a:cs typeface="Arial" charset="0"/>
            </a:endParaRPr>
          </a:p>
        </p:txBody>
      </p:sp>
      <p:pic>
        <p:nvPicPr>
          <p:cNvPr id="23556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835696" y="1718159"/>
            <a:ext cx="5140696" cy="792088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Бюджетная система Российской Федерации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5060" y="3178671"/>
            <a:ext cx="1794397" cy="1296144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Федеральный бюджет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51720" y="3185517"/>
            <a:ext cx="2016224" cy="1289298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Бюджеты государственных внебюджетных фондов РФ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92066" y="3170659"/>
            <a:ext cx="1417290" cy="1296144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Бюджеты субъектов РФ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24128" y="3153122"/>
            <a:ext cx="1872208" cy="1289298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Бюджеты территориальных государственных внебюджетных фондов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740352" y="3146276"/>
            <a:ext cx="1250404" cy="1296144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Местные бюджеты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1547813" y="2528888"/>
            <a:ext cx="2857500" cy="5397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1700064" y="2681300"/>
            <a:ext cx="2858380" cy="540060"/>
          </a:xfrm>
          <a:prstGeom prst="straightConnector1">
            <a:avLst/>
          </a:prstGeom>
          <a:ln w="19050">
            <a:tailEnd type="arrow"/>
          </a:ln>
          <a:scene3d>
            <a:camera prst="orthographicFront">
              <a:rot lat="0" lon="54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405313" y="2528888"/>
            <a:ext cx="3663950" cy="49688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3128963" y="2528888"/>
            <a:ext cx="1276350" cy="61753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405313" y="2528888"/>
            <a:ext cx="598487" cy="61753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0" idx="2"/>
          </p:cNvCxnSpPr>
          <p:nvPr/>
        </p:nvCxnSpPr>
        <p:spPr>
          <a:xfrm>
            <a:off x="4405313" y="2509838"/>
            <a:ext cx="2254250" cy="558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3962282" y="5336604"/>
            <a:ext cx="1485528" cy="11521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Бюджеты городских округов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533138" y="5313362"/>
            <a:ext cx="1872208" cy="11521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Бюджеты муниципальных районов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505228" y="5301208"/>
            <a:ext cx="1485528" cy="11521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/>
              <a:t>Бюджеты городских и сельских поселений</a:t>
            </a: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8366125" y="4467225"/>
            <a:ext cx="0" cy="762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6473825" y="4465638"/>
            <a:ext cx="1897063" cy="787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4705350" y="4441825"/>
            <a:ext cx="3754438" cy="83502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93" name="Picture 4" descr="https://otvet.imgsmail.ru/download/74b68a98c76eaff787f600ca527680c7_i-159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992688"/>
            <a:ext cx="2224088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25400"/>
            <a:ext cx="7793038" cy="8826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Бюджетный процесс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4578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6C8971-7A21-42C6-847A-87E055D3B9E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dirty="0">
              <a:cs typeface="Arial" charset="0"/>
            </a:endParaRPr>
          </a:p>
        </p:txBody>
      </p:sp>
      <p:pic>
        <p:nvPicPr>
          <p:cNvPr id="24579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80" name="Группа 18"/>
          <p:cNvGrpSpPr>
            <a:grpSpLocks/>
          </p:cNvGrpSpPr>
          <p:nvPr/>
        </p:nvGrpSpPr>
        <p:grpSpPr bwMode="auto">
          <a:xfrm>
            <a:off x="825500" y="2963863"/>
            <a:ext cx="7507288" cy="2214562"/>
            <a:chOff x="755576" y="1988840"/>
            <a:chExt cx="7506990" cy="221357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55576" y="3122290"/>
              <a:ext cx="1800200" cy="108012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1. Составление проекта бюджета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699792" y="3122290"/>
              <a:ext cx="1800200" cy="108012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2. Рассмотрение и утверждение бюджета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608004" y="3122290"/>
              <a:ext cx="1773275" cy="108012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3. Исполнение бюджета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516216" y="3122290"/>
              <a:ext cx="1746350" cy="108012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4. Контроль исполнения бюджета</a:t>
              </a: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1655653" y="2853639"/>
              <a:ext cx="579732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>
              <a:endCxn id="0" idx="0"/>
            </p:cNvCxnSpPr>
            <p:nvPr/>
          </p:nvCxnSpPr>
          <p:spPr>
            <a:xfrm>
              <a:off x="1655653" y="2853639"/>
              <a:ext cx="0" cy="2681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4565425" y="2582299"/>
              <a:ext cx="0" cy="26816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3608201" y="2877442"/>
              <a:ext cx="0" cy="26816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494076" y="2859987"/>
              <a:ext cx="0" cy="2681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7452973" y="2853639"/>
              <a:ext cx="0" cy="2681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Прямоугольник 4"/>
            <p:cNvSpPr/>
            <p:nvPr/>
          </p:nvSpPr>
          <p:spPr>
            <a:xfrm>
              <a:off x="1674466" y="1988840"/>
              <a:ext cx="5777854" cy="57606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/>
                <a:t>Основные этапы бюджетного процесса</a:t>
              </a:r>
            </a:p>
          </p:txBody>
        </p:sp>
      </p:grpSp>
      <p:sp>
        <p:nvSpPr>
          <p:cNvPr id="24581" name="TextBox 17"/>
          <p:cNvSpPr txBox="1">
            <a:spLocks noChangeArrowheads="1"/>
          </p:cNvSpPr>
          <p:nvPr/>
        </p:nvSpPr>
        <p:spPr bwMode="auto">
          <a:xfrm>
            <a:off x="136525" y="1628775"/>
            <a:ext cx="8778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Представляет собой деятельность по составлению проекта бюджета, его рассмотрению, утверждению, исполнению, составлению отчета об исполнении и его утверждению.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115888"/>
            <a:ext cx="7773988" cy="10096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Гражданин, его участие в бюджетном процессе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560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36D3A6-21A1-4643-8534-7A8F2B62837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dirty="0">
              <a:cs typeface="Arial" charset="0"/>
            </a:endParaRPr>
          </a:p>
        </p:txBody>
      </p:sp>
      <p:pic>
        <p:nvPicPr>
          <p:cNvPr id="25603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носка со стрелкой вниз 4"/>
          <p:cNvSpPr/>
          <p:nvPr/>
        </p:nvSpPr>
        <p:spPr>
          <a:xfrm>
            <a:off x="1907704" y="1628800"/>
            <a:ext cx="5400600" cy="1152128"/>
          </a:xfrm>
          <a:prstGeom prst="downArrowCallou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Гражданин</a:t>
            </a:r>
            <a:r>
              <a:rPr lang="ru-RU" sz="2000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как налогоплательщик</a:t>
            </a:r>
          </a:p>
        </p:txBody>
      </p:sp>
      <p:sp>
        <p:nvSpPr>
          <p:cNvPr id="25607" name="TextBox 5"/>
          <p:cNvSpPr txBox="1">
            <a:spLocks noChangeArrowheads="1"/>
          </p:cNvSpPr>
          <p:nvPr/>
        </p:nvSpPr>
        <p:spPr bwMode="auto">
          <a:xfrm>
            <a:off x="2085975" y="2828925"/>
            <a:ext cx="50434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Помогает формировать доходную часть бюджета</a:t>
            </a: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1927920" y="4653136"/>
            <a:ext cx="5400600" cy="1152128"/>
          </a:xfrm>
          <a:prstGeom prst="downArrowCallou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Гражданин</a:t>
            </a:r>
            <a:r>
              <a:rPr lang="ru-RU" sz="2000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как получатель социальных гарантий</a:t>
            </a:r>
          </a:p>
        </p:txBody>
      </p:sp>
      <p:sp>
        <p:nvSpPr>
          <p:cNvPr id="25611" name="TextBox 7"/>
          <p:cNvSpPr txBox="1">
            <a:spLocks noChangeArrowheads="1"/>
          </p:cNvSpPr>
          <p:nvPr/>
        </p:nvSpPr>
        <p:spPr bwMode="auto">
          <a:xfrm>
            <a:off x="250825" y="5805488"/>
            <a:ext cx="86423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Получает социальные гарантии- расходная часть бюджета (образование, культура, социальные льготы и другие направления социальных гарантий населению)</a:t>
            </a:r>
          </a:p>
        </p:txBody>
      </p:sp>
      <p:pic>
        <p:nvPicPr>
          <p:cNvPr id="25612" name="Picture 2" descr="http://www.riasar.ru/media/k2/items/cache/8273429568918b756401c17dde3b1ab6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3170238"/>
            <a:ext cx="2778125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4" descr="http://ekstrasensi.net/wp-content/uploads/2015/12/6-rubli-oboi-dengi-1366x7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0088" y="3151188"/>
            <a:ext cx="2438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25400"/>
            <a:ext cx="7807325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Основы составления проекта бюджета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6626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CF93A3-B821-473A-B6E3-25066A2870A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dirty="0">
              <a:cs typeface="Arial" charset="0"/>
            </a:endParaRPr>
          </a:p>
        </p:txBody>
      </p:sp>
      <p:pic>
        <p:nvPicPr>
          <p:cNvPr id="26627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носка со стрелкой вниз 4"/>
          <p:cNvSpPr/>
          <p:nvPr/>
        </p:nvSpPr>
        <p:spPr>
          <a:xfrm>
            <a:off x="683568" y="1484784"/>
            <a:ext cx="1728192" cy="1800200"/>
          </a:xfrm>
          <a:prstGeom prst="downArrowCallou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Бюджетное послание Президента РФ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699792" y="1484784"/>
            <a:ext cx="2808312" cy="1800200"/>
          </a:xfrm>
          <a:prstGeom prst="downArrowCallou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/>
              <a:t>Прогноз социально-экономического развития муниципального образования</a:t>
            </a: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5796136" y="1497943"/>
            <a:ext cx="2448272" cy="1800200"/>
          </a:xfrm>
          <a:prstGeom prst="downArrowCallou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Основные направления бюджетной и налоговой политики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3356992"/>
            <a:ext cx="7560840" cy="864096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Составление проекта бюджета муниципального образования городского поселения «Город Балабаново»</a:t>
            </a:r>
          </a:p>
        </p:txBody>
      </p:sp>
      <p:pic>
        <p:nvPicPr>
          <p:cNvPr id="26640" name="Picture 2" descr="https://i0.wp.com/ztv.zp.ua/wp-content/uploads/2016/12/byudzhet.jpg?fit=1220%2C661&amp;ssl=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675" y="4941888"/>
            <a:ext cx="2236788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1" name="Picture 4" descr="http://sdo.academy21.ru/pluginfile.php/5362/course/summary/an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2138" y="4629150"/>
            <a:ext cx="2938462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2" name="Picture 6" descr="https://img3.stockfresh.com/files/m/mizar_21984/m/93/4993103_stock-photo-work-with-a-magnifying-glass-a-calculato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69013" y="4908550"/>
            <a:ext cx="2022475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5400"/>
            <a:ext cx="7778750" cy="88332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ru-RU" sz="2400" cap="none" dirty="0" smtClean="0">
                <a:solidFill>
                  <a:srgbClr val="C00000"/>
                </a:solidFill>
              </a:rPr>
              <a:t>Нормативно-правовые акты, в соответствии с которыми разработан проект бюджета</a:t>
            </a:r>
          </a:p>
        </p:txBody>
      </p:sp>
      <p:sp>
        <p:nvSpPr>
          <p:cNvPr id="32770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75F7E1-5359-4E8C-9AD1-1F7B8BEF1F6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dirty="0">
              <a:cs typeface="Arial" charset="0"/>
            </a:endParaRPr>
          </a:p>
        </p:txBody>
      </p:sp>
      <p:pic>
        <p:nvPicPr>
          <p:cNvPr id="22531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Объект 2"/>
          <p:cNvSpPr>
            <a:spLocks noGrp="1"/>
          </p:cNvSpPr>
          <p:nvPr>
            <p:ph idx="1"/>
          </p:nvPr>
        </p:nvSpPr>
        <p:spPr>
          <a:xfrm>
            <a:off x="468313" y="908720"/>
            <a:ext cx="8351837" cy="5688631"/>
          </a:xfrm>
        </p:spPr>
        <p:txBody>
          <a:bodyPr/>
          <a:lstStyle/>
          <a:p>
            <a:pPr marL="0" indent="0" algn="just" eaLnBrk="1" hangingPunct="1"/>
            <a:r>
              <a:rPr lang="ru-RU" sz="1400" dirty="0" smtClean="0"/>
              <a:t>Бюджетный кодекс Российской Федерации.</a:t>
            </a:r>
            <a:endParaRPr lang="ru-RU" sz="1400" dirty="0"/>
          </a:p>
          <a:p>
            <a:pPr marL="0" indent="0" algn="just" eaLnBrk="1" hangingPunct="1"/>
            <a:r>
              <a:rPr lang="ru-RU" sz="1400" dirty="0" smtClean="0"/>
              <a:t>Налоговый кодекс Российской федерации.</a:t>
            </a:r>
          </a:p>
          <a:p>
            <a:pPr marL="0" indent="0" algn="just" eaLnBrk="1" hangingPunct="1"/>
            <a:r>
              <a:rPr lang="ru-RU" sz="1400" dirty="0" smtClean="0"/>
              <a:t>Приказа </a:t>
            </a:r>
            <a:r>
              <a:rPr lang="ru-RU" sz="1400" dirty="0"/>
              <a:t>Министерства финансов Российской Федерации от 06.06.2019 г. № 85н «О порядке формирования и применения кодов бюджетной классификации российской федерации, их структуре и принципах назначения</a:t>
            </a:r>
            <a:r>
              <a:rPr lang="ru-RU" sz="1400" dirty="0" smtClean="0"/>
              <a:t>».</a:t>
            </a:r>
          </a:p>
          <a:p>
            <a:pPr marL="0" indent="0" algn="just" eaLnBrk="1" hangingPunct="1"/>
            <a:r>
              <a:rPr lang="ru-RU" sz="1400" dirty="0" smtClean="0"/>
              <a:t>Положение о бюджетном процессе в городском поселении «Город Балабаново».</a:t>
            </a:r>
          </a:p>
          <a:p>
            <a:pPr marL="0" indent="0" algn="just" eaLnBrk="1" hangingPunct="1"/>
            <a:r>
              <a:rPr lang="ru-RU" sz="1400" dirty="0" smtClean="0"/>
              <a:t>Методика прогнозирования </a:t>
            </a:r>
            <a:r>
              <a:rPr lang="ru-RU" sz="1400" dirty="0"/>
              <a:t>поступлений доходов бюджета городского поселения «Город Балабаново», главным администратором которых является </a:t>
            </a:r>
            <a:r>
              <a:rPr lang="ru-RU" sz="1400" dirty="0" smtClean="0"/>
              <a:t>Администрация (исполнительно-распорядительный </a:t>
            </a:r>
            <a:r>
              <a:rPr lang="ru-RU" sz="1400" dirty="0"/>
              <a:t>орган) городского поселения «Город Б</a:t>
            </a:r>
            <a:r>
              <a:rPr lang="ru-RU" sz="1400" dirty="0" smtClean="0"/>
              <a:t>алабаново».</a:t>
            </a:r>
          </a:p>
          <a:p>
            <a:pPr marL="0" indent="0" algn="just" eaLnBrk="1" hangingPunct="1"/>
            <a:r>
              <a:rPr lang="ru-RU" sz="1400" dirty="0" smtClean="0"/>
              <a:t>Основные </a:t>
            </a:r>
            <a:r>
              <a:rPr lang="ru-RU" sz="1400" dirty="0"/>
              <a:t>направления бюджетной и налоговой политики </a:t>
            </a:r>
            <a:r>
              <a:rPr lang="ru-RU" sz="1400" dirty="0" smtClean="0"/>
              <a:t>городского поселения «Город Балабаново» на 2021 </a:t>
            </a:r>
            <a:r>
              <a:rPr lang="ru-RU" sz="1400" dirty="0"/>
              <a:t>год и на плановый период  </a:t>
            </a:r>
            <a:r>
              <a:rPr lang="ru-RU" sz="1400" dirty="0" smtClean="0"/>
              <a:t>2022 </a:t>
            </a:r>
            <a:r>
              <a:rPr lang="ru-RU" sz="1400" dirty="0"/>
              <a:t>и </a:t>
            </a:r>
            <a:r>
              <a:rPr lang="ru-RU" sz="1400" dirty="0" smtClean="0"/>
              <a:t>2023 годов.</a:t>
            </a:r>
          </a:p>
          <a:p>
            <a:pPr marL="0" indent="0" algn="just" eaLnBrk="1" hangingPunct="1"/>
            <a:r>
              <a:rPr lang="ru-RU" sz="1400" dirty="0" smtClean="0"/>
              <a:t>Прогноза </a:t>
            </a:r>
            <a:r>
              <a:rPr lang="ru-RU" sz="1400" dirty="0"/>
              <a:t>социально-экономического развития Калужской области и городского поселения «Город Балабаново</a:t>
            </a:r>
            <a:r>
              <a:rPr lang="ru-RU" sz="1400" dirty="0" smtClean="0"/>
              <a:t>» на 2021 </a:t>
            </a:r>
            <a:r>
              <a:rPr lang="ru-RU" sz="1400" dirty="0"/>
              <a:t>год и на плановый период  </a:t>
            </a:r>
            <a:r>
              <a:rPr lang="ru-RU" sz="1400" dirty="0" smtClean="0"/>
              <a:t>2022 </a:t>
            </a:r>
            <a:r>
              <a:rPr lang="ru-RU" sz="1400" dirty="0"/>
              <a:t>и </a:t>
            </a:r>
            <a:r>
              <a:rPr lang="ru-RU" sz="1400" dirty="0" smtClean="0"/>
              <a:t>2023 </a:t>
            </a:r>
            <a:r>
              <a:rPr lang="ru-RU" sz="1400" dirty="0"/>
              <a:t>годов.</a:t>
            </a:r>
          </a:p>
          <a:p>
            <a:pPr marL="0" indent="0" algn="just" eaLnBrk="1" hangingPunct="1"/>
            <a:r>
              <a:rPr lang="ru-RU" sz="1400" dirty="0" smtClean="0"/>
              <a:t>Порядок </a:t>
            </a:r>
            <a:r>
              <a:rPr lang="ru-RU" sz="1400" dirty="0"/>
              <a:t>составления, утверждения и ведения бюджетных смет Администрации (исполнительно-распорядительного органа) городского поселения  «Город Балабаново», муниципальных казенных учреждений, подведомственных Администрации (исполнительно-распорядительному органу) городского поселения  «Город Балабаново</a:t>
            </a:r>
            <a:r>
              <a:rPr lang="ru-RU" sz="1400" dirty="0" smtClean="0"/>
              <a:t>».</a:t>
            </a:r>
          </a:p>
          <a:p>
            <a:pPr marL="0" indent="0" algn="just" eaLnBrk="1" hangingPunct="1"/>
            <a:r>
              <a:rPr lang="ru-RU" sz="1400" dirty="0" smtClean="0"/>
              <a:t>Действующие Решения </a:t>
            </a:r>
            <a:r>
              <a:rPr lang="ru-RU" sz="1400" dirty="0"/>
              <a:t>Городской Думы городского поселения «Город Балабаново»: об утверждении </a:t>
            </a:r>
            <a:r>
              <a:rPr lang="ru-RU" sz="1400" dirty="0" smtClean="0"/>
              <a:t>тарифов, </a:t>
            </a:r>
            <a:r>
              <a:rPr lang="ru-RU" sz="1400" dirty="0"/>
              <a:t>об утверждении базовой арендной ставки, об утверждении плана приватизации, о налоге на имущество и о земельном налоге, о порядке перечисления части прибыли </a:t>
            </a:r>
            <a:r>
              <a:rPr lang="ru-RU" sz="1400" dirty="0" smtClean="0"/>
              <a:t>МУП в </a:t>
            </a:r>
            <a:r>
              <a:rPr lang="ru-RU" sz="1400" dirty="0"/>
              <a:t>бюджет, о методике расчета платы за жильё, о различных компенсационных выплатах и др.</a:t>
            </a:r>
          </a:p>
          <a:p>
            <a:pPr marL="0" indent="0" eaLnBrk="1" hangingPunct="1"/>
            <a:endParaRPr lang="ru-RU" sz="1500" dirty="0" smtClean="0"/>
          </a:p>
        </p:txBody>
      </p:sp>
    </p:spTree>
    <p:extLst>
      <p:ext uri="{BB962C8B-B14F-4D97-AF65-F5344CB8AC3E}">
        <p14:creationId xmlns:p14="http://schemas.microsoft.com/office/powerpoint/2010/main" val="103843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5400"/>
            <a:ext cx="7778750" cy="11001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ПРОГНОЗ </a:t>
            </a:r>
            <a:r>
              <a:rPr lang="ru-RU" sz="2400" dirty="0">
                <a:solidFill>
                  <a:srgbClr val="C00000"/>
                </a:solidFill>
              </a:rPr>
              <a:t>СОЦИАЛЬНО-ЭКОНОМИЧЕСКОГО РАЗВИТИЯ МО «ГОРОД БАЛАБАНОВО»</a:t>
            </a:r>
          </a:p>
        </p:txBody>
      </p:sp>
      <p:sp>
        <p:nvSpPr>
          <p:cNvPr id="28674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28B443-A206-4BCE-A1E3-A6D60F5581F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dirty="0">
              <a:cs typeface="Arial" charset="0"/>
            </a:endParaRPr>
          </a:p>
        </p:txBody>
      </p:sp>
      <p:pic>
        <p:nvPicPr>
          <p:cNvPr id="28675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125538"/>
            <a:ext cx="8351837" cy="5472112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ru-RU" sz="12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Введение</a:t>
            </a:r>
          </a:p>
          <a:p>
            <a:pPr algn="just">
              <a:lnSpc>
                <a:spcPct val="90000"/>
              </a:lnSpc>
            </a:pPr>
            <a:r>
              <a:rPr lang="ru-RU" sz="1200" dirty="0" smtClean="0"/>
              <a:t>         Городское поселение «Город Балабаново»  является одним из лидеров в Калужской области по объему промышленного производства, уровню заработной платы на предприятиях города и налоговому потенциалу, что положительно отражается на социально-экономическом развитии города. </a:t>
            </a:r>
          </a:p>
          <a:p>
            <a:pPr algn="just">
              <a:lnSpc>
                <a:spcPct val="90000"/>
              </a:lnSpc>
            </a:pPr>
            <a:r>
              <a:rPr lang="ru-RU" sz="1200" dirty="0" smtClean="0"/>
              <a:t> </a:t>
            </a:r>
            <a:r>
              <a:rPr lang="ru-RU" sz="12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Население и занятость</a:t>
            </a:r>
          </a:p>
          <a:p>
            <a:pPr algn="just">
              <a:lnSpc>
                <a:spcPct val="90000"/>
              </a:lnSpc>
            </a:pPr>
            <a:r>
              <a:rPr lang="ru-RU" sz="1200" dirty="0" smtClean="0"/>
              <a:t>        По данным Калугастата,  численность населения города Балабаново на 1 января 2020 года составила 25 574 человека, что на  201 человек  меньше, чем на 1 января 2019 года. </a:t>
            </a:r>
          </a:p>
          <a:p>
            <a:pPr algn="just">
              <a:lnSpc>
                <a:spcPct val="90000"/>
              </a:lnSpc>
            </a:pPr>
            <a:r>
              <a:rPr lang="ru-RU" sz="1200" dirty="0" smtClean="0"/>
              <a:t>        По состоянию на 01.01.2020 на территории города зарегистрировано 454 предприятия и организации различной организационно-правовой формы, из которых 412 являются действующими.  Численность работающих в экономике в среднегодовом исчислении в 2019 году составила 10909 чел.,  из  которых большая часть (40%) заняты в промышленности. </a:t>
            </a:r>
          </a:p>
          <a:p>
            <a:pPr algn="just">
              <a:lnSpc>
                <a:spcPct val="90000"/>
              </a:lnSpc>
            </a:pPr>
            <a:r>
              <a:rPr lang="ru-RU" sz="1200" dirty="0" smtClean="0"/>
              <a:t>       По данным опроса предприятий города в 2020 году по причине пандемии </a:t>
            </a:r>
            <a:r>
              <a:rPr lang="ru-RU" sz="1200" dirty="0" err="1" smtClean="0"/>
              <a:t>коронавирусной</a:t>
            </a:r>
            <a:r>
              <a:rPr lang="ru-RU" sz="1200" dirty="0" smtClean="0"/>
              <a:t> инфекции ожидается уменьшение численности работающих на 273 человека. </a:t>
            </a:r>
          </a:p>
          <a:p>
            <a:pPr algn="just">
              <a:lnSpc>
                <a:spcPct val="90000"/>
              </a:lnSpc>
            </a:pPr>
            <a:r>
              <a:rPr lang="ru-RU" sz="1200" dirty="0" smtClean="0"/>
              <a:t>        В сфере занятости населения</a:t>
            </a:r>
            <a:r>
              <a:rPr lang="ru-RU" sz="1200" i="1" dirty="0" smtClean="0"/>
              <a:t> </a:t>
            </a:r>
            <a:r>
              <a:rPr lang="ru-RU" sz="1200" dirty="0" smtClean="0"/>
              <a:t>отмечается уменьшение численности безработных граждан, в том числе состоящих на регистрационном учете в органах службы занятости населения.</a:t>
            </a:r>
            <a:r>
              <a:rPr lang="ru-RU" sz="1200" i="1" dirty="0" smtClean="0"/>
              <a:t> </a:t>
            </a:r>
            <a:r>
              <a:rPr lang="ru-RU" sz="1200" dirty="0" smtClean="0"/>
              <a:t>По состоянию на 01.01.2019 в службе занятости населения были зарегистрированы 55 человек. </a:t>
            </a:r>
            <a:r>
              <a:rPr lang="ru-RU" sz="1200" dirty="0"/>
              <a:t>На </a:t>
            </a:r>
            <a:r>
              <a:rPr lang="ru-RU" sz="1200" dirty="0" smtClean="0"/>
              <a:t>01.01.2020 </a:t>
            </a:r>
            <a:r>
              <a:rPr lang="ru-RU" sz="1200" dirty="0"/>
              <a:t>количество безработных уменьшилось до </a:t>
            </a:r>
            <a:r>
              <a:rPr lang="ru-RU" sz="1200" dirty="0" smtClean="0"/>
              <a:t>46 </a:t>
            </a:r>
            <a:r>
              <a:rPr lang="ru-RU" sz="1200" dirty="0"/>
              <a:t>человек. Уровень официально зарегистрированной безработицы на конец 2018 года составил </a:t>
            </a:r>
            <a:r>
              <a:rPr lang="ru-RU" sz="1200" dirty="0" smtClean="0"/>
              <a:t>0,2% </a:t>
            </a:r>
            <a:r>
              <a:rPr lang="ru-RU" sz="1200" dirty="0"/>
              <a:t>против </a:t>
            </a:r>
            <a:r>
              <a:rPr lang="ru-RU" sz="1200" dirty="0" smtClean="0"/>
              <a:t>0,3% </a:t>
            </a:r>
            <a:r>
              <a:rPr lang="ru-RU" sz="1200" dirty="0"/>
              <a:t>в </a:t>
            </a:r>
            <a:r>
              <a:rPr lang="ru-RU" sz="1200" dirty="0" smtClean="0"/>
              <a:t>2018 </a:t>
            </a:r>
            <a:r>
              <a:rPr lang="ru-RU" sz="1200" dirty="0"/>
              <a:t>году. (Для сравнения: уровень по Калужской области составил в </a:t>
            </a:r>
            <a:r>
              <a:rPr lang="ru-RU" sz="1200" dirty="0" smtClean="0"/>
              <a:t>2019 </a:t>
            </a:r>
            <a:r>
              <a:rPr lang="ru-RU" sz="1200" dirty="0"/>
              <a:t>году 0,5%). Таким образом, по уровню занятости населения Балабаново является одним из наиболее благополучных населенных пунктов Калужской области. </a:t>
            </a:r>
            <a:endParaRPr lang="ru-RU" sz="1200" dirty="0" smtClean="0"/>
          </a:p>
          <a:p>
            <a:pPr algn="just">
              <a:lnSpc>
                <a:spcPct val="90000"/>
              </a:lnSpc>
            </a:pPr>
            <a:r>
              <a:rPr lang="ru-RU" sz="12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Уровень жизни</a:t>
            </a:r>
          </a:p>
          <a:p>
            <a:pPr algn="just">
              <a:lnSpc>
                <a:spcPct val="90000"/>
              </a:lnSpc>
            </a:pPr>
            <a:r>
              <a:rPr lang="ru-RU" sz="1200" dirty="0" smtClean="0"/>
              <a:t>        </a:t>
            </a:r>
            <a:r>
              <a:rPr lang="ru-RU" sz="1200" dirty="0"/>
              <a:t>В </a:t>
            </a:r>
            <a:r>
              <a:rPr lang="ru-RU" sz="1200" dirty="0" smtClean="0"/>
              <a:t>2020 </a:t>
            </a:r>
            <a:r>
              <a:rPr lang="ru-RU" sz="1200" dirty="0"/>
              <a:t>году </a:t>
            </a:r>
            <a:r>
              <a:rPr lang="ru-RU" sz="1200" dirty="0" smtClean="0"/>
              <a:t>в связи с пандемией не ожидается увеличения </a:t>
            </a:r>
            <a:r>
              <a:rPr lang="ru-RU" sz="1200" dirty="0"/>
              <a:t>заработной платы к уровню </a:t>
            </a:r>
            <a:r>
              <a:rPr lang="ru-RU" sz="1200" dirty="0" smtClean="0"/>
              <a:t>2019 года - </a:t>
            </a:r>
            <a:r>
              <a:rPr lang="ru-RU" sz="1200" dirty="0"/>
              <a:t>она  составит </a:t>
            </a:r>
            <a:r>
              <a:rPr lang="ru-RU" sz="1200" dirty="0" smtClean="0"/>
              <a:t>36 937 </a:t>
            </a:r>
            <a:r>
              <a:rPr lang="ru-RU" sz="1200" dirty="0"/>
              <a:t>руб. Рост заработной платы в среднем на 3% ежегодно планируется в </a:t>
            </a:r>
            <a:r>
              <a:rPr lang="ru-RU" sz="1200" dirty="0" smtClean="0"/>
              <a:t>2021-2023 </a:t>
            </a:r>
            <a:r>
              <a:rPr lang="ru-RU" sz="1200" dirty="0"/>
              <a:t>годах.</a:t>
            </a:r>
            <a:endParaRPr lang="ru-RU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5400"/>
            <a:ext cx="7778750" cy="11001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ПРОГНОЗ </a:t>
            </a:r>
            <a:r>
              <a:rPr lang="ru-RU" sz="2400" dirty="0">
                <a:solidFill>
                  <a:srgbClr val="C00000"/>
                </a:solidFill>
              </a:rPr>
              <a:t>СОЦИАЛЬНО-ЭКОНОМИЧЕСКОГО РАЗВИТИЯ МО «ГОРОД БАЛАБАНОВО»</a:t>
            </a:r>
          </a:p>
        </p:txBody>
      </p:sp>
      <p:sp>
        <p:nvSpPr>
          <p:cNvPr id="29698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E2B0A5-6895-4F0F-BC43-BEF2004D587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dirty="0">
              <a:cs typeface="Arial" charset="0"/>
            </a:endParaRPr>
          </a:p>
        </p:txBody>
      </p:sp>
      <p:pic>
        <p:nvPicPr>
          <p:cNvPr id="29699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125538"/>
            <a:ext cx="8351837" cy="5472112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ru-RU" sz="12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Промышленное производство</a:t>
            </a:r>
          </a:p>
          <a:p>
            <a:pPr algn="just"/>
            <a:r>
              <a:rPr lang="ru-RU" sz="1200" dirty="0" smtClean="0"/>
              <a:t>        </a:t>
            </a:r>
            <a:r>
              <a:rPr lang="ru-RU" sz="1200" dirty="0"/>
              <a:t>По оценке </a:t>
            </a:r>
            <a:r>
              <a:rPr lang="ru-RU" sz="1200" dirty="0" smtClean="0"/>
              <a:t>2020 </a:t>
            </a:r>
            <a:r>
              <a:rPr lang="ru-RU" sz="1200" dirty="0"/>
              <a:t>года ожидается </a:t>
            </a:r>
            <a:r>
              <a:rPr lang="ru-RU" sz="1200" dirty="0" smtClean="0"/>
              <a:t>уменьшение </a:t>
            </a:r>
            <a:r>
              <a:rPr lang="ru-RU" sz="1200" dirty="0"/>
              <a:t>объемов отгруженной продукции </a:t>
            </a:r>
            <a:r>
              <a:rPr lang="ru-RU" sz="1200" dirty="0" smtClean="0"/>
              <a:t>промышленных предприятий по </a:t>
            </a:r>
            <a:r>
              <a:rPr lang="ru-RU" sz="1200" dirty="0"/>
              <a:t>сравнению с </a:t>
            </a:r>
            <a:r>
              <a:rPr lang="ru-RU" sz="1200" dirty="0" smtClean="0"/>
              <a:t>2019 </a:t>
            </a:r>
            <a:r>
              <a:rPr lang="ru-RU" sz="1200" dirty="0"/>
              <a:t>годом на </a:t>
            </a:r>
            <a:r>
              <a:rPr lang="ru-RU" sz="1200" dirty="0" smtClean="0"/>
              <a:t>6,3%, </a:t>
            </a:r>
            <a:r>
              <a:rPr lang="ru-RU" sz="1200" dirty="0"/>
              <a:t>что составит  </a:t>
            </a:r>
            <a:r>
              <a:rPr lang="ru-RU" sz="1200" dirty="0" smtClean="0"/>
              <a:t>26 608 млн</a:t>
            </a:r>
            <a:r>
              <a:rPr lang="ru-RU" sz="1200" dirty="0"/>
              <a:t>. руб. </a:t>
            </a:r>
          </a:p>
          <a:p>
            <a:pPr algn="just"/>
            <a:r>
              <a:rPr lang="ru-RU" sz="1200" dirty="0"/>
              <a:t>       В </a:t>
            </a:r>
            <a:r>
              <a:rPr lang="ru-RU" sz="1200" dirty="0" smtClean="0"/>
              <a:t>2021-2023 </a:t>
            </a:r>
            <a:r>
              <a:rPr lang="ru-RU" sz="1200" dirty="0"/>
              <a:t>годах объемы отгруженной продукции промышленных предприятий города </a:t>
            </a:r>
            <a:r>
              <a:rPr lang="ru-RU" sz="1200" dirty="0" smtClean="0"/>
              <a:t>превысят </a:t>
            </a:r>
            <a:r>
              <a:rPr lang="ru-RU" sz="1200" dirty="0"/>
              <a:t>уровень </a:t>
            </a:r>
            <a:r>
              <a:rPr lang="ru-RU" sz="1200" dirty="0" smtClean="0"/>
              <a:t>2020 </a:t>
            </a:r>
            <a:r>
              <a:rPr lang="ru-RU" sz="1200" dirty="0"/>
              <a:t>года и составят </a:t>
            </a:r>
            <a:r>
              <a:rPr lang="ru-RU" sz="1200" dirty="0" smtClean="0"/>
              <a:t>30 309, 31 306 </a:t>
            </a:r>
            <a:r>
              <a:rPr lang="ru-RU" sz="1200" dirty="0"/>
              <a:t>и </a:t>
            </a:r>
            <a:r>
              <a:rPr lang="ru-RU" sz="1200" dirty="0" smtClean="0"/>
              <a:t>31 956 </a:t>
            </a:r>
            <a:r>
              <a:rPr lang="ru-RU" sz="1200" dirty="0"/>
              <a:t>млн. рублей по годам соответственно.</a:t>
            </a:r>
          </a:p>
          <a:p>
            <a:pPr algn="just">
              <a:lnSpc>
                <a:spcPct val="90000"/>
              </a:lnSpc>
            </a:pPr>
            <a:r>
              <a:rPr lang="ru-RU" sz="12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Строительство</a:t>
            </a:r>
          </a:p>
          <a:p>
            <a:pPr algn="just"/>
            <a:r>
              <a:rPr lang="ru-RU" sz="1200" dirty="0" smtClean="0"/>
              <a:t>       </a:t>
            </a:r>
            <a:r>
              <a:rPr lang="ru-RU" sz="1200" dirty="0"/>
              <a:t>Всего на территории городского поселения «Город Балабаново» на начало </a:t>
            </a:r>
            <a:r>
              <a:rPr lang="ru-RU" sz="1200" dirty="0" smtClean="0"/>
              <a:t>2020 </a:t>
            </a:r>
            <a:r>
              <a:rPr lang="ru-RU" sz="1200" dirty="0"/>
              <a:t>года действовало </a:t>
            </a:r>
            <a:r>
              <a:rPr lang="ru-RU" sz="1200" dirty="0" smtClean="0"/>
              <a:t>57 </a:t>
            </a:r>
            <a:r>
              <a:rPr lang="ru-RU" sz="1200" dirty="0"/>
              <a:t>предприятий данной отрасли. В </a:t>
            </a:r>
            <a:r>
              <a:rPr lang="ru-RU" sz="1200" dirty="0" smtClean="0"/>
              <a:t>2019 </a:t>
            </a:r>
            <a:r>
              <a:rPr lang="ru-RU" sz="1200" dirty="0"/>
              <a:t>году объемы работ предприятий по виду деятельности «Строительство» составили </a:t>
            </a:r>
            <a:r>
              <a:rPr lang="ru-RU" sz="1200" dirty="0" smtClean="0"/>
              <a:t> 444  </a:t>
            </a:r>
            <a:r>
              <a:rPr lang="ru-RU" sz="1200" dirty="0"/>
              <a:t>млн. руб. </a:t>
            </a:r>
            <a:r>
              <a:rPr lang="ru-RU" sz="1200" dirty="0" smtClean="0"/>
              <a:t>По оценке 2020 года в связи с пандемией ожидается уменьшение работ до 389 млн. руб.</a:t>
            </a:r>
            <a:endParaRPr lang="ru-RU" sz="1200" dirty="0"/>
          </a:p>
          <a:p>
            <a:pPr algn="just"/>
            <a:r>
              <a:rPr lang="ru-RU" sz="1200" dirty="0" smtClean="0"/>
              <a:t>       Администрацией города подготовлена проектно-сметная документация строительства  центра культурного развития, физкультурно-оздоровительного комплекса с бассейном, автомобильной </a:t>
            </a:r>
            <a:r>
              <a:rPr lang="ru-RU" sz="1200" dirty="0"/>
              <a:t>дороги и пешеходной зоны к городской поликлинике и </a:t>
            </a:r>
            <a:r>
              <a:rPr lang="ru-RU" sz="1200" dirty="0" smtClean="0"/>
              <a:t>школе </a:t>
            </a:r>
            <a:r>
              <a:rPr lang="ru-RU" sz="1200" dirty="0"/>
              <a:t>по </a:t>
            </a:r>
            <a:r>
              <a:rPr lang="ru-RU" sz="1200" dirty="0" smtClean="0"/>
              <a:t>ул</a:t>
            </a:r>
            <a:r>
              <a:rPr lang="ru-RU" sz="1200" dirty="0"/>
              <a:t>. </a:t>
            </a:r>
            <a:r>
              <a:rPr lang="ru-RU" sz="1200" dirty="0" smtClean="0"/>
              <a:t>Гагарина, </a:t>
            </a:r>
            <a:r>
              <a:rPr lang="ru-RU" sz="1200" dirty="0"/>
              <a:t>хозяйственно-бытовой канализации по улицам Октябрьская, Речная и </a:t>
            </a:r>
            <a:r>
              <a:rPr lang="ru-RU" sz="1200" dirty="0" smtClean="0"/>
              <a:t>Колхозная.</a:t>
            </a:r>
          </a:p>
          <a:p>
            <a:pPr algn="just"/>
            <a:r>
              <a:rPr lang="ru-RU" sz="1200" dirty="0" smtClean="0"/>
              <a:t>       Продолжается реконструкция жилого дома ООО «Партнер» по ул. Боровская с общим количеством 116 квартир. </a:t>
            </a:r>
            <a:r>
              <a:rPr lang="ru-RU" sz="1200" dirty="0"/>
              <a:t>ООО Специализированный застройщик «</a:t>
            </a:r>
            <a:r>
              <a:rPr lang="ru-RU" sz="1200" dirty="0" err="1"/>
              <a:t>НадияХолдинг</a:t>
            </a:r>
            <a:r>
              <a:rPr lang="ru-RU" sz="1200" dirty="0"/>
              <a:t>» ведет строительство </a:t>
            </a:r>
            <a:r>
              <a:rPr lang="ru-RU" sz="1200" dirty="0" smtClean="0"/>
              <a:t> </a:t>
            </a:r>
            <a:r>
              <a:rPr lang="ru-RU" sz="1200" dirty="0"/>
              <a:t>односекционного девятиэтажного 108-квартирного жилого дома по ул. Энергетиков. На ул. Зеленая заканчивается строительство 40-квартирного жилого дома. </a:t>
            </a:r>
            <a:endParaRPr lang="ru-RU" sz="1200" dirty="0" smtClean="0"/>
          </a:p>
          <a:p>
            <a:pPr algn="just"/>
            <a:r>
              <a:rPr lang="ru-RU" sz="1200" dirty="0" smtClean="0"/>
              <a:t>       Закончена реконструкция городского стадиона.</a:t>
            </a:r>
          </a:p>
          <a:p>
            <a:r>
              <a:rPr lang="ru-RU" sz="1200" dirty="0"/>
              <a:t> </a:t>
            </a:r>
            <a:r>
              <a:rPr lang="ru-RU" sz="1200" dirty="0" smtClean="0"/>
              <a:t>      Введена в эксплуатацию средняя общеобразовательная школа на </a:t>
            </a:r>
            <a:r>
              <a:rPr lang="ru-RU" sz="1200" dirty="0"/>
              <a:t>1000 мест </a:t>
            </a:r>
            <a:r>
              <a:rPr lang="ru-RU" sz="1200" dirty="0" smtClean="0"/>
              <a:t> в районе здания поликлиники по ул. Гагарина. </a:t>
            </a:r>
          </a:p>
          <a:p>
            <a:endParaRPr lang="ru-RU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5400"/>
            <a:ext cx="7778750" cy="11001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ПРОГНОЗ </a:t>
            </a:r>
            <a:r>
              <a:rPr lang="ru-RU" sz="2400" dirty="0">
                <a:solidFill>
                  <a:srgbClr val="C00000"/>
                </a:solidFill>
              </a:rPr>
              <a:t>СОЦИАЛЬНО-ЭКОНОМИЧЕСКОГО РАЗВИТИЯ МО «ГОРОД БАЛАБАНОВО»</a:t>
            </a:r>
          </a:p>
        </p:txBody>
      </p:sp>
      <p:sp>
        <p:nvSpPr>
          <p:cNvPr id="30722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BA2841-CC65-43EF-A2E9-E381AD148E0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dirty="0">
              <a:cs typeface="Arial" charset="0"/>
            </a:endParaRPr>
          </a:p>
        </p:txBody>
      </p:sp>
      <p:pic>
        <p:nvPicPr>
          <p:cNvPr id="30723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125538"/>
            <a:ext cx="8351837" cy="5399806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ru-RU" sz="12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Малое предпринимательство</a:t>
            </a:r>
          </a:p>
          <a:p>
            <a:pPr algn="just">
              <a:lnSpc>
                <a:spcPct val="80000"/>
              </a:lnSpc>
            </a:pPr>
            <a:r>
              <a:rPr lang="ru-RU" sz="1200" dirty="0" smtClean="0"/>
              <a:t>     </a:t>
            </a:r>
            <a:r>
              <a:rPr lang="ru-RU" sz="1200" dirty="0"/>
              <a:t>Малое предпринимательство является неотъемлемой частью рыночной системы хозяйства города.</a:t>
            </a:r>
          </a:p>
          <a:p>
            <a:pPr algn="just">
              <a:lnSpc>
                <a:spcPct val="80000"/>
              </a:lnSpc>
            </a:pPr>
            <a:r>
              <a:rPr lang="ru-RU" sz="1200" dirty="0"/>
              <a:t>     По состоянию на начало </a:t>
            </a:r>
            <a:r>
              <a:rPr lang="ru-RU" sz="1200" dirty="0" smtClean="0"/>
              <a:t>2020 </a:t>
            </a:r>
            <a:r>
              <a:rPr lang="ru-RU" sz="1200" dirty="0"/>
              <a:t>года в городе </a:t>
            </a:r>
            <a:r>
              <a:rPr lang="ru-RU" sz="1200" dirty="0" smtClean="0"/>
              <a:t>зарегистрированы 419 малых предприятий, </a:t>
            </a:r>
            <a:r>
              <a:rPr lang="ru-RU" sz="1200" dirty="0"/>
              <a:t>из которых </a:t>
            </a:r>
            <a:r>
              <a:rPr lang="ru-RU" sz="1200" dirty="0" smtClean="0"/>
              <a:t>373 </a:t>
            </a:r>
            <a:r>
              <a:rPr lang="ru-RU" sz="1200" dirty="0"/>
              <a:t>действующие.  Среднесписочная численность работников составила </a:t>
            </a:r>
            <a:r>
              <a:rPr lang="ru-RU" sz="1200" dirty="0" smtClean="0"/>
              <a:t>4 457 человек.                 </a:t>
            </a:r>
            <a:endParaRPr lang="ru-RU" sz="1200" dirty="0"/>
          </a:p>
          <a:p>
            <a:pPr algn="just">
              <a:lnSpc>
                <a:spcPct val="80000"/>
              </a:lnSpc>
            </a:pPr>
            <a:r>
              <a:rPr lang="ru-RU" sz="1200" dirty="0"/>
              <a:t>     Субъектами малого предпринимательства  по оценке </a:t>
            </a:r>
            <a:r>
              <a:rPr lang="ru-RU" sz="1200" dirty="0" smtClean="0"/>
              <a:t>2020 </a:t>
            </a:r>
            <a:r>
              <a:rPr lang="ru-RU" sz="1200" dirty="0"/>
              <a:t>года:</a:t>
            </a:r>
          </a:p>
          <a:p>
            <a:pPr algn="just">
              <a:lnSpc>
                <a:spcPct val="80000"/>
              </a:lnSpc>
            </a:pPr>
            <a:r>
              <a:rPr lang="ru-RU" sz="1200" dirty="0"/>
              <a:t>     -    будет отгружено товаров собственного производства на сумму </a:t>
            </a:r>
            <a:r>
              <a:rPr lang="ru-RU" sz="1200" dirty="0" smtClean="0"/>
              <a:t>4 426 </a:t>
            </a:r>
            <a:r>
              <a:rPr lang="ru-RU" sz="1200" dirty="0"/>
              <a:t>млн. руб., </a:t>
            </a:r>
          </a:p>
          <a:p>
            <a:pPr algn="just">
              <a:lnSpc>
                <a:spcPct val="80000"/>
              </a:lnSpc>
            </a:pPr>
            <a:r>
              <a:rPr lang="ru-RU" sz="1200" dirty="0" smtClean="0"/>
              <a:t>     -  будет </a:t>
            </a:r>
            <a:r>
              <a:rPr lang="ru-RU" sz="1200" dirty="0"/>
              <a:t>продано в сфере оптовой и розничной торговли товаров несобственного производства на сумму 5 </a:t>
            </a:r>
            <a:r>
              <a:rPr lang="ru-RU" sz="1200" dirty="0" smtClean="0"/>
              <a:t>216 </a:t>
            </a:r>
            <a:r>
              <a:rPr lang="ru-RU" sz="1200" dirty="0"/>
              <a:t>млн. </a:t>
            </a:r>
            <a:r>
              <a:rPr lang="ru-RU" sz="1200" dirty="0" smtClean="0"/>
              <a:t>руб.</a:t>
            </a:r>
            <a:endParaRPr lang="ru-RU" sz="1200" dirty="0"/>
          </a:p>
          <a:p>
            <a:pPr algn="just">
              <a:lnSpc>
                <a:spcPct val="80000"/>
              </a:lnSpc>
            </a:pPr>
            <a:r>
              <a:rPr lang="ru-RU" sz="1200" dirty="0" smtClean="0"/>
              <a:t>      В </a:t>
            </a:r>
            <a:r>
              <a:rPr lang="ru-RU" sz="1200" dirty="0"/>
              <a:t>общей сумме отгруженных товаров собственного производства наибольший удельный вес имеют товары промышленные (</a:t>
            </a:r>
            <a:r>
              <a:rPr lang="ru-RU" sz="1200" dirty="0" smtClean="0"/>
              <a:t>40%) </a:t>
            </a:r>
            <a:r>
              <a:rPr lang="ru-RU" sz="1200" dirty="0"/>
              <a:t>и строительные </a:t>
            </a:r>
            <a:r>
              <a:rPr lang="ru-RU" sz="1200" dirty="0" smtClean="0"/>
              <a:t>(9%).</a:t>
            </a:r>
            <a:endParaRPr lang="ru-RU" sz="1200" dirty="0"/>
          </a:p>
          <a:p>
            <a:pPr algn="just">
              <a:lnSpc>
                <a:spcPct val="80000"/>
              </a:lnSpc>
            </a:pPr>
            <a:r>
              <a:rPr lang="ru-RU" sz="12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Финансовые результаты деятельности предприятий и организаци</a:t>
            </a:r>
            <a:r>
              <a:rPr lang="ru-RU" sz="1200" dirty="0" smtClean="0"/>
              <a:t>й</a:t>
            </a:r>
          </a:p>
          <a:p>
            <a:r>
              <a:rPr lang="ru-RU" sz="1200" dirty="0" smtClean="0"/>
              <a:t>        На протяжении последних  лет, в основном, за счет крупных и средних предприятий, наблюдались  положительные финансовые результаты предприятий города.  </a:t>
            </a:r>
          </a:p>
          <a:p>
            <a:pPr algn="just"/>
            <a:r>
              <a:rPr lang="ru-RU" sz="1200" dirty="0" smtClean="0"/>
              <a:t>        </a:t>
            </a:r>
            <a:r>
              <a:rPr lang="ru-RU" sz="1200" dirty="0"/>
              <a:t>В </a:t>
            </a:r>
            <a:r>
              <a:rPr lang="ru-RU" sz="1200" dirty="0" smtClean="0"/>
              <a:t>2020 </a:t>
            </a:r>
            <a:r>
              <a:rPr lang="ru-RU" sz="1200" dirty="0"/>
              <a:t>году, по опросу прибыльных предприятий города, </a:t>
            </a:r>
            <a:r>
              <a:rPr lang="ru-RU" sz="1200" dirty="0" smtClean="0"/>
              <a:t>в связи с пандемией прогнозируется уменьшение прибыли до 4 483 </a:t>
            </a:r>
            <a:r>
              <a:rPr lang="ru-RU" sz="1200" dirty="0"/>
              <a:t>млн. руб</a:t>
            </a:r>
            <a:r>
              <a:rPr lang="ru-RU" sz="1200" dirty="0" smtClean="0"/>
              <a:t>. </a:t>
            </a:r>
            <a:r>
              <a:rPr lang="ru-RU" sz="1200" dirty="0"/>
              <a:t>В </a:t>
            </a:r>
            <a:r>
              <a:rPr lang="ru-RU" sz="1200" dirty="0" smtClean="0"/>
              <a:t>2021-2023 </a:t>
            </a:r>
            <a:r>
              <a:rPr lang="ru-RU" sz="1200" dirty="0"/>
              <a:t>годах ожидается увеличение прибыли прибыльных предприятий города в среднем на </a:t>
            </a:r>
            <a:r>
              <a:rPr lang="ru-RU" sz="1200" dirty="0" smtClean="0"/>
              <a:t>4% </a:t>
            </a:r>
            <a:r>
              <a:rPr lang="ru-RU" sz="1200" dirty="0"/>
              <a:t>ежегодно. </a:t>
            </a:r>
            <a:endParaRPr lang="ru-RU" sz="1200" dirty="0" smtClean="0"/>
          </a:p>
          <a:p>
            <a:pPr algn="just">
              <a:lnSpc>
                <a:spcPct val="80000"/>
              </a:lnSpc>
            </a:pPr>
            <a:r>
              <a:rPr lang="ru-RU" sz="12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Жилищно-коммунальное хозяйство</a:t>
            </a:r>
            <a:endParaRPr lang="ru-RU" sz="1200" u="sng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spcBef>
                <a:spcPts val="600"/>
              </a:spcBef>
            </a:pPr>
            <a:r>
              <a:rPr lang="ru-RU" sz="1200" dirty="0" smtClean="0"/>
              <a:t>        В рамках концессионного соглашения с ООО </a:t>
            </a:r>
            <a:r>
              <a:rPr lang="ru-RU" sz="1200" dirty="0"/>
              <a:t>«КЭСК</a:t>
            </a:r>
            <a:r>
              <a:rPr lang="ru-RU" sz="1200" dirty="0" smtClean="0"/>
              <a:t>» в городе Балабаново </a:t>
            </a:r>
            <a:r>
              <a:rPr lang="ru-RU" sz="1200" dirty="0"/>
              <a:t>построены </a:t>
            </a:r>
            <a:r>
              <a:rPr lang="ru-RU" sz="1200" dirty="0" smtClean="0"/>
              <a:t>автоматизированные </a:t>
            </a:r>
            <a:r>
              <a:rPr lang="ru-RU" sz="1200" dirty="0" err="1" smtClean="0"/>
              <a:t>блочно</a:t>
            </a:r>
            <a:r>
              <a:rPr lang="ru-RU" sz="1200" dirty="0" smtClean="0"/>
              <a:t>-модульные котельные «Южная» и «Московская». Проведена реконструкция и модернизация котельных «Лесная», «</a:t>
            </a:r>
            <a:r>
              <a:rPr lang="ru-RU" sz="1200" dirty="0" err="1" smtClean="0"/>
              <a:t>Боровская</a:t>
            </a:r>
            <a:r>
              <a:rPr lang="ru-RU" sz="1200" dirty="0" smtClean="0"/>
              <a:t>», «Зеленая», «Коммунальная», ведется работа по реконструкции котельной «</a:t>
            </a:r>
            <a:r>
              <a:rPr lang="ru-RU" sz="1200" dirty="0"/>
              <a:t>Дзержинского». </a:t>
            </a:r>
            <a:r>
              <a:rPr lang="ru-RU" sz="1200" dirty="0" smtClean="0"/>
              <a:t>Отремонтированы </a:t>
            </a:r>
            <a:r>
              <a:rPr lang="ru-RU" sz="1200" dirty="0"/>
              <a:t>и </a:t>
            </a:r>
            <a:r>
              <a:rPr lang="ru-RU" sz="1200" dirty="0" smtClean="0"/>
              <a:t>реконструированы тепловые  сети.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5400"/>
            <a:ext cx="7778750" cy="11001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ПРОГНОЗ </a:t>
            </a:r>
            <a:r>
              <a:rPr lang="ru-RU" sz="2400" dirty="0">
                <a:solidFill>
                  <a:srgbClr val="C00000"/>
                </a:solidFill>
              </a:rPr>
              <a:t>СОЦИАЛЬНО-ЭКОНОМИЧЕСКОГО РАЗВИТИЯ МО «ГОРОД БАЛАБАНОВО»</a:t>
            </a:r>
          </a:p>
        </p:txBody>
      </p:sp>
      <p:sp>
        <p:nvSpPr>
          <p:cNvPr id="31746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3AC9AD-021E-44FB-B998-379E1AF74AB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dirty="0">
              <a:cs typeface="Arial" charset="0"/>
            </a:endParaRPr>
          </a:p>
        </p:txBody>
      </p:sp>
      <p:pic>
        <p:nvPicPr>
          <p:cNvPr id="31747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125538"/>
            <a:ext cx="8351837" cy="5472112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ru-RU" sz="12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Рынок товаров и услуг</a:t>
            </a:r>
          </a:p>
          <a:p>
            <a:r>
              <a:rPr lang="ru-RU" sz="1200" dirty="0" smtClean="0"/>
              <a:t>В 2019 году в городском поселении «Город Балабаново»:</a:t>
            </a:r>
          </a:p>
          <a:p>
            <a:r>
              <a:rPr lang="ru-RU" sz="1200" dirty="0"/>
              <a:t> </a:t>
            </a:r>
            <a:r>
              <a:rPr lang="ru-RU" sz="1200" dirty="0" smtClean="0"/>
              <a:t>- оборот </a:t>
            </a:r>
            <a:r>
              <a:rPr lang="ru-RU" sz="1200" dirty="0"/>
              <a:t>розничной торговли составил </a:t>
            </a:r>
            <a:r>
              <a:rPr lang="ru-RU" sz="1200" dirty="0" smtClean="0"/>
              <a:t> 2 894 млн. руб. </a:t>
            </a:r>
          </a:p>
          <a:p>
            <a:r>
              <a:rPr lang="ru-RU" sz="1200" dirty="0" smtClean="0"/>
              <a:t> - оборот общественного питания – 11 млн. руб.</a:t>
            </a:r>
          </a:p>
          <a:p>
            <a:r>
              <a:rPr lang="ru-RU" sz="1200" dirty="0" smtClean="0"/>
              <a:t>- объем платных услуг – 81 млн. руб.</a:t>
            </a:r>
          </a:p>
          <a:p>
            <a:r>
              <a:rPr lang="ru-RU" sz="1200" dirty="0" smtClean="0"/>
              <a:t>По оценке 2020 года, в связи с ограничительными мерами, введенными Правительством РФ по причине пандемии </a:t>
            </a:r>
            <a:r>
              <a:rPr lang="ru-RU" sz="1200" dirty="0" err="1" smtClean="0"/>
              <a:t>коронавирусной</a:t>
            </a:r>
            <a:r>
              <a:rPr lang="ru-RU" sz="1200" dirty="0" smtClean="0"/>
              <a:t> инфекции, не ожидается роста оборота розничной торговли и общественного питания. Объем платных услуг также не превысит уровень 2019 года.</a:t>
            </a:r>
          </a:p>
          <a:p>
            <a:pPr algn="just">
              <a:lnSpc>
                <a:spcPct val="90000"/>
              </a:lnSpc>
            </a:pPr>
            <a:endParaRPr lang="ru-RU" sz="1200" dirty="0" smtClean="0"/>
          </a:p>
        </p:txBody>
      </p:sp>
      <p:pic>
        <p:nvPicPr>
          <p:cNvPr id="31750" name="Picture 2" descr="https://realty.jcat.ru/images/orders/2017-10/24/c6957eb4ffee5e1d4b90b365e4042ac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3716338"/>
            <a:ext cx="6780213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5400"/>
            <a:ext cx="7778750" cy="110013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2400" cap="none" dirty="0" smtClean="0">
                <a:solidFill>
                  <a:srgbClr val="C00000"/>
                </a:solidFill>
              </a:rPr>
              <a:t>ОСНОВНЫЕ ЗАДАЧИ И НАПРАВЛЕНИЯ БЮДЖЕТНОЙ И НАЛОГОВОЙ ПОЛИТИКИ</a:t>
            </a:r>
          </a:p>
        </p:txBody>
      </p:sp>
      <p:sp>
        <p:nvSpPr>
          <p:cNvPr id="3277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79C50F-EF9C-4B82-AAC0-6F0E225FC6C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 dirty="0">
              <a:cs typeface="Arial" charset="0"/>
            </a:endParaRPr>
          </a:p>
        </p:txBody>
      </p:sp>
      <p:pic>
        <p:nvPicPr>
          <p:cNvPr id="32771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Объект 2"/>
          <p:cNvSpPr>
            <a:spLocks noGrp="1"/>
          </p:cNvSpPr>
          <p:nvPr>
            <p:ph idx="1"/>
          </p:nvPr>
        </p:nvSpPr>
        <p:spPr>
          <a:xfrm>
            <a:off x="468313" y="1004888"/>
            <a:ext cx="8351837" cy="5736480"/>
          </a:xfrm>
        </p:spPr>
        <p:txBody>
          <a:bodyPr/>
          <a:lstStyle/>
          <a:p>
            <a:r>
              <a:rPr lang="ru-RU" sz="1200" dirty="0" smtClean="0"/>
              <a:t>      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Основными задачами бюджетной и налоговой политики городского поселения «Город Балабаново» на 2021 год и на плановый период 2022 и 2023 годов являются:</a:t>
            </a:r>
          </a:p>
          <a:p>
            <a:pPr marL="171450" indent="-171450">
              <a:buFontTx/>
              <a:buChar char="-"/>
            </a:pPr>
            <a:r>
              <a:rPr lang="ru-RU" sz="1200" dirty="0" smtClean="0"/>
              <a:t>обеспечение </a:t>
            </a:r>
            <a:r>
              <a:rPr lang="ru-RU" sz="1200" dirty="0"/>
              <a:t>долгосрочной сбалансированности и устойчивости бюджета городского поселения «Город Балабаново» как базового принципа ответственной бюджетной </a:t>
            </a:r>
            <a:r>
              <a:rPr lang="ru-RU" sz="1200" dirty="0" smtClean="0"/>
              <a:t>политики; </a:t>
            </a:r>
          </a:p>
          <a:p>
            <a:pPr marL="171450" indent="-171450">
              <a:buFontTx/>
              <a:buChar char="-"/>
            </a:pPr>
            <a:r>
              <a:rPr lang="ru-RU" sz="1200" dirty="0" smtClean="0"/>
              <a:t>укрепление </a:t>
            </a:r>
            <a:r>
              <a:rPr lang="ru-RU" sz="1200" dirty="0"/>
              <a:t>доходной базы бюджета городского поселения «Город Балабаново» за счет наращивания стабильных доходных источников и мобилизации в бюджет имеющихся </a:t>
            </a:r>
            <a:r>
              <a:rPr lang="ru-RU" sz="1200" dirty="0" smtClean="0"/>
              <a:t>резервов; </a:t>
            </a:r>
          </a:p>
          <a:p>
            <a:pPr marL="171450" indent="-171450">
              <a:buFontTx/>
              <a:buChar char="-"/>
            </a:pPr>
            <a:r>
              <a:rPr lang="ru-RU" sz="1200" dirty="0" smtClean="0"/>
              <a:t>безусловное </a:t>
            </a:r>
            <a:r>
              <a:rPr lang="ru-RU" sz="1200" dirty="0"/>
              <a:t>исполнение всех социально значимых обязательств государства и достижение целей и целевых показателей национальных проектов, определенных в соответствии с Указом Президента Российской Федерации от 07.05.2018 №204 «О национальных целях и стратегических задачах развития Российской Федерации на период до 2024 года» (в редакции Указов Президента Российской Федерации от 19.07.2018 №444, от 21.07.2020 №474), а также результатов входящих в их состав региональных </a:t>
            </a:r>
            <a:r>
              <a:rPr lang="ru-RU" sz="1200" dirty="0" smtClean="0"/>
              <a:t>проектов; </a:t>
            </a:r>
          </a:p>
          <a:p>
            <a:pPr marL="171450" indent="-171450">
              <a:buFontTx/>
              <a:buChar char="-"/>
            </a:pPr>
            <a:r>
              <a:rPr lang="ru-RU" sz="1200" dirty="0" smtClean="0"/>
              <a:t>проведение </a:t>
            </a:r>
            <a:r>
              <a:rPr lang="ru-RU" sz="1200" dirty="0"/>
              <a:t>ежегодной оценки эффективности налоговых расходов с последующим формированием предложений по сокращению или отмене неэффективных налоговых льгот и преференций, установленных соответствующими решениями Городской Думы городского поселения «Город Балабаново», пересмотру условий их </a:t>
            </a:r>
            <a:r>
              <a:rPr lang="ru-RU" sz="1200" dirty="0" smtClean="0"/>
              <a:t>предоставления; </a:t>
            </a:r>
          </a:p>
          <a:p>
            <a:pPr marL="171450" indent="-171450">
              <a:buFontTx/>
              <a:buChar char="-"/>
            </a:pPr>
            <a:r>
              <a:rPr lang="ru-RU" sz="1200" dirty="0" smtClean="0"/>
              <a:t>поддержка </a:t>
            </a:r>
            <a:r>
              <a:rPr lang="ru-RU" sz="1200" dirty="0"/>
              <a:t>инвестиционной активности хозяйствующих субъектов, осуществляющих деятельность на территории городского поселения «Город Балабаново», и обеспечение стабильных налоговых условий для ведения предпринимательской деятельности. </a:t>
            </a:r>
            <a:r>
              <a:rPr lang="ru-RU" sz="1200" dirty="0" smtClean="0"/>
              <a:t>-прямое вовлечение населения в решение приоритетных социальных проблем местного уровня;</a:t>
            </a:r>
          </a:p>
          <a:p>
            <a:pPr marL="171450" indent="-171450">
              <a:buFontTx/>
              <a:buChar char="-"/>
            </a:pPr>
            <a:r>
              <a:rPr lang="ru-RU" sz="1200" dirty="0" smtClean="0"/>
              <a:t>реализация </a:t>
            </a:r>
            <a:r>
              <a:rPr lang="ru-RU" sz="1200" dirty="0"/>
              <a:t>механизма инициативного бюджетирования в целях прямого вовлечения населения в решение приоритетных социальных проблем местного значения, принятие конкретных решений по расходованию средств на данные цели и осуществление общественного контроля за эффективностью и результативностью их </a:t>
            </a:r>
            <a:r>
              <a:rPr lang="ru-RU" sz="1200" dirty="0" smtClean="0"/>
              <a:t>использования; </a:t>
            </a:r>
          </a:p>
          <a:p>
            <a:pPr marL="171450" indent="-171450">
              <a:buFontTx/>
              <a:buChar char="-"/>
            </a:pPr>
            <a:r>
              <a:rPr lang="ru-RU" sz="1200" dirty="0" smtClean="0"/>
              <a:t>повышение </a:t>
            </a:r>
            <a:r>
              <a:rPr lang="ru-RU" sz="1200" dirty="0"/>
              <a:t>открытости и прозрачности управления общественными финансами</a:t>
            </a:r>
            <a:r>
              <a:rPr lang="ru-RU" sz="1200" dirty="0" smtClean="0"/>
              <a:t>.</a:t>
            </a:r>
          </a:p>
        </p:txBody>
      </p:sp>
      <p:pic>
        <p:nvPicPr>
          <p:cNvPr id="6" name="Picture 2" descr="http://www.riasar.ru/media/k2/items/cache/8273429568918b756401c17dde3b1ab6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4368" y="311474"/>
            <a:ext cx="1259632" cy="693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136525"/>
            <a:ext cx="7653338" cy="9080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Содержание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395288" y="1196975"/>
            <a:ext cx="8426450" cy="5327650"/>
          </a:xfrm>
        </p:spPr>
        <p:txBody>
          <a:bodyPr/>
          <a:lstStyle/>
          <a:p>
            <a:pPr>
              <a:spcBef>
                <a:spcPts val="150"/>
              </a:spcBef>
            </a:pPr>
            <a:r>
              <a:rPr lang="ru-RU" sz="1200" dirty="0" smtClean="0"/>
              <a:t>Понятия и термины………………………………………………………………………………………………………………….4</a:t>
            </a:r>
          </a:p>
          <a:p>
            <a:pPr>
              <a:spcBef>
                <a:spcPts val="150"/>
              </a:spcBef>
            </a:pPr>
            <a:r>
              <a:rPr lang="ru-RU" sz="1200" dirty="0" smtClean="0"/>
              <a:t>Город Балабаново……………………………………….…………………………………………………………........................6</a:t>
            </a:r>
          </a:p>
          <a:p>
            <a:pPr>
              <a:spcBef>
                <a:spcPts val="150"/>
              </a:spcBef>
            </a:pPr>
            <a:r>
              <a:rPr lang="ru-RU" sz="1200" dirty="0" smtClean="0"/>
              <a:t>Возможности влияния граждан на состав бюджета………………………………………………………….….………….7</a:t>
            </a:r>
          </a:p>
          <a:p>
            <a:pPr>
              <a:spcBef>
                <a:spcPts val="150"/>
              </a:spcBef>
            </a:pPr>
            <a:r>
              <a:rPr lang="ru-RU" sz="1200" dirty="0" smtClean="0"/>
              <a:t>Публичные слушания ………………………………………………………………………………………………….…………...8</a:t>
            </a:r>
          </a:p>
          <a:p>
            <a:pPr>
              <a:spcBef>
                <a:spcPts val="150"/>
              </a:spcBef>
            </a:pPr>
            <a:r>
              <a:rPr lang="ru-RU" sz="1200" dirty="0" smtClean="0"/>
              <a:t>Что такое бюджет?............................................................................................................................................................9</a:t>
            </a:r>
          </a:p>
          <a:p>
            <a:pPr>
              <a:spcBef>
                <a:spcPts val="150"/>
              </a:spcBef>
            </a:pPr>
            <a:r>
              <a:rPr lang="ru-RU" sz="1200" dirty="0" smtClean="0"/>
              <a:t>Бюджетная система РФ…………………………………………………………………………………………….…………..…10</a:t>
            </a:r>
          </a:p>
          <a:p>
            <a:pPr>
              <a:spcBef>
                <a:spcPts val="150"/>
              </a:spcBef>
            </a:pPr>
            <a:r>
              <a:rPr lang="ru-RU" sz="1200" dirty="0" smtClean="0"/>
              <a:t>Бюджетный процесс ……………………………………………………………………………………………...…………....….11</a:t>
            </a:r>
          </a:p>
          <a:p>
            <a:pPr>
              <a:spcBef>
                <a:spcPts val="150"/>
              </a:spcBef>
            </a:pPr>
            <a:r>
              <a:rPr lang="ru-RU" sz="1200" dirty="0" smtClean="0"/>
              <a:t>Гражданин, его участие в бюджетном процессе ……………………………………………………………….….…….…12</a:t>
            </a:r>
          </a:p>
          <a:p>
            <a:pPr>
              <a:spcBef>
                <a:spcPts val="150"/>
              </a:spcBef>
            </a:pPr>
            <a:r>
              <a:rPr lang="ru-RU" sz="1200" dirty="0" smtClean="0"/>
              <a:t>Основы составления проекта бюджета……………………………………………………………………………..………...13</a:t>
            </a:r>
          </a:p>
          <a:p>
            <a:pPr>
              <a:spcBef>
                <a:spcPts val="150"/>
              </a:spcBef>
            </a:pPr>
            <a:r>
              <a:rPr lang="ru-RU" sz="1200" dirty="0" smtClean="0"/>
              <a:t>Прогноз социально-экономического развития МО «Город Балабаново»…………………………………….……...15</a:t>
            </a:r>
          </a:p>
          <a:p>
            <a:pPr>
              <a:spcBef>
                <a:spcPts val="150"/>
              </a:spcBef>
            </a:pPr>
            <a:r>
              <a:rPr lang="ru-RU" sz="1200" dirty="0" smtClean="0"/>
              <a:t>Основные задачи и направления бюджетной и налоговой политики……….…….……………………….…………19</a:t>
            </a:r>
          </a:p>
          <a:p>
            <a:pPr>
              <a:spcBef>
                <a:spcPts val="150"/>
              </a:spcBef>
            </a:pPr>
            <a:r>
              <a:rPr lang="ru-RU" sz="1200" dirty="0"/>
              <a:t>Динамика поступлений доходов в бюджет Городского поселения «Город Балабаново</a:t>
            </a:r>
            <a:r>
              <a:rPr lang="ru-RU" sz="1200" dirty="0" smtClean="0"/>
              <a:t>»……….………………21</a:t>
            </a:r>
          </a:p>
          <a:p>
            <a:pPr>
              <a:spcBef>
                <a:spcPts val="150"/>
              </a:spcBef>
            </a:pPr>
            <a:r>
              <a:rPr lang="ru-RU" sz="1200" dirty="0"/>
              <a:t>Структура </a:t>
            </a:r>
            <a:r>
              <a:rPr lang="ru-RU" sz="1200" dirty="0" smtClean="0"/>
              <a:t>предварительных итогов исполнения </a:t>
            </a:r>
            <a:r>
              <a:rPr lang="ru-RU" sz="1200" dirty="0"/>
              <a:t>доходов бюджета в </a:t>
            </a:r>
            <a:r>
              <a:rPr lang="ru-RU" sz="1200" dirty="0" smtClean="0"/>
              <a:t>2020 году…………………..………..........22 </a:t>
            </a:r>
          </a:p>
          <a:p>
            <a:pPr>
              <a:spcBef>
                <a:spcPts val="150"/>
              </a:spcBef>
            </a:pPr>
            <a:r>
              <a:rPr lang="ru-RU" sz="1200" dirty="0" smtClean="0"/>
              <a:t>Планируемые доходы </a:t>
            </a:r>
            <a:r>
              <a:rPr lang="ru-RU" sz="1200" dirty="0"/>
              <a:t>бюджета Городского поселения «Город Балабаново» в </a:t>
            </a:r>
            <a:r>
              <a:rPr lang="ru-RU" sz="1200" dirty="0" smtClean="0"/>
              <a:t>2021-2023 </a:t>
            </a:r>
            <a:r>
              <a:rPr lang="ru-RU" sz="1200" dirty="0"/>
              <a:t>г</a:t>
            </a:r>
            <a:r>
              <a:rPr lang="ru-RU" sz="1200" dirty="0" smtClean="0"/>
              <a:t>. г</a:t>
            </a:r>
            <a:r>
              <a:rPr lang="ru-RU" sz="1200" dirty="0"/>
              <a:t>. .</a:t>
            </a:r>
            <a:r>
              <a:rPr lang="ru-RU" sz="1200" dirty="0" smtClean="0"/>
              <a:t>……………….23</a:t>
            </a:r>
          </a:p>
          <a:p>
            <a:pPr>
              <a:spcBef>
                <a:spcPts val="150"/>
              </a:spcBef>
            </a:pPr>
            <a:r>
              <a:rPr lang="ru-RU" sz="1200" dirty="0" smtClean="0"/>
              <a:t>Межбюджетные трансферты……………………………….……………………………………………………………….…...24</a:t>
            </a:r>
          </a:p>
          <a:p>
            <a:pPr>
              <a:spcBef>
                <a:spcPts val="150"/>
              </a:spcBef>
            </a:pPr>
            <a:r>
              <a:rPr lang="ru-RU" sz="1200" dirty="0"/>
              <a:t>Безвозмездные поступления в </a:t>
            </a:r>
            <a:r>
              <a:rPr lang="ru-RU" sz="1200" dirty="0" smtClean="0"/>
              <a:t>2021-2023 годах………………………………………………………………………….…25</a:t>
            </a:r>
          </a:p>
          <a:p>
            <a:pPr>
              <a:spcBef>
                <a:spcPts val="150"/>
              </a:spcBef>
            </a:pPr>
            <a:r>
              <a:rPr lang="ru-RU" sz="1200" dirty="0"/>
              <a:t>Расходы бюджета Городского поселения «Город Балабаново» за последние 5 </a:t>
            </a:r>
            <a:r>
              <a:rPr lang="ru-RU" sz="1200" dirty="0" smtClean="0"/>
              <a:t>лет …...........................…..….26</a:t>
            </a:r>
          </a:p>
          <a:p>
            <a:pPr>
              <a:spcBef>
                <a:spcPts val="150"/>
              </a:spcBef>
            </a:pPr>
            <a:r>
              <a:rPr lang="ru-RU" sz="1200" dirty="0"/>
              <a:t>Структура </a:t>
            </a:r>
            <a:r>
              <a:rPr lang="ru-RU" sz="1200" dirty="0" smtClean="0"/>
              <a:t>предварительных итогов исполнения расходов </a:t>
            </a:r>
            <a:r>
              <a:rPr lang="ru-RU" sz="1200" dirty="0"/>
              <a:t>бюджета в </a:t>
            </a:r>
            <a:r>
              <a:rPr lang="ru-RU" sz="1200" dirty="0" smtClean="0"/>
              <a:t>2020 году ………………………………..27</a:t>
            </a:r>
          </a:p>
          <a:p>
            <a:pPr>
              <a:spcBef>
                <a:spcPts val="150"/>
              </a:spcBef>
            </a:pPr>
            <a:endParaRPr lang="ru-RU" sz="1200" dirty="0" smtClean="0"/>
          </a:p>
          <a:p>
            <a:pPr>
              <a:spcBef>
                <a:spcPts val="150"/>
              </a:spcBef>
            </a:pPr>
            <a:endParaRPr lang="ru-RU" sz="1200" dirty="0" smtClean="0"/>
          </a:p>
          <a:p>
            <a:pPr>
              <a:spcBef>
                <a:spcPts val="150"/>
              </a:spcBef>
            </a:pPr>
            <a:endParaRPr lang="ru-RU" sz="1200" dirty="0" smtClean="0"/>
          </a:p>
          <a:p>
            <a:pPr>
              <a:spcBef>
                <a:spcPts val="150"/>
              </a:spcBef>
            </a:pPr>
            <a:endParaRPr lang="ru-RU" sz="1200" dirty="0" smtClean="0"/>
          </a:p>
          <a:p>
            <a:pPr>
              <a:spcBef>
                <a:spcPts val="150"/>
              </a:spcBef>
            </a:pPr>
            <a:endParaRPr lang="ru-RU" sz="1200" dirty="0" smtClean="0"/>
          </a:p>
          <a:p>
            <a:pPr>
              <a:spcBef>
                <a:spcPts val="150"/>
              </a:spcBef>
            </a:pPr>
            <a:endParaRPr lang="ru-RU" sz="1200" dirty="0" smtClean="0"/>
          </a:p>
          <a:p>
            <a:pPr>
              <a:spcBef>
                <a:spcPts val="150"/>
              </a:spcBef>
            </a:pPr>
            <a:endParaRPr lang="ru-RU" sz="1200" dirty="0" smtClean="0"/>
          </a:p>
          <a:p>
            <a:pPr>
              <a:spcBef>
                <a:spcPts val="150"/>
              </a:spcBef>
            </a:pPr>
            <a:endParaRPr lang="ru-RU" sz="1200" dirty="0" smtClean="0"/>
          </a:p>
          <a:p>
            <a:pPr>
              <a:spcBef>
                <a:spcPts val="150"/>
              </a:spcBef>
            </a:pPr>
            <a:endParaRPr lang="ru-RU" sz="1200" dirty="0" smtClean="0"/>
          </a:p>
          <a:p>
            <a:pPr>
              <a:spcBef>
                <a:spcPts val="150"/>
              </a:spcBef>
            </a:pPr>
            <a:endParaRPr lang="ru-RU" sz="1200" dirty="0" smtClean="0"/>
          </a:p>
          <a:p>
            <a:pPr>
              <a:spcBef>
                <a:spcPts val="150"/>
              </a:spcBef>
            </a:pPr>
            <a:endParaRPr lang="ru-RU" sz="1200" dirty="0" smtClean="0"/>
          </a:p>
          <a:p>
            <a:pPr>
              <a:spcBef>
                <a:spcPts val="150"/>
              </a:spcBef>
            </a:pPr>
            <a:endParaRPr lang="ru-RU" sz="1200" dirty="0" smtClean="0"/>
          </a:p>
          <a:p>
            <a:pPr>
              <a:spcBef>
                <a:spcPts val="150"/>
              </a:spcBef>
            </a:pPr>
            <a:endParaRPr lang="ru-RU" sz="1200" dirty="0" smtClean="0"/>
          </a:p>
          <a:p>
            <a:pPr>
              <a:spcBef>
                <a:spcPts val="150"/>
              </a:spcBef>
            </a:pPr>
            <a:endParaRPr lang="ru-RU" sz="1200" dirty="0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0DEE2C-CF99-42C1-8C5C-093BD2A9C0E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dirty="0">
              <a:cs typeface="Arial" charset="0"/>
            </a:endParaRPr>
          </a:p>
        </p:txBody>
      </p:sp>
      <p:pic>
        <p:nvPicPr>
          <p:cNvPr id="15364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5A23F5-7E09-4DF3-92CB-F409DCDA560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 dirty="0">
              <a:cs typeface="Arial" charset="0"/>
            </a:endParaRPr>
          </a:p>
        </p:txBody>
      </p:sp>
      <p:sp>
        <p:nvSpPr>
          <p:cNvPr id="33796" name="Объект 2"/>
          <p:cNvSpPr>
            <a:spLocks noGrp="1"/>
          </p:cNvSpPr>
          <p:nvPr>
            <p:ph idx="1"/>
          </p:nvPr>
        </p:nvSpPr>
        <p:spPr>
          <a:xfrm>
            <a:off x="467544" y="932607"/>
            <a:ext cx="8351837" cy="5881042"/>
          </a:xfrm>
        </p:spPr>
        <p:txBody>
          <a:bodyPr/>
          <a:lstStyle/>
          <a:p>
            <a:r>
              <a:rPr lang="ru-RU" sz="1000" dirty="0"/>
              <a:t> </a:t>
            </a:r>
            <a:r>
              <a:rPr lang="ru-R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Основными </a:t>
            </a:r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направлениями </a:t>
            </a:r>
            <a:r>
              <a:rPr lang="ru-R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бюджетной и налоговой политики городского поселения «Город </a:t>
            </a:r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</a:t>
            </a:r>
            <a:r>
              <a:rPr lang="ru-R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лабаново» на 2021 год и на плановый период 2022 и 2023 годов являются:</a:t>
            </a:r>
            <a:endParaRPr lang="ru-RU" sz="1000" dirty="0"/>
          </a:p>
          <a:p>
            <a:r>
              <a:rPr lang="ru-RU" sz="950" dirty="0" smtClean="0"/>
              <a:t>- формирование </a:t>
            </a:r>
            <a:r>
              <a:rPr lang="ru-RU" sz="950" dirty="0"/>
              <a:t>реалистичного прогноза поступления доходов с учетом новых экономических условий, складывающихся на фоне ситуации, вызванной распространением новой </a:t>
            </a:r>
            <a:r>
              <a:rPr lang="ru-RU" sz="950" dirty="0" err="1"/>
              <a:t>коронавирусной</a:t>
            </a:r>
            <a:r>
              <a:rPr lang="ru-RU" sz="950" dirty="0"/>
              <a:t> инфекции и принятием мер по устранению ее последствий, минимизация рисков несбалансированности </a:t>
            </a:r>
            <a:r>
              <a:rPr lang="ru-RU" sz="950" dirty="0" smtClean="0"/>
              <a:t>бюджета;</a:t>
            </a:r>
            <a:endParaRPr lang="ru-RU" sz="950" dirty="0"/>
          </a:p>
          <a:p>
            <a:r>
              <a:rPr lang="ru-RU" sz="950" dirty="0" smtClean="0"/>
              <a:t>- улучшение </a:t>
            </a:r>
            <a:r>
              <a:rPr lang="ru-RU" sz="950" dirty="0"/>
              <a:t>администрирования доходов бюджета с целью достижения объема налоговых поступлений, соответствующего уровню экономического развития городского поселения «Город Балабаново</a:t>
            </a:r>
            <a:r>
              <a:rPr lang="ru-RU" sz="950" dirty="0" smtClean="0"/>
              <a:t>»;</a:t>
            </a:r>
            <a:endParaRPr lang="ru-RU" sz="950" dirty="0"/>
          </a:p>
          <a:p>
            <a:r>
              <a:rPr lang="ru-RU" sz="950" dirty="0" smtClean="0"/>
              <a:t>- повышение </a:t>
            </a:r>
            <a:r>
              <a:rPr lang="ru-RU" sz="950" dirty="0"/>
              <a:t>эффективности реализации мер, направленных на расширение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</a:t>
            </a:r>
            <a:r>
              <a:rPr lang="ru-RU" sz="950" dirty="0" smtClean="0"/>
              <a:t>зарегистрированы;</a:t>
            </a:r>
            <a:endParaRPr lang="ru-RU" sz="950" dirty="0"/>
          </a:p>
          <a:p>
            <a:r>
              <a:rPr lang="ru-RU" sz="950" dirty="0" smtClean="0"/>
              <a:t>- поддержка </a:t>
            </a:r>
            <a:r>
              <a:rPr lang="ru-RU" sz="950" dirty="0"/>
              <a:t>инвестиционной активности субъектов предпринимательской деятельности, стимулирование модернизации действующих предприятий, совершенствование бюджетного и налогового </a:t>
            </a:r>
            <a:r>
              <a:rPr lang="ru-RU" sz="950" dirty="0" smtClean="0"/>
              <a:t>законодательства;</a:t>
            </a:r>
            <a:endParaRPr lang="ru-RU" sz="950" dirty="0"/>
          </a:p>
          <a:p>
            <a:r>
              <a:rPr lang="ru-RU" sz="950" dirty="0" smtClean="0"/>
              <a:t>- финансовое </a:t>
            </a:r>
            <a:r>
              <a:rPr lang="ru-RU" sz="950" dirty="0"/>
              <a:t>обеспечение реализации приоритетных для поселения задач, достижение показателей результативности, установленных муниципальными </a:t>
            </a:r>
            <a:r>
              <a:rPr lang="ru-RU" sz="950" dirty="0" smtClean="0"/>
              <a:t>программами;</a:t>
            </a:r>
            <a:endParaRPr lang="ru-RU" sz="950" dirty="0"/>
          </a:p>
          <a:p>
            <a:r>
              <a:rPr lang="ru-RU" sz="950" dirty="0" smtClean="0"/>
              <a:t>- обеспечение </a:t>
            </a:r>
            <a:r>
              <a:rPr lang="ru-RU" sz="950" dirty="0"/>
              <a:t>реализации задач, поставленных в указах Президента Российской Федерации, в том числе в части исполнения социальных обязательств по финансовому обеспечению реализации указов Президента Российской Федерации по повышению оплаты труда работников культуры в соотношении с показателем среднемесячного дохода от трудовой </a:t>
            </a:r>
            <a:r>
              <a:rPr lang="ru-RU" sz="950" dirty="0" smtClean="0"/>
              <a:t>деятельности;</a:t>
            </a:r>
            <a:endParaRPr lang="ru-RU" sz="950" dirty="0"/>
          </a:p>
          <a:p>
            <a:r>
              <a:rPr lang="ru-RU" sz="950" dirty="0" smtClean="0"/>
              <a:t>- обеспечение </a:t>
            </a:r>
            <a:r>
              <a:rPr lang="ru-RU" sz="950" dirty="0"/>
              <a:t>оплаты труда работников учреждений, финансируемых из бюджета городского поселения «Город Балабаново», с учетом положений Федерального закона от 19.06.2000 №82-ФЗ «О минимальном размере оплаты труда</a:t>
            </a:r>
            <a:r>
              <a:rPr lang="ru-RU" sz="950" dirty="0" smtClean="0"/>
              <a:t>»;</a:t>
            </a:r>
            <a:endParaRPr lang="ru-RU" sz="950" dirty="0"/>
          </a:p>
          <a:p>
            <a:r>
              <a:rPr lang="ru-RU" sz="950" dirty="0" smtClean="0"/>
              <a:t>- повышение </a:t>
            </a:r>
            <a:r>
              <a:rPr lang="ru-RU" sz="950" dirty="0"/>
              <a:t>эффективности бюджетных расходов, формирование бюджетных параметров исходя из необходимости безусловного исполнения действующих расходных обязательств, в том числе с учетом их приоритетности, оптимизации и эффективности исполнения, осуществления взвешенного подхода к принятию новых расходных обязательств и сокращения неэффективных бюджетных </a:t>
            </a:r>
            <a:r>
              <a:rPr lang="ru-RU" sz="950" dirty="0" smtClean="0"/>
              <a:t>расходов;</a:t>
            </a:r>
            <a:endParaRPr lang="ru-RU" sz="950" dirty="0"/>
          </a:p>
          <a:p>
            <a:r>
              <a:rPr lang="ru-RU" sz="950" dirty="0" smtClean="0"/>
              <a:t>- реализация </a:t>
            </a:r>
            <a:r>
              <a:rPr lang="ru-RU" sz="950" dirty="0"/>
              <a:t>мероприятий по формированию современной городской </a:t>
            </a:r>
            <a:r>
              <a:rPr lang="ru-RU" sz="950" dirty="0" smtClean="0"/>
              <a:t>среды;</a:t>
            </a:r>
            <a:endParaRPr lang="ru-RU" sz="950" dirty="0"/>
          </a:p>
          <a:p>
            <a:r>
              <a:rPr lang="ru-RU" sz="950" dirty="0" smtClean="0"/>
              <a:t>- поддержка </a:t>
            </a:r>
            <a:r>
              <a:rPr lang="ru-RU" sz="950" dirty="0"/>
              <a:t>инициативных проектов развития  общественной инфраструктуры муниципального </a:t>
            </a:r>
            <a:r>
              <a:rPr lang="ru-RU" sz="950" dirty="0" smtClean="0"/>
              <a:t>образования;</a:t>
            </a:r>
            <a:endParaRPr lang="ru-RU" sz="950" dirty="0"/>
          </a:p>
          <a:p>
            <a:r>
              <a:rPr lang="ru-RU" sz="950" dirty="0" smtClean="0"/>
              <a:t>- проведение </a:t>
            </a:r>
            <a:r>
              <a:rPr lang="ru-RU" sz="950" dirty="0"/>
              <a:t>долговой политики с учетом сохранения оптимального уровня долговой нагрузки на бюджет городского поселения;</a:t>
            </a:r>
          </a:p>
          <a:p>
            <a:r>
              <a:rPr lang="ru-RU" sz="950" dirty="0" smtClean="0"/>
              <a:t>- обеспечение </a:t>
            </a:r>
            <a:r>
              <a:rPr lang="ru-RU" sz="950" dirty="0"/>
              <a:t>прозрачности (открытости) и публичности процесса управления общественными финансами, гарантирующих обществу право на доступ к открытым данным  муниципального образования «Город Балабаново», в том числе в рамках размещения финансовой и иной информации о бюджете и бюджетном процессе на сайте муниципального образования «Город Балабаново</a:t>
            </a:r>
            <a:r>
              <a:rPr lang="ru-RU" sz="950" dirty="0" smtClean="0"/>
              <a:t>».</a:t>
            </a:r>
            <a:endParaRPr lang="ru-RU" sz="950" dirty="0"/>
          </a:p>
        </p:txBody>
      </p:sp>
      <p:pic>
        <p:nvPicPr>
          <p:cNvPr id="4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" y="116632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71550" y="25399"/>
            <a:ext cx="7778750" cy="907207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400" cap="none" dirty="0" smtClean="0">
                <a:solidFill>
                  <a:srgbClr val="C00000"/>
                </a:solidFill>
              </a:rPr>
              <a:t>ОСНОВНЫЕ ЗАДАЧИ И НАПРАВЛЕНИЯ БЮДЖЕТНОЙ И НАЛОГОВОЙ ПОЛИТИКИ</a:t>
            </a:r>
          </a:p>
        </p:txBody>
      </p:sp>
      <p:pic>
        <p:nvPicPr>
          <p:cNvPr id="6" name="Picture 4" descr="http://ekstrasensi.net/wp-content/uploads/2015/12/6-rubli-oboi-dengi-1366x7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4946" y="134119"/>
            <a:ext cx="1249054" cy="702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62056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Динамика поступлений доходов в </a:t>
            </a:r>
            <a:r>
              <a:rPr lang="ru-RU" sz="2400" dirty="0">
                <a:solidFill>
                  <a:srgbClr val="C00000"/>
                </a:solidFill>
              </a:rPr>
              <a:t>бюджет Городского поселения «Город Балабаново»</a:t>
            </a:r>
          </a:p>
        </p:txBody>
      </p:sp>
      <p:graphicFrame>
        <p:nvGraphicFramePr>
          <p:cNvPr id="35842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7364783"/>
              </p:ext>
            </p:extLst>
          </p:nvPr>
        </p:nvGraphicFramePr>
        <p:xfrm>
          <a:off x="331788" y="1484313"/>
          <a:ext cx="8353425" cy="470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1" name="Лист" r:id="rId4" imgW="8810656" imgH="4962600" progId="Excel.Sheet.8">
                  <p:embed/>
                </p:oleObj>
              </mc:Choice>
              <mc:Fallback>
                <p:oleObj name="Лист" r:id="rId4" imgW="8810656" imgH="4962600" progId="Excel.Sheet.8">
                  <p:embed/>
                  <p:pic>
                    <p:nvPicPr>
                      <p:cNvPr id="0" name="Объект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8" y="1484313"/>
                        <a:ext cx="8353425" cy="470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207F46-83A3-4E07-8F9F-8D61B271E8D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 dirty="0">
              <a:cs typeface="Arial" charset="0"/>
            </a:endParaRPr>
          </a:p>
        </p:txBody>
      </p:sp>
      <p:pic>
        <p:nvPicPr>
          <p:cNvPr id="35844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948264" y="170080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млн. руб.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25400"/>
            <a:ext cx="7870825" cy="73930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Структура ПРЕДВАРИТЕЛЬНЫХ ИТОГОВ ИСПОЛНЕНИЯ доходов бюджета в 2020 году, %</a:t>
            </a:r>
            <a:endParaRPr lang="ru-RU" sz="2000" dirty="0">
              <a:solidFill>
                <a:srgbClr val="C00000"/>
              </a:solidFill>
            </a:endParaRP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1549190"/>
              </p:ext>
            </p:extLst>
          </p:nvPr>
        </p:nvGraphicFramePr>
        <p:xfrm>
          <a:off x="395288" y="764704"/>
          <a:ext cx="8220075" cy="5856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891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A40246-9619-4DBF-A5A6-EC414C06C5D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 dirty="0">
              <a:cs typeface="Arial" charset="0"/>
            </a:endParaRPr>
          </a:p>
        </p:txBody>
      </p:sp>
      <p:pic>
        <p:nvPicPr>
          <p:cNvPr id="37892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5400"/>
            <a:ext cx="7992938" cy="88332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100" dirty="0" smtClean="0">
                <a:solidFill>
                  <a:srgbClr val="C00000"/>
                </a:solidFill>
              </a:rPr>
              <a:t>ПЛАНИРУЕМЫЕ Доходы бюджета Городского поселения «Город Балабаново» в 2021-2023 г. г.</a:t>
            </a:r>
            <a:endParaRPr lang="ru-RU" sz="2100" dirty="0">
              <a:solidFill>
                <a:srgbClr val="C00000"/>
              </a:solidFill>
            </a:endParaRPr>
          </a:p>
        </p:txBody>
      </p:sp>
      <p:graphicFrame>
        <p:nvGraphicFramePr>
          <p:cNvPr id="34818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4553102"/>
              </p:ext>
            </p:extLst>
          </p:nvPr>
        </p:nvGraphicFramePr>
        <p:xfrm>
          <a:off x="217488" y="1304925"/>
          <a:ext cx="8645525" cy="507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5" name="Лист" r:id="rId4" imgW="8867654" imgH="5200740" progId="Excel.Sheet.8">
                  <p:embed/>
                </p:oleObj>
              </mc:Choice>
              <mc:Fallback>
                <p:oleObj name="Лист" r:id="rId4" imgW="8867654" imgH="5200740" progId="Excel.Sheet.8">
                  <p:embed/>
                  <p:pic>
                    <p:nvPicPr>
                      <p:cNvPr id="0" name="Объект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1304925"/>
                        <a:ext cx="8645525" cy="5070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9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88171C-AC49-435D-9EE9-F4EC6B8E4E1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 dirty="0">
              <a:cs typeface="Arial" charset="0"/>
            </a:endParaRPr>
          </a:p>
        </p:txBody>
      </p:sp>
      <p:pic>
        <p:nvPicPr>
          <p:cNvPr id="34820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96336" y="170080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млн. руб.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136525"/>
            <a:ext cx="7653338" cy="7000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Межбюджетные трансферты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979863" y="1412875"/>
            <a:ext cx="5224462" cy="1973263"/>
          </a:xfrm>
        </p:spPr>
        <p:txBody>
          <a:bodyPr rtlCol="0">
            <a:noAutofit/>
          </a:bodyPr>
          <a:lstStyle/>
          <a:p>
            <a:pPr fontAlgn="auto">
              <a:buFont typeface="Arial" pitchFamily="34" charset="0"/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Межбюджетные трансферты </a:t>
            </a:r>
            <a:r>
              <a:rPr lang="ru-RU" sz="2400" dirty="0"/>
              <a:t>– средства, предоставляемые одним бюджетом бюджетной системы Российской Федерации другому бюджету</a:t>
            </a:r>
          </a:p>
        </p:txBody>
      </p:sp>
      <p:sp>
        <p:nvSpPr>
          <p:cNvPr id="36867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C58624-48CD-4F61-B26A-0D21A2475DC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 dirty="0">
              <a:cs typeface="Arial" charset="0"/>
            </a:endParaRPr>
          </a:p>
        </p:txBody>
      </p:sp>
      <p:pic>
        <p:nvPicPr>
          <p:cNvPr id="36868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6213" y="3789363"/>
            <a:ext cx="529272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Межбюджетные отношения – </a:t>
            </a:r>
            <a:r>
              <a:rPr lang="ru-RU" sz="2400" dirty="0">
                <a:latin typeface="+mn-lt"/>
                <a:cs typeface="+mn-cs"/>
              </a:rPr>
              <a:t>взаимоотношения между публично правовыми образованиями по вопросам регулирования бюджетных правоотношений, организации и осуществления бюджетного процесса</a:t>
            </a:r>
          </a:p>
        </p:txBody>
      </p:sp>
      <p:pic>
        <p:nvPicPr>
          <p:cNvPr id="36870" name="Picture 2" descr="http://www.volna-realty.ru/upload/iblock/265/26508ed6d3a4631a333e0313fe06ba9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063" y="1412875"/>
            <a:ext cx="37338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4" descr="http://www.infovoronezh.ru/images/News/625281596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16538" y="3886200"/>
            <a:ext cx="3605212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52400"/>
            <a:ext cx="7704856" cy="85248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Безвозмездные поступления в 2021-2023 годы (тыс. руб.)</a:t>
            </a: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1172307"/>
              </p:ext>
            </p:extLst>
          </p:nvPr>
        </p:nvGraphicFramePr>
        <p:xfrm>
          <a:off x="185738" y="1004888"/>
          <a:ext cx="8706742" cy="5592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89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B3F6-69D5-40F7-BB15-47F12233C5EE}" type="slidenum">
              <a:rPr lang="ru-RU" smtClean="0"/>
              <a:pPr/>
              <a:t>25</a:t>
            </a:fld>
            <a:endParaRPr lang="ru-RU" dirty="0"/>
          </a:p>
        </p:txBody>
      </p:sp>
      <p:pic>
        <p:nvPicPr>
          <p:cNvPr id="38916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25400"/>
            <a:ext cx="7845425" cy="102733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dirty="0" smtClean="0">
                <a:solidFill>
                  <a:srgbClr val="C00000"/>
                </a:solidFill>
              </a:rPr>
              <a:t>Расходы бюджета ГОРОДСКОГО ПОСЕЛЕНИЯ «ГОРОД БАЛАБАНОВО» за последние 5 лет</a:t>
            </a:r>
            <a:endParaRPr lang="ru-RU" sz="2200" dirty="0">
              <a:solidFill>
                <a:srgbClr val="C00000"/>
              </a:solidFill>
            </a:endParaRPr>
          </a:p>
        </p:txBody>
      </p:sp>
      <p:graphicFrame>
        <p:nvGraphicFramePr>
          <p:cNvPr id="3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547971"/>
              </p:ext>
            </p:extLst>
          </p:nvPr>
        </p:nvGraphicFramePr>
        <p:xfrm>
          <a:off x="250825" y="1196975"/>
          <a:ext cx="8642350" cy="4968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939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0ECD1C-F16E-43CE-B4BD-90E5EDAE1DE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 dirty="0">
              <a:cs typeface="Arial" charset="0"/>
            </a:endParaRPr>
          </a:p>
        </p:txBody>
      </p:sp>
      <p:pic>
        <p:nvPicPr>
          <p:cNvPr id="39940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Box 5"/>
          <p:cNvSpPr txBox="1">
            <a:spLocks noChangeArrowheads="1"/>
          </p:cNvSpPr>
          <p:nvPr/>
        </p:nvSpPr>
        <p:spPr bwMode="auto">
          <a:xfrm>
            <a:off x="6732588" y="1408113"/>
            <a:ext cx="12239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млн.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4591" y="170657"/>
            <a:ext cx="7726363" cy="834231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>
                <a:solidFill>
                  <a:srgbClr val="C00000"/>
                </a:solidFill>
              </a:rPr>
              <a:t>Структура ПРЕДВАРИТЕЛЬНЫХ ИТОГОВ ИСПОЛНЕНИЯ </a:t>
            </a:r>
            <a:r>
              <a:rPr lang="ru-RU" sz="2000" dirty="0" smtClean="0">
                <a:solidFill>
                  <a:srgbClr val="C00000"/>
                </a:solidFill>
              </a:rPr>
              <a:t>РАСХОДОВ бюджета </a:t>
            </a:r>
            <a:r>
              <a:rPr lang="ru-RU" sz="2000" dirty="0">
                <a:solidFill>
                  <a:srgbClr val="C00000"/>
                </a:solidFill>
              </a:rPr>
              <a:t>в </a:t>
            </a:r>
            <a:r>
              <a:rPr lang="ru-RU" sz="2000" dirty="0" smtClean="0">
                <a:solidFill>
                  <a:srgbClr val="C00000"/>
                </a:solidFill>
              </a:rPr>
              <a:t>2020 </a:t>
            </a:r>
            <a:r>
              <a:rPr lang="ru-RU" sz="2000" dirty="0">
                <a:solidFill>
                  <a:srgbClr val="C00000"/>
                </a:solidFill>
              </a:rPr>
              <a:t>году, %</a:t>
            </a: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836590"/>
              </p:ext>
            </p:extLst>
          </p:nvPr>
        </p:nvGraphicFramePr>
        <p:xfrm>
          <a:off x="185738" y="1124744"/>
          <a:ext cx="8501062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96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63B0E1-C181-4C1E-955D-28D74040089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 dirty="0">
              <a:cs typeface="Arial" charset="0"/>
            </a:endParaRPr>
          </a:p>
        </p:txBody>
      </p:sp>
      <p:pic>
        <p:nvPicPr>
          <p:cNvPr id="40964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25400"/>
            <a:ext cx="7845425" cy="102733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dirty="0" smtClean="0">
                <a:solidFill>
                  <a:srgbClr val="C00000"/>
                </a:solidFill>
              </a:rPr>
              <a:t>Планируемые Расходы бюджета ГОРОДСКОГО ПОСЕЛЕНИЯ «ГОРОД БАЛАБАНОВО» в 2021-2023 г. г.</a:t>
            </a:r>
            <a:endParaRPr lang="ru-RU" sz="2200" dirty="0">
              <a:solidFill>
                <a:srgbClr val="C00000"/>
              </a:solidFill>
            </a:endParaRPr>
          </a:p>
        </p:txBody>
      </p:sp>
      <p:graphicFrame>
        <p:nvGraphicFramePr>
          <p:cNvPr id="3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542693"/>
              </p:ext>
            </p:extLst>
          </p:nvPr>
        </p:nvGraphicFramePr>
        <p:xfrm>
          <a:off x="250825" y="1196975"/>
          <a:ext cx="8642350" cy="4968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939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0ECD1C-F16E-43CE-B4BD-90E5EDAE1DE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 dirty="0">
              <a:cs typeface="Arial" charset="0"/>
            </a:endParaRPr>
          </a:p>
        </p:txBody>
      </p:sp>
      <p:pic>
        <p:nvPicPr>
          <p:cNvPr id="39940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Box 5"/>
          <p:cNvSpPr txBox="1">
            <a:spLocks noChangeArrowheads="1"/>
          </p:cNvSpPr>
          <p:nvPr/>
        </p:nvSpPr>
        <p:spPr bwMode="auto">
          <a:xfrm>
            <a:off x="6732588" y="1408113"/>
            <a:ext cx="12239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289964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863" y="188913"/>
            <a:ext cx="82296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u="sng" dirty="0">
                <a:solidFill>
                  <a:srgbClr val="C00000"/>
                </a:solidFill>
              </a:rPr>
              <a:t>Муниципальные </a:t>
            </a:r>
            <a:r>
              <a:rPr lang="ru-RU" sz="2000" u="sng" dirty="0" smtClean="0">
                <a:solidFill>
                  <a:srgbClr val="C00000"/>
                </a:solidFill>
              </a:rPr>
              <a:t>программы в 2021-2023 годах </a:t>
            </a:r>
            <a:r>
              <a:rPr lang="ru-RU" sz="2000" dirty="0">
                <a:solidFill>
                  <a:srgbClr val="C00000"/>
                </a:solidFill>
              </a:rPr>
              <a:t/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18 </a:t>
            </a:r>
            <a:r>
              <a:rPr lang="ru-RU" sz="2000" dirty="0">
                <a:solidFill>
                  <a:srgbClr val="C00000"/>
                </a:solidFill>
              </a:rPr>
              <a:t>программ </a:t>
            </a:r>
            <a:r>
              <a:rPr lang="ru-RU" sz="2000" dirty="0" smtClean="0">
                <a:solidFill>
                  <a:srgbClr val="C00000"/>
                </a:solidFill>
              </a:rPr>
              <a:t>2021 г.– 96,7 %, 17 </a:t>
            </a:r>
            <a:r>
              <a:rPr lang="ru-RU" sz="2000" dirty="0">
                <a:solidFill>
                  <a:srgbClr val="C00000"/>
                </a:solidFill>
              </a:rPr>
              <a:t>программ </a:t>
            </a:r>
            <a:r>
              <a:rPr lang="ru-RU" sz="2000" dirty="0" smtClean="0">
                <a:solidFill>
                  <a:srgbClr val="C00000"/>
                </a:solidFill>
              </a:rPr>
              <a:t>2022 г. –2023 г. Г.  по  96,5 % расходов </a:t>
            </a:r>
            <a:r>
              <a:rPr lang="ru-RU" sz="2000" dirty="0">
                <a:solidFill>
                  <a:srgbClr val="C00000"/>
                </a:solidFill>
              </a:rPr>
              <a:t>бюджета</a:t>
            </a: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9274426"/>
              </p:ext>
            </p:extLst>
          </p:nvPr>
        </p:nvGraphicFramePr>
        <p:xfrm>
          <a:off x="545306" y="1340768"/>
          <a:ext cx="8229600" cy="5413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987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1E5829-ED81-4690-9DF6-A2EEF030FE4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 dirty="0">
              <a:cs typeface="Arial" charset="0"/>
            </a:endParaRPr>
          </a:p>
        </p:txBody>
      </p:sp>
      <p:pic>
        <p:nvPicPr>
          <p:cNvPr id="41988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904875" y="25400"/>
            <a:ext cx="7510463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Содержание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395288" y="1341438"/>
            <a:ext cx="8424862" cy="4189412"/>
          </a:xfrm>
        </p:spPr>
        <p:txBody>
          <a:bodyPr/>
          <a:lstStyle/>
          <a:p>
            <a:pPr>
              <a:spcBef>
                <a:spcPts val="150"/>
              </a:spcBef>
            </a:pPr>
            <a:r>
              <a:rPr lang="ru-RU" sz="1200" dirty="0"/>
              <a:t>Планируемые </a:t>
            </a:r>
            <a:r>
              <a:rPr lang="ru-RU" sz="1200" dirty="0" smtClean="0"/>
              <a:t>расходы </a:t>
            </a:r>
            <a:r>
              <a:rPr lang="ru-RU" sz="1200" dirty="0"/>
              <a:t>бюджета Городского поселения «Город Балабаново» в </a:t>
            </a:r>
            <a:r>
              <a:rPr lang="ru-RU" sz="1200" dirty="0" smtClean="0"/>
              <a:t>2021-2023 </a:t>
            </a:r>
            <a:r>
              <a:rPr lang="ru-RU" sz="1200" dirty="0"/>
              <a:t>г. г</a:t>
            </a:r>
            <a:r>
              <a:rPr lang="ru-RU" sz="1200" dirty="0" smtClean="0"/>
              <a:t>. …….………....28  </a:t>
            </a:r>
          </a:p>
          <a:p>
            <a:pPr>
              <a:spcBef>
                <a:spcPts val="150"/>
              </a:spcBef>
            </a:pPr>
            <a:r>
              <a:rPr lang="ru-RU" sz="1200" dirty="0" smtClean="0"/>
              <a:t>Муниципальные программы в 2021-2023 годах………………………………………………………………..…………....29</a:t>
            </a:r>
          </a:p>
          <a:p>
            <a:r>
              <a:rPr lang="ru-RU" sz="1200" dirty="0" smtClean="0"/>
              <a:t>Расходы социального характера …………………………….………………………………………………………….……..30</a:t>
            </a:r>
          </a:p>
          <a:p>
            <a:r>
              <a:rPr lang="ru-RU" sz="1200" dirty="0" smtClean="0"/>
              <a:t>Расходы на ЖКХ, водное и дорожное хозяйство ………………………………………………………………………......36</a:t>
            </a:r>
          </a:p>
          <a:p>
            <a:r>
              <a:rPr lang="ru-RU" sz="1200" dirty="0" smtClean="0"/>
              <a:t>Расходы на исполнение прочих полномочий…………………………….………………………………………………….42</a:t>
            </a:r>
          </a:p>
          <a:p>
            <a:r>
              <a:rPr lang="ru-RU" sz="1200" dirty="0" smtClean="0"/>
              <a:t>Источники внутреннего финансирования дефицита бюджета………………………………………………………….43</a:t>
            </a:r>
          </a:p>
          <a:p>
            <a:r>
              <a:rPr lang="ru-RU" sz="1200" dirty="0" smtClean="0"/>
              <a:t>Контактная информация………………………………………………………………………………………………………..…44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83A577-302B-49E5-83F3-100F13A92AF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dirty="0">
              <a:cs typeface="Arial" charset="0"/>
            </a:endParaRPr>
          </a:p>
        </p:txBody>
      </p:sp>
      <p:pic>
        <p:nvPicPr>
          <p:cNvPr id="16388" name="Рисунок 4" descr="C:\Users\User\Desktop\герб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36513"/>
            <a:ext cx="8008938" cy="8715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Расходы социального характера</a:t>
            </a:r>
            <a:endParaRPr lang="ru-RU" sz="2800" dirty="0">
              <a:solidFill>
                <a:srgbClr val="C00000"/>
              </a:solidFill>
            </a:endParaRP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106381"/>
              </p:ext>
            </p:extLst>
          </p:nvPr>
        </p:nvGraphicFramePr>
        <p:xfrm>
          <a:off x="185738" y="1052736"/>
          <a:ext cx="8712200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301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444FBB-5EE1-4049-A76F-381A8309FF8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 dirty="0">
              <a:cs typeface="Arial" charset="0"/>
            </a:endParaRPr>
          </a:p>
        </p:txBody>
      </p:sp>
      <p:pic>
        <p:nvPicPr>
          <p:cNvPr id="43012" name="Рисунок 4" descr="C:\Users\User\Desktop\герб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TextBox 6"/>
          <p:cNvSpPr txBox="1">
            <a:spLocks noChangeArrowheads="1"/>
          </p:cNvSpPr>
          <p:nvPr/>
        </p:nvSpPr>
        <p:spPr bwMode="auto">
          <a:xfrm>
            <a:off x="7507288" y="1196975"/>
            <a:ext cx="12239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129106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157163"/>
            <a:ext cx="8131621" cy="8477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Расходы на МУ «Балабановский городской Дом культуры» в 2021-2023 г. г.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219800"/>
              </p:ext>
            </p:extLst>
          </p:nvPr>
        </p:nvGraphicFramePr>
        <p:xfrm>
          <a:off x="185738" y="1004888"/>
          <a:ext cx="8706742" cy="5520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03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FEC034-29FF-42FA-9265-02C7E83E1F0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 dirty="0">
              <a:cs typeface="Arial" charset="0"/>
            </a:endParaRPr>
          </a:p>
        </p:txBody>
      </p:sp>
      <p:pic>
        <p:nvPicPr>
          <p:cNvPr id="44036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4"/>
          <p:cNvSpPr txBox="1"/>
          <p:nvPr/>
        </p:nvSpPr>
        <p:spPr>
          <a:xfrm>
            <a:off x="5148064" y="1004888"/>
            <a:ext cx="1224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тыс. руб.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:\Социальная политика\oTkpIvfEqgQ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6372200" y="1052736"/>
            <a:ext cx="2494912" cy="144604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115888"/>
            <a:ext cx="82296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</a:rPr>
              <a:t>Расходы на МКУК «Балабановская городская библиотека» имени Н. П. </a:t>
            </a:r>
            <a:r>
              <a:rPr lang="ru-RU" sz="2400" dirty="0" smtClean="0">
                <a:solidFill>
                  <a:srgbClr val="C00000"/>
                </a:solidFill>
              </a:rPr>
              <a:t>Глухарева в 2021-2023 г. г.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0624739"/>
              </p:ext>
            </p:extLst>
          </p:nvPr>
        </p:nvGraphicFramePr>
        <p:xfrm>
          <a:off x="148339" y="1196752"/>
          <a:ext cx="8721549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5060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94C9EC-ADD5-47A0-A05F-2E6842C1936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ru-RU" dirty="0">
              <a:cs typeface="Arial" charset="0"/>
            </a:endParaRPr>
          </a:p>
        </p:txBody>
      </p:sp>
      <p:pic>
        <p:nvPicPr>
          <p:cNvPr id="45061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\\SERVER\obmen\Отчет Главы Парфёнов В.В. за 2016\ОСП и ИО фото и текстовая часть\Библиотека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185738" y="4941168"/>
            <a:ext cx="2185580" cy="160989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115888"/>
            <a:ext cx="6547445" cy="889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</a:rPr>
              <a:t>Расходы на МКУ «Редакция газеты «</a:t>
            </a:r>
            <a:r>
              <a:rPr lang="ru-RU" sz="2400" dirty="0" smtClean="0">
                <a:solidFill>
                  <a:srgbClr val="C00000"/>
                </a:solidFill>
              </a:rPr>
              <a:t>Балабаново» в 2021-2023 г. г.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9883071"/>
              </p:ext>
            </p:extLst>
          </p:nvPr>
        </p:nvGraphicFramePr>
        <p:xfrm>
          <a:off x="323528" y="1124745"/>
          <a:ext cx="8568952" cy="5112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6083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624678-D269-45C3-9574-08F99E34A21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ru-RU" dirty="0">
              <a:cs typeface="Arial" charset="0"/>
            </a:endParaRPr>
          </a:p>
        </p:txBody>
      </p:sp>
      <p:pic>
        <p:nvPicPr>
          <p:cNvPr id="46084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s://apf.mail.ru/cgi-bin/readmsg/DSC_1500.JPG?id=15166144150000000641%3B0%3B2&amp;x-email=ospadmbal%40mail.ru&amp;exif=1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652120" y="1916832"/>
            <a:ext cx="2808312" cy="243387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624"/>
            <a:ext cx="1584176" cy="21122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193675"/>
            <a:ext cx="8008938" cy="81121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</a:rPr>
              <a:t>Расходы на МУ «Центр физической культуры и спорта</a:t>
            </a:r>
            <a:r>
              <a:rPr lang="ru-RU" sz="2400" dirty="0" smtClean="0">
                <a:solidFill>
                  <a:srgbClr val="C00000"/>
                </a:solidFill>
              </a:rPr>
              <a:t>» в 2021-2023 г. г.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2012736"/>
              </p:ext>
            </p:extLst>
          </p:nvPr>
        </p:nvGraphicFramePr>
        <p:xfrm>
          <a:off x="250825" y="1268413"/>
          <a:ext cx="8713788" cy="5329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7107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0B13C2-68D8-4F41-8FC4-1A3F4945909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ru-RU" dirty="0">
              <a:cs typeface="Arial" charset="0"/>
            </a:endParaRPr>
          </a:p>
        </p:txBody>
      </p:sp>
      <p:pic>
        <p:nvPicPr>
          <p:cNvPr id="47108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b="13588"/>
          <a:stretch/>
        </p:blipFill>
        <p:spPr bwMode="auto">
          <a:xfrm>
            <a:off x="183948" y="2708920"/>
            <a:ext cx="2448273" cy="160607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" name="Picture 2" descr="https://downloader.disk.yandex.ru/preview/a2ee548d5b35d666b7690302ce1cb668d4e87cf36c1aed1d5138a6457ebb82e4/inf/2pXPANmYnV4a1odz1JYeaTFWXdWu6kjRbmN_d0sM4G3VGoel7qRyUlHWiaSLnfV8OGV8kYfovKoQmPm0UfiwPQ%3D%3D?uid=0&amp;filename=_DSC0361.JPG&amp;disposition=inline&amp;hash=&amp;limit=0&amp;content_type=image%2Fjpeg&amp;tknv=v2&amp;size=1280x923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206606" y="1196752"/>
            <a:ext cx="2425615" cy="161076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" name="Picture 10" descr="https://pp.userapi.com/c639527/v639527316/64f09/yJnk3M07GyI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206605" y="4221087"/>
            <a:ext cx="2425615" cy="160494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84138"/>
            <a:ext cx="5754688" cy="111283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600" dirty="0">
                <a:solidFill>
                  <a:srgbClr val="C00000"/>
                </a:solidFill>
              </a:rPr>
              <a:t>Расходы на </a:t>
            </a:r>
            <a:r>
              <a:rPr lang="ru-RU" sz="2600" dirty="0" smtClean="0">
                <a:solidFill>
                  <a:srgbClr val="C00000"/>
                </a:solidFill>
              </a:rPr>
              <a:t>другие социальные программы в 2021-2023 г. г.</a:t>
            </a:r>
            <a:endParaRPr lang="ru-RU" sz="2600" dirty="0">
              <a:solidFill>
                <a:srgbClr val="C00000"/>
              </a:solidFill>
            </a:endParaRPr>
          </a:p>
        </p:txBody>
      </p:sp>
      <p:graphicFrame>
        <p:nvGraphicFramePr>
          <p:cNvPr id="3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6764923"/>
              </p:ext>
            </p:extLst>
          </p:nvPr>
        </p:nvGraphicFramePr>
        <p:xfrm>
          <a:off x="185739" y="1268760"/>
          <a:ext cx="879119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8133" name="Номер слайда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DB0101-BCF8-4B55-8727-B43CBB05C3A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ru-RU" dirty="0">
              <a:cs typeface="Arial" charset="0"/>
            </a:endParaRPr>
          </a:p>
        </p:txBody>
      </p:sp>
      <p:pic>
        <p:nvPicPr>
          <p:cNvPr id="48134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s://pp.userapi.com/c841025/v841025783/13b0f/TbbaZ9hhwR0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806069" y="159499"/>
            <a:ext cx="2170864" cy="144159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9" name="Picture 12" descr="https://pp.userapi.com/c639920/v639920382/5a62b/i1F678s7Lkw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6806069" y="1700808"/>
            <a:ext cx="2136783" cy="141895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5582107" y="1168153"/>
            <a:ext cx="12239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/>
              <a:t>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161925"/>
            <a:ext cx="7793038" cy="8429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</a:rPr>
              <a:t>Расходы на </a:t>
            </a:r>
            <a:r>
              <a:rPr lang="ru-RU" sz="2400" dirty="0" smtClean="0">
                <a:solidFill>
                  <a:srgbClr val="C00000"/>
                </a:solidFill>
              </a:rPr>
              <a:t>ЖКХ, водное </a:t>
            </a:r>
            <a:r>
              <a:rPr lang="ru-RU" sz="2400" dirty="0">
                <a:solidFill>
                  <a:srgbClr val="C00000"/>
                </a:solidFill>
              </a:rPr>
              <a:t>и дорожное </a:t>
            </a:r>
            <a:r>
              <a:rPr lang="ru-RU" sz="2400" dirty="0" smtClean="0">
                <a:solidFill>
                  <a:srgbClr val="C00000"/>
                </a:solidFill>
              </a:rPr>
              <a:t>хозяйство в 2021-2023 г. г.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1832679"/>
              </p:ext>
            </p:extLst>
          </p:nvPr>
        </p:nvGraphicFramePr>
        <p:xfrm>
          <a:off x="185738" y="1004888"/>
          <a:ext cx="8634734" cy="5519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0179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676DDB-1A4B-4ED9-96C1-565D5264F45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ru-RU" dirty="0">
              <a:cs typeface="Arial" charset="0"/>
            </a:endParaRPr>
          </a:p>
        </p:txBody>
      </p:sp>
      <p:pic>
        <p:nvPicPr>
          <p:cNvPr id="50180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TextBox 5"/>
          <p:cNvSpPr txBox="1">
            <a:spLocks noChangeArrowheads="1"/>
          </p:cNvSpPr>
          <p:nvPr/>
        </p:nvSpPr>
        <p:spPr bwMode="auto">
          <a:xfrm>
            <a:off x="5796136" y="1120178"/>
            <a:ext cx="12239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/>
              <a:t>млн. руб.</a:t>
            </a:r>
          </a:p>
        </p:txBody>
      </p:sp>
      <p:pic>
        <p:nvPicPr>
          <p:cNvPr id="11" name="Picture 6" descr="https://pp.userapi.com/c621703/v621703788/5f9cf/7AXdR1e0qj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50675"/>
            <a:ext cx="2340984" cy="1554560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pp.userapi.com/c621703/v621703064/59a68/1x9uMb-My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365463"/>
            <a:ext cx="2336391" cy="1697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http://remontik.org/wp-content/uploads/2017/01/remont-domov-v-donecke-dn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25993">
            <a:off x="6691829" y="909858"/>
            <a:ext cx="2020887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0"/>
            <a:ext cx="7859713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u="sng" dirty="0">
                <a:solidFill>
                  <a:srgbClr val="C00000"/>
                </a:solidFill>
              </a:rPr>
              <a:t>Расходы на жилищное </a:t>
            </a:r>
            <a:r>
              <a:rPr lang="ru-RU" sz="2400" u="sng" dirty="0" smtClean="0">
                <a:solidFill>
                  <a:srgbClr val="C00000"/>
                </a:solidFill>
              </a:rPr>
              <a:t>хозяйство в 2021-2023 г. г.</a:t>
            </a:r>
            <a:endParaRPr lang="ru-RU" sz="2400" u="sng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4520357"/>
              </p:ext>
            </p:extLst>
          </p:nvPr>
        </p:nvGraphicFramePr>
        <p:xfrm>
          <a:off x="457200" y="1340768"/>
          <a:ext cx="760650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2228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9D0049-197C-4CE4-860D-E065065C833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ru-RU" dirty="0">
              <a:cs typeface="Arial" charset="0"/>
            </a:endParaRPr>
          </a:p>
        </p:txBody>
      </p:sp>
      <p:pic>
        <p:nvPicPr>
          <p:cNvPr id="52229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25400"/>
            <a:ext cx="6691461" cy="97948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</a:rPr>
              <a:t>Расходы на коммунальное </a:t>
            </a:r>
            <a:r>
              <a:rPr lang="ru-RU" sz="2400" dirty="0" smtClean="0">
                <a:solidFill>
                  <a:srgbClr val="C00000"/>
                </a:solidFill>
              </a:rPr>
              <a:t>хозяйство в 2021-2023 г. г.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7742926"/>
              </p:ext>
            </p:extLst>
          </p:nvPr>
        </p:nvGraphicFramePr>
        <p:xfrm>
          <a:off x="251519" y="1005111"/>
          <a:ext cx="8679686" cy="5796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3251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BFE19E-AAEA-4C2C-858B-7CEB0C8559D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ru-RU" dirty="0">
              <a:cs typeface="Arial" charset="0"/>
            </a:endParaRPr>
          </a:p>
        </p:txBody>
      </p:sp>
      <p:pic>
        <p:nvPicPr>
          <p:cNvPr id="53252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2" descr="http://akdgs.org/images/com_eventbooking/zhkh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20272" y="-32274"/>
            <a:ext cx="118445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-111125"/>
            <a:ext cx="6403429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Расходы на благоустройство в 2021-2023 г. г.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2285260"/>
              </p:ext>
            </p:extLst>
          </p:nvPr>
        </p:nvGraphicFramePr>
        <p:xfrm>
          <a:off x="467544" y="1196752"/>
          <a:ext cx="8208911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5299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3F6FC7-EC74-47F1-BF49-C9892036856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ru-RU" dirty="0">
              <a:cs typeface="Arial" charset="0"/>
            </a:endParaRPr>
          </a:p>
        </p:txBody>
      </p:sp>
      <p:pic>
        <p:nvPicPr>
          <p:cNvPr id="55300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\\Data-server\обмен\ОГХ\Кулагина А.В\ФОТО по МУНИЧЫПАЛЬНОЙ ПРАКТИКЕ\СТРУКТУРА\Сквер победы (озеленение)\IMG_8549.JPG"/>
          <p:cNvPicPr>
            <a:picLocks noChangeAspect="1" noChangeArrowheads="1"/>
          </p:cNvPicPr>
          <p:nvPr/>
        </p:nvPicPr>
        <p:blipFill>
          <a:blip r:embed="rId9" cstate="print">
            <a:extLst/>
          </a:blip>
          <a:srcRect/>
          <a:stretch>
            <a:fillRect/>
          </a:stretch>
        </p:blipFill>
        <p:spPr bwMode="auto">
          <a:xfrm>
            <a:off x="545306" y="4279836"/>
            <a:ext cx="2514526" cy="165129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9" name="Рисунок 8"/>
          <p:cNvPicPr/>
          <p:nvPr/>
        </p:nvPicPr>
        <p:blipFill>
          <a:blip r:embed="rId10"/>
          <a:stretch>
            <a:fillRect/>
          </a:stretch>
        </p:blipFill>
        <p:spPr>
          <a:xfrm>
            <a:off x="3225188" y="4111508"/>
            <a:ext cx="2736304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590668" y="3773780"/>
            <a:ext cx="1651295" cy="252027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904875" y="53975"/>
            <a:ext cx="7216775" cy="8540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Понятия и термины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1125538"/>
            <a:ext cx="8928100" cy="5851525"/>
          </a:xfrm>
        </p:spPr>
        <p:txBody>
          <a:bodyPr rtlCol="0">
            <a:normAutofit fontScale="85000" lnSpcReduction="20000"/>
          </a:bodyPr>
          <a:lstStyle/>
          <a:p>
            <a:pPr fontAlgn="auto">
              <a:buFont typeface="Arial" pitchFamily="34" charset="0"/>
              <a:buNone/>
              <a:defRPr/>
            </a:pPr>
            <a:r>
              <a:rPr lang="ru-RU" sz="1700" dirty="0"/>
              <a:t>Безвозмездные поступления - это финансовая помощь из бюджетов других уровней (межбюджетные трансферты), от физических и юридических лиц. </a:t>
            </a:r>
            <a:endParaRPr lang="ru-RU" sz="1700" dirty="0" smtClean="0"/>
          </a:p>
          <a:p>
            <a:pPr fontAlgn="auto">
              <a:buFont typeface="Arial" pitchFamily="34" charset="0"/>
              <a:buNone/>
              <a:defRPr/>
            </a:pPr>
            <a:r>
              <a:rPr lang="ru-RU" sz="1700" dirty="0"/>
              <a:t>Бюджет – форма образования и расходования денежных средств, предназначенных для финансового обеспечения задач и функций государства и </a:t>
            </a:r>
            <a:r>
              <a:rPr lang="ru-RU" sz="1700" dirty="0" smtClean="0"/>
              <a:t>местного самоуправления.</a:t>
            </a:r>
          </a:p>
          <a:p>
            <a:pPr fontAlgn="auto">
              <a:buFont typeface="Arial" pitchFamily="34" charset="0"/>
              <a:buNone/>
              <a:defRPr/>
            </a:pPr>
            <a:r>
              <a:rPr lang="ru-RU" sz="1700" dirty="0"/>
              <a:t>Бюджетная классификация - группировка доходов и расходов бюджетов всех уровней бюджетной системы РФ, а также источников финансирования дефицитов этих бюджетов, используемая для составления и исполнения бюджетов</a:t>
            </a:r>
            <a:r>
              <a:rPr lang="ru-RU" sz="1700" dirty="0" smtClean="0"/>
              <a:t>.</a:t>
            </a:r>
          </a:p>
          <a:p>
            <a:pPr fontAlgn="auto">
              <a:buFont typeface="Arial" pitchFamily="34" charset="0"/>
              <a:buNone/>
              <a:defRPr/>
            </a:pPr>
            <a:r>
              <a:rPr lang="ru-RU" sz="1700" dirty="0"/>
              <a:t>Бюджетный период – отрезок времени, охватывающий все стадии бюджетного планирования. Начинается бюджетный период с момента начала работы по составлению проекта бюджета и завершается утверждением отчета о его исполнении. </a:t>
            </a:r>
            <a:endParaRPr lang="ru-RU" sz="1700" dirty="0" smtClean="0"/>
          </a:p>
          <a:p>
            <a:pPr fontAlgn="auto">
              <a:buFont typeface="Arial" pitchFamily="34" charset="0"/>
              <a:buNone/>
              <a:defRPr/>
            </a:pPr>
            <a:r>
              <a:rPr lang="ru-RU" sz="1700" dirty="0" smtClean="0"/>
              <a:t>Бюджетный </a:t>
            </a:r>
            <a:r>
              <a:rPr lang="ru-RU" sz="1700" dirty="0"/>
              <a:t>процесс - деятельность по составлению проекта бюджета, его рассмотрению, утверждению, исполнению, составлению отчета об исполнении и его утверждению. </a:t>
            </a:r>
            <a:endParaRPr lang="ru-RU" sz="1700" dirty="0" smtClean="0"/>
          </a:p>
          <a:p>
            <a:pPr fontAlgn="auto">
              <a:buFont typeface="Arial" pitchFamily="34" charset="0"/>
              <a:buNone/>
              <a:defRPr/>
            </a:pPr>
            <a:r>
              <a:rPr lang="ru-RU" sz="1700" dirty="0" smtClean="0"/>
              <a:t>Бюджетная </a:t>
            </a:r>
            <a:r>
              <a:rPr lang="ru-RU" sz="1700" dirty="0"/>
              <a:t>система </a:t>
            </a:r>
            <a:r>
              <a:rPr lang="ru-RU" sz="1700" dirty="0" smtClean="0"/>
              <a:t>РФ </a:t>
            </a:r>
            <a:r>
              <a:rPr lang="ru-RU" sz="1700" dirty="0"/>
              <a:t>- совокупность всех бюджетов в РФ: федерального, региональных, местных, государственных внебюджетных фондов</a:t>
            </a:r>
            <a:r>
              <a:rPr lang="ru-RU" sz="1700" dirty="0" smtClean="0"/>
              <a:t>.</a:t>
            </a:r>
          </a:p>
          <a:p>
            <a:pPr fontAlgn="auto">
              <a:buFont typeface="Arial" pitchFamily="34" charset="0"/>
              <a:buNone/>
              <a:defRPr/>
            </a:pPr>
            <a:r>
              <a:rPr lang="ru-RU" sz="1700" dirty="0"/>
              <a:t>Государственный (муниципальный) долг - обязательства публично-правового образования по полученным кредитам, выпущенным ценным бумагам, предоставленным гарантиям перед третьими лицами</a:t>
            </a:r>
            <a:r>
              <a:rPr lang="ru-RU" sz="1700" dirty="0" smtClean="0"/>
              <a:t>.</a:t>
            </a:r>
          </a:p>
          <a:p>
            <a:pPr fontAlgn="auto">
              <a:buFont typeface="Arial" pitchFamily="34" charset="0"/>
              <a:buNone/>
              <a:defRPr/>
            </a:pPr>
            <a:r>
              <a:rPr lang="ru-RU" sz="1700" dirty="0" smtClean="0"/>
              <a:t>Дотации </a:t>
            </a:r>
            <a:r>
              <a:rPr lang="ru-RU" sz="1700" dirty="0"/>
              <a:t>- межбюджетные трансферты, предоставляемые на безвозмездной и безвозвратной основе </a:t>
            </a:r>
            <a:r>
              <a:rPr lang="ru-RU" sz="1700" dirty="0" smtClean="0"/>
              <a:t>без установления </a:t>
            </a:r>
            <a:r>
              <a:rPr lang="ru-RU" sz="1700" dirty="0"/>
              <a:t>направлений и (или) условий их использования</a:t>
            </a:r>
            <a:r>
              <a:rPr lang="ru-RU" sz="1700" dirty="0" smtClean="0"/>
              <a:t>.</a:t>
            </a:r>
          </a:p>
          <a:p>
            <a:pPr fontAlgn="auto">
              <a:buFont typeface="Arial" pitchFamily="34" charset="0"/>
              <a:buNone/>
              <a:defRPr/>
            </a:pPr>
            <a:r>
              <a:rPr lang="ru-RU" sz="1700" dirty="0"/>
              <a:t>Источники финансирования дефицита бюджета - средства, привлекаемые в бюджет для покрытия дефицита (кредиты банков, кредиты от других уровней бюджетов, кредиты финансовых международных организаций, ценные бумаги, иные источники). </a:t>
            </a:r>
            <a:endParaRPr lang="ru-RU" sz="1700" dirty="0" smtClean="0"/>
          </a:p>
          <a:p>
            <a:pPr fontAlgn="auto">
              <a:buFont typeface="Arial" pitchFamily="34" charset="0"/>
              <a:buNone/>
              <a:defRPr/>
            </a:pPr>
            <a:r>
              <a:rPr lang="ru-RU" sz="1700" dirty="0"/>
              <a:t>Индекс потребительских цен - один из видов индексов цен, созданный для измерения среднего уровня цен на товары и услуги (потребительской корзины) за определённый период в экономике</a:t>
            </a:r>
            <a:r>
              <a:rPr lang="ru-RU" sz="1700" dirty="0" smtClean="0"/>
              <a:t>.</a:t>
            </a:r>
            <a:endParaRPr lang="ru-RU" sz="1700" dirty="0"/>
          </a:p>
          <a:p>
            <a:pPr fontAlgn="auto">
              <a:buFont typeface="Arial" pitchFamily="34" charset="0"/>
              <a:buNone/>
              <a:defRPr/>
            </a:pPr>
            <a:endParaRPr lang="ru-RU" sz="1800" dirty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375FE1-E10A-4FC2-961C-F2541EE082E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dirty="0">
              <a:cs typeface="Arial" charset="0"/>
            </a:endParaRPr>
          </a:p>
        </p:txBody>
      </p:sp>
      <p:pic>
        <p:nvPicPr>
          <p:cNvPr id="17412" name="Рисунок 4" descr="C:\Users\User\Desktop\герб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 descr="http://berezovsky.krskstate.ru/dat/Image/39/learn-mo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4663" y="4763"/>
            <a:ext cx="22828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300" y="0"/>
            <a:ext cx="5423892" cy="100488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</a:rPr>
              <a:t>Расходы на дорожное </a:t>
            </a:r>
            <a:r>
              <a:rPr lang="ru-RU" sz="2400" dirty="0" smtClean="0">
                <a:solidFill>
                  <a:srgbClr val="C00000"/>
                </a:solidFill>
              </a:rPr>
              <a:t>хозяйство в 2021-2023 г. г.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5073656"/>
              </p:ext>
            </p:extLst>
          </p:nvPr>
        </p:nvGraphicFramePr>
        <p:xfrm>
          <a:off x="323850" y="1125539"/>
          <a:ext cx="8569325" cy="4823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427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7046E2-679D-4C40-B189-93450CC9DC1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ru-RU" dirty="0">
              <a:cs typeface="Arial" charset="0"/>
            </a:endParaRPr>
          </a:p>
        </p:txBody>
      </p:sp>
      <p:pic>
        <p:nvPicPr>
          <p:cNvPr id="54276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\\Data-server\обмен\Отчёт Главы  2018 год!!!!!!!\Фото ОСП и ИО\Пешеходные переходы\_DSC014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624"/>
            <a:ext cx="2162324" cy="143617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esktop\Фото календарь 2018\IMG_395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97438"/>
            <a:ext cx="1800200" cy="120013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\\Data-server\обмен\ОГХ\Кулагина А.В\ФОТО по МУНИЧЫПАЛЬНОЙ ПРАКТИКЕ\СТРУКТУРА\Остановочные павильены\_DSC009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5590809"/>
            <a:ext cx="1816922" cy="120676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pp.userapi.com/c621703/v621703064/59a68/1x9uMb-Myi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582583"/>
            <a:ext cx="1692684" cy="1229841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128792" cy="100488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</a:rPr>
              <a:t>Расходы на </a:t>
            </a:r>
            <a:r>
              <a:rPr lang="ru-RU" sz="2400" dirty="0" smtClean="0">
                <a:solidFill>
                  <a:srgbClr val="C00000"/>
                </a:solidFill>
              </a:rPr>
              <a:t>водное хозяйство в 2021-2023 г. г.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427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7046E2-679D-4C40-B189-93450CC9DC1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ru-RU" dirty="0">
              <a:cs typeface="Arial" charset="0"/>
            </a:endParaRPr>
          </a:p>
        </p:txBody>
      </p:sp>
      <p:pic>
        <p:nvPicPr>
          <p:cNvPr id="54276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8784975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5730324"/>
              </p:ext>
            </p:extLst>
          </p:nvPr>
        </p:nvGraphicFramePr>
        <p:xfrm>
          <a:off x="107504" y="1196752"/>
          <a:ext cx="8785671" cy="5182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0848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4" y="152400"/>
            <a:ext cx="7843589" cy="85248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</a:rPr>
              <a:t>Расходы на исполнение прочих </a:t>
            </a:r>
            <a:r>
              <a:rPr lang="ru-RU" sz="2400" dirty="0" smtClean="0">
                <a:solidFill>
                  <a:srgbClr val="C00000"/>
                </a:solidFill>
              </a:rPr>
              <a:t>полномочий в 2021-2023 г. г.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632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D71E54-4B5F-4AE6-8847-6E885DEC6BE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ru-RU" dirty="0">
              <a:cs typeface="Arial" charset="0"/>
            </a:endParaRPr>
          </a:p>
        </p:txBody>
      </p:sp>
      <p:pic>
        <p:nvPicPr>
          <p:cNvPr id="56324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4"/>
          <p:cNvGrpSpPr/>
          <p:nvPr/>
        </p:nvGrpSpPr>
        <p:grpSpPr>
          <a:xfrm>
            <a:off x="318759" y="1004888"/>
            <a:ext cx="8249685" cy="5737223"/>
            <a:chOff x="318759" y="1312432"/>
            <a:chExt cx="8249685" cy="5429679"/>
          </a:xfrm>
        </p:grpSpPr>
        <p:sp>
          <p:nvSpPr>
            <p:cNvPr id="6" name="Полилиния 5"/>
            <p:cNvSpPr/>
            <p:nvPr/>
          </p:nvSpPr>
          <p:spPr>
            <a:xfrm>
              <a:off x="320706" y="1312432"/>
              <a:ext cx="2739126" cy="1588007"/>
            </a:xfrm>
            <a:custGeom>
              <a:avLst/>
              <a:gdLst>
                <a:gd name="connsiteX0" fmla="*/ 0 w 1369274"/>
                <a:gd name="connsiteY0" fmla="*/ 0 h 849803"/>
                <a:gd name="connsiteX1" fmla="*/ 1369274 w 1369274"/>
                <a:gd name="connsiteY1" fmla="*/ 0 h 849803"/>
                <a:gd name="connsiteX2" fmla="*/ 1369274 w 1369274"/>
                <a:gd name="connsiteY2" fmla="*/ 849803 h 849803"/>
                <a:gd name="connsiteX3" fmla="*/ 0 w 1369274"/>
                <a:gd name="connsiteY3" fmla="*/ 849803 h 849803"/>
                <a:gd name="connsiteX4" fmla="*/ 0 w 1369274"/>
                <a:gd name="connsiteY4" fmla="*/ 0 h 8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9274" h="849803">
                  <a:moveTo>
                    <a:pt x="0" y="0"/>
                  </a:moveTo>
                  <a:lnTo>
                    <a:pt x="1369274" y="0"/>
                  </a:lnTo>
                  <a:lnTo>
                    <a:pt x="1369274" y="849803"/>
                  </a:lnTo>
                  <a:lnTo>
                    <a:pt x="0" y="849803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0" i="0" kern="1200" dirty="0" smtClean="0">
                  <a:solidFill>
                    <a:schemeClr val="tx1"/>
                  </a:solidFill>
                </a:rPr>
                <a:t>МП «Совершенствование системы муниципального управления ГП «Г. Балабаново»: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0" i="0" kern="1200" dirty="0" smtClean="0">
                  <a:solidFill>
                    <a:schemeClr val="tx1"/>
                  </a:solidFill>
                </a:rPr>
                <a:t>2021 г. – 33 043 тыс. руб., 2022 г. – 33 171 тыс. руб., 2023 г. – 33 285 тыс. руб.</a:t>
              </a:r>
              <a:endParaRPr lang="ru-RU" sz="1400" b="0" i="0" kern="1200" dirty="0">
                <a:solidFill>
                  <a:schemeClr val="tx1"/>
                </a:solidFill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3203848" y="1312432"/>
              <a:ext cx="2664295" cy="1588007"/>
            </a:xfrm>
            <a:custGeom>
              <a:avLst/>
              <a:gdLst>
                <a:gd name="connsiteX0" fmla="*/ 0 w 1369274"/>
                <a:gd name="connsiteY0" fmla="*/ 0 h 849803"/>
                <a:gd name="connsiteX1" fmla="*/ 1369274 w 1369274"/>
                <a:gd name="connsiteY1" fmla="*/ 0 h 849803"/>
                <a:gd name="connsiteX2" fmla="*/ 1369274 w 1369274"/>
                <a:gd name="connsiteY2" fmla="*/ 849803 h 849803"/>
                <a:gd name="connsiteX3" fmla="*/ 0 w 1369274"/>
                <a:gd name="connsiteY3" fmla="*/ 849803 h 849803"/>
                <a:gd name="connsiteX4" fmla="*/ 0 w 1369274"/>
                <a:gd name="connsiteY4" fmla="*/ 0 h 8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9274" h="849803">
                  <a:moveTo>
                    <a:pt x="0" y="0"/>
                  </a:moveTo>
                  <a:lnTo>
                    <a:pt x="1369274" y="0"/>
                  </a:lnTo>
                  <a:lnTo>
                    <a:pt x="1369274" y="849803"/>
                  </a:lnTo>
                  <a:lnTo>
                    <a:pt x="0" y="849803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245721"/>
                <a:satOff val="-5396"/>
                <a:lumOff val="1373"/>
                <a:alphaOff val="0"/>
              </a:schemeClr>
            </a:fillRef>
            <a:effectRef idx="2">
              <a:schemeClr val="accent5">
                <a:hueOff val="245721"/>
                <a:satOff val="-5396"/>
                <a:lumOff val="137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0" i="0" kern="1200" dirty="0" smtClean="0">
                  <a:solidFill>
                    <a:schemeClr val="tx1"/>
                  </a:solidFill>
                </a:rPr>
                <a:t>МП «Кадровая политика в г. Балабаново»: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0" i="0" kern="1200" dirty="0" smtClean="0">
                  <a:solidFill>
                    <a:schemeClr val="tx1"/>
                  </a:solidFill>
                </a:rPr>
                <a:t>2021 г. – 17 497 тыс. руб., 2022 г. – </a:t>
              </a:r>
              <a:r>
                <a:rPr lang="ru-RU" sz="1400" dirty="0" smtClean="0">
                  <a:solidFill>
                    <a:schemeClr val="tx1"/>
                  </a:solidFill>
                </a:rPr>
                <a:t>17</a:t>
              </a:r>
              <a:r>
                <a:rPr lang="ru-RU" sz="1400" b="0" i="0" kern="1200" dirty="0" smtClean="0">
                  <a:solidFill>
                    <a:schemeClr val="tx1"/>
                  </a:solidFill>
                </a:rPr>
                <a:t> 474 тыс. руб., 2023 г. – </a:t>
              </a:r>
              <a:r>
                <a:rPr lang="ru-RU" sz="1400" dirty="0" smtClean="0">
                  <a:solidFill>
                    <a:schemeClr val="tx1"/>
                  </a:solidFill>
                </a:rPr>
                <a:t>17</a:t>
              </a:r>
              <a:r>
                <a:rPr lang="ru-RU" sz="1400" b="0" i="0" kern="1200" dirty="0" smtClean="0">
                  <a:solidFill>
                    <a:schemeClr val="tx1"/>
                  </a:solidFill>
                </a:rPr>
                <a:t> 503 тыс. руб.</a:t>
              </a:r>
              <a:endParaRPr lang="ru-RU" sz="1400" b="0" i="0" kern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5976156" y="1312432"/>
              <a:ext cx="2592288" cy="1588007"/>
            </a:xfrm>
            <a:custGeom>
              <a:avLst/>
              <a:gdLst>
                <a:gd name="connsiteX0" fmla="*/ 0 w 1369274"/>
                <a:gd name="connsiteY0" fmla="*/ 0 h 849803"/>
                <a:gd name="connsiteX1" fmla="*/ 1369274 w 1369274"/>
                <a:gd name="connsiteY1" fmla="*/ 0 h 849803"/>
                <a:gd name="connsiteX2" fmla="*/ 1369274 w 1369274"/>
                <a:gd name="connsiteY2" fmla="*/ 849803 h 849803"/>
                <a:gd name="connsiteX3" fmla="*/ 0 w 1369274"/>
                <a:gd name="connsiteY3" fmla="*/ 849803 h 849803"/>
                <a:gd name="connsiteX4" fmla="*/ 0 w 1369274"/>
                <a:gd name="connsiteY4" fmla="*/ 0 h 8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9274" h="849803">
                  <a:moveTo>
                    <a:pt x="0" y="0"/>
                  </a:moveTo>
                  <a:lnTo>
                    <a:pt x="1369274" y="0"/>
                  </a:lnTo>
                  <a:lnTo>
                    <a:pt x="1369274" y="849803"/>
                  </a:lnTo>
                  <a:lnTo>
                    <a:pt x="0" y="849803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491443"/>
                <a:satOff val="-10793"/>
                <a:lumOff val="2745"/>
                <a:alphaOff val="0"/>
              </a:schemeClr>
            </a:fillRef>
            <a:effectRef idx="2">
              <a:schemeClr val="accent5">
                <a:hueOff val="491443"/>
                <a:satOff val="-10793"/>
                <a:lumOff val="274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0" i="0" kern="1200" dirty="0" smtClean="0">
                  <a:solidFill>
                    <a:schemeClr val="tx1"/>
                  </a:solidFill>
                </a:rPr>
                <a:t>МП «Безопасность жизнедеятельности в г. Балабаново»: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0" i="0" kern="1200" dirty="0" smtClean="0">
                  <a:solidFill>
                    <a:schemeClr val="tx1"/>
                  </a:solidFill>
                </a:rPr>
                <a:t>2021 г. – </a:t>
              </a:r>
              <a:r>
                <a:rPr lang="ru-RU" sz="1400" dirty="0" smtClean="0">
                  <a:solidFill>
                    <a:schemeClr val="tx1"/>
                  </a:solidFill>
                </a:rPr>
                <a:t>3 137</a:t>
              </a:r>
              <a:r>
                <a:rPr lang="ru-RU" sz="1400" b="0" i="0" kern="1200" dirty="0" smtClean="0">
                  <a:solidFill>
                    <a:schemeClr val="tx1"/>
                  </a:solidFill>
                </a:rPr>
                <a:t> тыс. руб., 2022 г. – </a:t>
              </a:r>
              <a:r>
                <a:rPr lang="ru-RU" sz="1400" dirty="0" smtClean="0">
                  <a:solidFill>
                    <a:schemeClr val="tx1"/>
                  </a:solidFill>
                </a:rPr>
                <a:t>3 137</a:t>
              </a:r>
              <a:r>
                <a:rPr lang="ru-RU" sz="1400" b="0" i="0" kern="1200" dirty="0" smtClean="0">
                  <a:solidFill>
                    <a:schemeClr val="tx1"/>
                  </a:solidFill>
                </a:rPr>
                <a:t> тыс. руб.,  2023 г. – 3 138 тыс. руб.</a:t>
              </a:r>
              <a:endParaRPr lang="ru-RU" sz="1400" b="0" i="0" kern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4785950" y="2993268"/>
              <a:ext cx="3782494" cy="1090366"/>
            </a:xfrm>
            <a:custGeom>
              <a:avLst/>
              <a:gdLst>
                <a:gd name="connsiteX0" fmla="*/ 0 w 2133941"/>
                <a:gd name="connsiteY0" fmla="*/ 0 h 572606"/>
                <a:gd name="connsiteX1" fmla="*/ 2133941 w 2133941"/>
                <a:gd name="connsiteY1" fmla="*/ 0 h 572606"/>
                <a:gd name="connsiteX2" fmla="*/ 2133941 w 2133941"/>
                <a:gd name="connsiteY2" fmla="*/ 572606 h 572606"/>
                <a:gd name="connsiteX3" fmla="*/ 0 w 2133941"/>
                <a:gd name="connsiteY3" fmla="*/ 572606 h 572606"/>
                <a:gd name="connsiteX4" fmla="*/ 0 w 2133941"/>
                <a:gd name="connsiteY4" fmla="*/ 0 h 57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3941" h="572606">
                  <a:moveTo>
                    <a:pt x="0" y="0"/>
                  </a:moveTo>
                  <a:lnTo>
                    <a:pt x="2133941" y="0"/>
                  </a:lnTo>
                  <a:lnTo>
                    <a:pt x="2133941" y="572606"/>
                  </a:lnTo>
                  <a:lnTo>
                    <a:pt x="0" y="57260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737164"/>
                <a:satOff val="-16189"/>
                <a:lumOff val="4118"/>
                <a:alphaOff val="0"/>
              </a:schemeClr>
            </a:fillRef>
            <a:effectRef idx="2">
              <a:schemeClr val="accent5">
                <a:hueOff val="737164"/>
                <a:satOff val="-16189"/>
                <a:lumOff val="411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0" i="0" kern="1200" dirty="0" smtClean="0">
                  <a:solidFill>
                    <a:schemeClr val="tx1"/>
                  </a:solidFill>
                </a:rPr>
                <a:t>МП «Управление муниципальным имуществом МО ГП «Г. Балабаново»: 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0" i="0" kern="1200" dirty="0" smtClean="0">
                  <a:solidFill>
                    <a:schemeClr val="tx1"/>
                  </a:solidFill>
                </a:rPr>
                <a:t>2021 г. –  4 862 тыс. руб., 2022 г. – 4 </a:t>
              </a:r>
              <a:r>
                <a:rPr lang="ru-RU" sz="1300" dirty="0" smtClean="0">
                  <a:solidFill>
                    <a:schemeClr val="tx1"/>
                  </a:solidFill>
                </a:rPr>
                <a:t>816</a:t>
              </a:r>
              <a:r>
                <a:rPr lang="ru-RU" sz="1300" b="0" i="0" kern="1200" dirty="0" smtClean="0">
                  <a:solidFill>
                    <a:schemeClr val="tx1"/>
                  </a:solidFill>
                </a:rPr>
                <a:t> тыс. руб., 2023 г. – 4 488 тыс. руб.</a:t>
              </a:r>
              <a:endParaRPr lang="ru-RU" sz="1300" b="0" i="0" kern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318759" y="2993267"/>
              <a:ext cx="4209657" cy="1090367"/>
            </a:xfrm>
            <a:custGeom>
              <a:avLst/>
              <a:gdLst>
                <a:gd name="connsiteX0" fmla="*/ 0 w 2133941"/>
                <a:gd name="connsiteY0" fmla="*/ 0 h 572988"/>
                <a:gd name="connsiteX1" fmla="*/ 2133941 w 2133941"/>
                <a:gd name="connsiteY1" fmla="*/ 0 h 572988"/>
                <a:gd name="connsiteX2" fmla="*/ 2133941 w 2133941"/>
                <a:gd name="connsiteY2" fmla="*/ 572988 h 572988"/>
                <a:gd name="connsiteX3" fmla="*/ 0 w 2133941"/>
                <a:gd name="connsiteY3" fmla="*/ 572988 h 572988"/>
                <a:gd name="connsiteX4" fmla="*/ 0 w 2133941"/>
                <a:gd name="connsiteY4" fmla="*/ 0 h 57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3941" h="572988">
                  <a:moveTo>
                    <a:pt x="0" y="0"/>
                  </a:moveTo>
                  <a:lnTo>
                    <a:pt x="2133941" y="0"/>
                  </a:lnTo>
                  <a:lnTo>
                    <a:pt x="2133941" y="572988"/>
                  </a:lnTo>
                  <a:lnTo>
                    <a:pt x="0" y="57298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982886"/>
                <a:satOff val="-21585"/>
                <a:lumOff val="5490"/>
                <a:alphaOff val="0"/>
              </a:schemeClr>
            </a:fillRef>
            <a:effectRef idx="2">
              <a:schemeClr val="accent5">
                <a:hueOff val="982886"/>
                <a:satOff val="-21585"/>
                <a:lumOff val="549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0" i="0" kern="1200" dirty="0" smtClean="0">
                  <a:solidFill>
                    <a:schemeClr val="tx1"/>
                  </a:solidFill>
                </a:rPr>
                <a:t>МП «Территориальное планирование, проектирование, строительство объектов кап. строительства и инженерно-транспортной инфраструктуры МО ГП «Г. Балабаново»:   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0" i="0" kern="1200" dirty="0" smtClean="0">
                  <a:solidFill>
                    <a:schemeClr val="tx1"/>
                  </a:solidFill>
                </a:rPr>
                <a:t>2021 г. – 1 800 тыс. руб., 2022 г. – </a:t>
              </a:r>
              <a:r>
                <a:rPr lang="ru-RU" sz="1300" dirty="0" smtClean="0">
                  <a:solidFill>
                    <a:schemeClr val="tx1"/>
                  </a:solidFill>
                </a:rPr>
                <a:t>1 00</a:t>
              </a:r>
              <a:r>
                <a:rPr lang="ru-RU" sz="1300" b="0" i="0" kern="1200" dirty="0" smtClean="0">
                  <a:solidFill>
                    <a:schemeClr val="tx1"/>
                  </a:solidFill>
                </a:rPr>
                <a:t>0 тыс. руб., 2023 г. – 1 380 тыс. руб.</a:t>
              </a:r>
              <a:endParaRPr lang="ru-RU" sz="1300" b="0" i="0" kern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3059832" y="4219932"/>
              <a:ext cx="3085791" cy="209217"/>
            </a:xfrm>
            <a:custGeom>
              <a:avLst/>
              <a:gdLst>
                <a:gd name="connsiteX0" fmla="*/ 0 w 3085791"/>
                <a:gd name="connsiteY0" fmla="*/ 0 h 137209"/>
                <a:gd name="connsiteX1" fmla="*/ 3085791 w 3085791"/>
                <a:gd name="connsiteY1" fmla="*/ 0 h 137209"/>
                <a:gd name="connsiteX2" fmla="*/ 3085791 w 3085791"/>
                <a:gd name="connsiteY2" fmla="*/ 137209 h 137209"/>
                <a:gd name="connsiteX3" fmla="*/ 0 w 3085791"/>
                <a:gd name="connsiteY3" fmla="*/ 137209 h 137209"/>
                <a:gd name="connsiteX4" fmla="*/ 0 w 3085791"/>
                <a:gd name="connsiteY4" fmla="*/ 0 h 137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5791" h="137209">
                  <a:moveTo>
                    <a:pt x="0" y="0"/>
                  </a:moveTo>
                  <a:lnTo>
                    <a:pt x="3085791" y="0"/>
                  </a:lnTo>
                  <a:lnTo>
                    <a:pt x="3085791" y="137209"/>
                  </a:lnTo>
                  <a:lnTo>
                    <a:pt x="0" y="137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1228607"/>
                <a:satOff val="-26981"/>
                <a:lumOff val="686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0" i="0" kern="1200" dirty="0" smtClean="0">
                  <a:solidFill>
                    <a:schemeClr val="tx1"/>
                  </a:solidFill>
                </a:rPr>
                <a:t>НЕПРОГРАММНЫЕ РАСХОДЫ:</a:t>
              </a:r>
              <a:endParaRPr lang="ru-RU" sz="1300" b="0" i="0" kern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341746" y="4570016"/>
              <a:ext cx="1868680" cy="1800486"/>
            </a:xfrm>
            <a:custGeom>
              <a:avLst/>
              <a:gdLst>
                <a:gd name="connsiteX0" fmla="*/ 0 w 1556174"/>
                <a:gd name="connsiteY0" fmla="*/ 0 h 2409821"/>
                <a:gd name="connsiteX1" fmla="*/ 1556174 w 1556174"/>
                <a:gd name="connsiteY1" fmla="*/ 0 h 2409821"/>
                <a:gd name="connsiteX2" fmla="*/ 1556174 w 1556174"/>
                <a:gd name="connsiteY2" fmla="*/ 2409821 h 2409821"/>
                <a:gd name="connsiteX3" fmla="*/ 0 w 1556174"/>
                <a:gd name="connsiteY3" fmla="*/ 2409821 h 2409821"/>
                <a:gd name="connsiteX4" fmla="*/ 0 w 1556174"/>
                <a:gd name="connsiteY4" fmla="*/ 0 h 2409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6174" h="2409821">
                  <a:moveTo>
                    <a:pt x="0" y="0"/>
                  </a:moveTo>
                  <a:lnTo>
                    <a:pt x="1556174" y="0"/>
                  </a:lnTo>
                  <a:lnTo>
                    <a:pt x="1556174" y="2409821"/>
                  </a:lnTo>
                  <a:lnTo>
                    <a:pt x="0" y="2409821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1474328"/>
                <a:satOff val="-32378"/>
                <a:lumOff val="8235"/>
                <a:alphaOff val="0"/>
              </a:schemeClr>
            </a:fillRef>
            <a:effectRef idx="2">
              <a:schemeClr val="accent5">
                <a:hueOff val="1474328"/>
                <a:satOff val="-32378"/>
                <a:lumOff val="823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0" i="0" kern="1200" dirty="0" smtClean="0">
                  <a:solidFill>
                    <a:schemeClr val="tx1"/>
                  </a:solidFill>
                </a:rPr>
                <a:t>Содержание военно-учетного стола: 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0" i="0" kern="1200" dirty="0" smtClean="0">
                  <a:solidFill>
                    <a:schemeClr val="tx1"/>
                  </a:solidFill>
                </a:rPr>
                <a:t>2021 г. – 1 </a:t>
              </a:r>
              <a:r>
                <a:rPr lang="ru-RU" sz="1300" dirty="0" smtClean="0">
                  <a:solidFill>
                    <a:schemeClr val="tx1"/>
                  </a:solidFill>
                </a:rPr>
                <a:t>975</a:t>
              </a:r>
              <a:r>
                <a:rPr lang="ru-RU" sz="1300" b="0" i="0" kern="1200" dirty="0" smtClean="0">
                  <a:solidFill>
                    <a:schemeClr val="tx1"/>
                  </a:solidFill>
                </a:rPr>
                <a:t> тыс. руб., 2022 г. – 1 </a:t>
              </a:r>
              <a:r>
                <a:rPr lang="ru-RU" sz="1300" dirty="0" smtClean="0">
                  <a:solidFill>
                    <a:schemeClr val="tx1"/>
                  </a:solidFill>
                </a:rPr>
                <a:t>975</a:t>
              </a:r>
              <a:r>
                <a:rPr lang="ru-RU" sz="1300" b="0" i="0" kern="1200" dirty="0" smtClean="0">
                  <a:solidFill>
                    <a:schemeClr val="tx1"/>
                  </a:solidFill>
                </a:rPr>
                <a:t> тыс. руб., 2023 г.          – 1 975 тыс. руб.</a:t>
              </a:r>
              <a:endParaRPr lang="ru-RU" sz="1300" b="0" i="0" kern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4624431" y="4560671"/>
              <a:ext cx="1802275" cy="1800487"/>
            </a:xfrm>
            <a:custGeom>
              <a:avLst/>
              <a:gdLst>
                <a:gd name="connsiteX0" fmla="*/ 0 w 925860"/>
                <a:gd name="connsiteY0" fmla="*/ 0 h 866476"/>
                <a:gd name="connsiteX1" fmla="*/ 925860 w 925860"/>
                <a:gd name="connsiteY1" fmla="*/ 0 h 866476"/>
                <a:gd name="connsiteX2" fmla="*/ 925860 w 925860"/>
                <a:gd name="connsiteY2" fmla="*/ 866476 h 866476"/>
                <a:gd name="connsiteX3" fmla="*/ 0 w 925860"/>
                <a:gd name="connsiteY3" fmla="*/ 866476 h 866476"/>
                <a:gd name="connsiteX4" fmla="*/ 0 w 925860"/>
                <a:gd name="connsiteY4" fmla="*/ 0 h 86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5860" h="866476">
                  <a:moveTo>
                    <a:pt x="0" y="0"/>
                  </a:moveTo>
                  <a:lnTo>
                    <a:pt x="925860" y="0"/>
                  </a:lnTo>
                  <a:lnTo>
                    <a:pt x="925860" y="866476"/>
                  </a:lnTo>
                  <a:lnTo>
                    <a:pt x="0" y="86647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1720050"/>
                <a:satOff val="-37774"/>
                <a:lumOff val="9608"/>
                <a:alphaOff val="0"/>
              </a:schemeClr>
            </a:fillRef>
            <a:effectRef idx="2">
              <a:schemeClr val="accent5">
                <a:hueOff val="1720050"/>
                <a:satOff val="-37774"/>
                <a:lumOff val="960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0" i="0" kern="1200" dirty="0" smtClean="0">
                  <a:solidFill>
                    <a:schemeClr val="tx1"/>
                  </a:solidFill>
                </a:rPr>
                <a:t>Содержание главы администрации: 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0" i="0" kern="1200" dirty="0" smtClean="0">
                  <a:solidFill>
                    <a:schemeClr val="tx1"/>
                  </a:solidFill>
                </a:rPr>
                <a:t>2021 г. – 1 </a:t>
              </a:r>
              <a:r>
                <a:rPr lang="ru-RU" sz="1300" dirty="0" smtClean="0">
                  <a:solidFill>
                    <a:schemeClr val="tx1"/>
                  </a:solidFill>
                </a:rPr>
                <a:t>016</a:t>
              </a:r>
              <a:r>
                <a:rPr lang="ru-RU" sz="1300" b="0" i="0" kern="1200" dirty="0" smtClean="0">
                  <a:solidFill>
                    <a:schemeClr val="tx1"/>
                  </a:solidFill>
                </a:rPr>
                <a:t> тыс. руб., 2022 г. – 1 </a:t>
              </a:r>
              <a:r>
                <a:rPr lang="ru-RU" sz="1300" dirty="0" smtClean="0">
                  <a:solidFill>
                    <a:schemeClr val="tx1"/>
                  </a:solidFill>
                </a:rPr>
                <a:t>016</a:t>
              </a:r>
              <a:r>
                <a:rPr lang="ru-RU" sz="1300" b="0" i="0" kern="1200" dirty="0" smtClean="0">
                  <a:solidFill>
                    <a:schemeClr val="tx1"/>
                  </a:solidFill>
                </a:rPr>
                <a:t> тыс. руб., 2023 г.        – 1 </a:t>
              </a:r>
              <a:r>
                <a:rPr lang="ru-RU" sz="1300" dirty="0" smtClean="0">
                  <a:solidFill>
                    <a:schemeClr val="tx1"/>
                  </a:solidFill>
                </a:rPr>
                <a:t>016</a:t>
              </a:r>
              <a:r>
                <a:rPr lang="ru-RU" sz="1300" b="0" i="0" kern="1200" dirty="0" smtClean="0">
                  <a:solidFill>
                    <a:schemeClr val="tx1"/>
                  </a:solidFill>
                </a:rPr>
                <a:t> тыс. руб.</a:t>
              </a:r>
              <a:endParaRPr lang="ru-RU" sz="1300" b="0" i="0" kern="1200" dirty="0">
                <a:solidFill>
                  <a:schemeClr val="tx1"/>
                </a:solidFill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2483768" y="4560672"/>
              <a:ext cx="1903276" cy="1797793"/>
            </a:xfrm>
            <a:custGeom>
              <a:avLst/>
              <a:gdLst>
                <a:gd name="connsiteX0" fmla="*/ 0 w 925860"/>
                <a:gd name="connsiteY0" fmla="*/ 0 h 866476"/>
                <a:gd name="connsiteX1" fmla="*/ 925860 w 925860"/>
                <a:gd name="connsiteY1" fmla="*/ 0 h 866476"/>
                <a:gd name="connsiteX2" fmla="*/ 925860 w 925860"/>
                <a:gd name="connsiteY2" fmla="*/ 866476 h 866476"/>
                <a:gd name="connsiteX3" fmla="*/ 0 w 925860"/>
                <a:gd name="connsiteY3" fmla="*/ 866476 h 866476"/>
                <a:gd name="connsiteX4" fmla="*/ 0 w 925860"/>
                <a:gd name="connsiteY4" fmla="*/ 0 h 86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5860" h="866476">
                  <a:moveTo>
                    <a:pt x="0" y="0"/>
                  </a:moveTo>
                  <a:lnTo>
                    <a:pt x="925860" y="0"/>
                  </a:lnTo>
                  <a:lnTo>
                    <a:pt x="925860" y="866476"/>
                  </a:lnTo>
                  <a:lnTo>
                    <a:pt x="0" y="86647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1965771"/>
                <a:satOff val="-43170"/>
                <a:lumOff val="10980"/>
                <a:alphaOff val="0"/>
              </a:schemeClr>
            </a:fillRef>
            <a:effectRef idx="2">
              <a:schemeClr val="accent5">
                <a:hueOff val="1965771"/>
                <a:satOff val="-43170"/>
                <a:lumOff val="1098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0" i="0" kern="1200" dirty="0" smtClean="0">
                  <a:solidFill>
                    <a:schemeClr val="tx1"/>
                  </a:solidFill>
                </a:rPr>
                <a:t>Содержание Контрольно-счетного органа: 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0" i="0" kern="1200" dirty="0" smtClean="0">
                  <a:solidFill>
                    <a:schemeClr val="tx1"/>
                  </a:solidFill>
                </a:rPr>
                <a:t>2021 г. – 1 </a:t>
              </a:r>
              <a:r>
                <a:rPr lang="ru-RU" sz="1300" dirty="0" smtClean="0">
                  <a:solidFill>
                    <a:schemeClr val="tx1"/>
                  </a:solidFill>
                </a:rPr>
                <a:t>950</a:t>
              </a:r>
              <a:r>
                <a:rPr lang="ru-RU" sz="1300" b="0" i="0" kern="1200" dirty="0" smtClean="0">
                  <a:solidFill>
                    <a:schemeClr val="tx1"/>
                  </a:solidFill>
                </a:rPr>
                <a:t> тыс. руб., 2022 г. – </a:t>
              </a:r>
              <a:r>
                <a:rPr lang="ru-RU" sz="1300" dirty="0" smtClean="0">
                  <a:solidFill>
                    <a:schemeClr val="tx1"/>
                  </a:solidFill>
                </a:rPr>
                <a:t>1 950</a:t>
              </a:r>
              <a:r>
                <a:rPr lang="ru-RU" sz="1300" b="0" i="0" kern="1200" dirty="0" smtClean="0">
                  <a:solidFill>
                    <a:schemeClr val="tx1"/>
                  </a:solidFill>
                </a:rPr>
                <a:t> тыс. руб., 2023 г.          – 1 950 тыс. руб.</a:t>
              </a:r>
              <a:endParaRPr lang="ru-RU" sz="1300" b="0" i="0" kern="1200" dirty="0">
                <a:solidFill>
                  <a:schemeClr val="tx1"/>
                </a:solidFill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6677197" y="4557978"/>
              <a:ext cx="1764196" cy="1800486"/>
            </a:xfrm>
            <a:custGeom>
              <a:avLst/>
              <a:gdLst>
                <a:gd name="connsiteX0" fmla="*/ 0 w 925860"/>
                <a:gd name="connsiteY0" fmla="*/ 0 h 866476"/>
                <a:gd name="connsiteX1" fmla="*/ 925860 w 925860"/>
                <a:gd name="connsiteY1" fmla="*/ 0 h 866476"/>
                <a:gd name="connsiteX2" fmla="*/ 925860 w 925860"/>
                <a:gd name="connsiteY2" fmla="*/ 866476 h 866476"/>
                <a:gd name="connsiteX3" fmla="*/ 0 w 925860"/>
                <a:gd name="connsiteY3" fmla="*/ 866476 h 866476"/>
                <a:gd name="connsiteX4" fmla="*/ 0 w 925860"/>
                <a:gd name="connsiteY4" fmla="*/ 0 h 86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5860" h="866476">
                  <a:moveTo>
                    <a:pt x="0" y="0"/>
                  </a:moveTo>
                  <a:lnTo>
                    <a:pt x="925860" y="0"/>
                  </a:lnTo>
                  <a:lnTo>
                    <a:pt x="925860" y="866476"/>
                  </a:lnTo>
                  <a:lnTo>
                    <a:pt x="0" y="86647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2211493"/>
                <a:satOff val="-48567"/>
                <a:lumOff val="12353"/>
                <a:alphaOff val="0"/>
              </a:schemeClr>
            </a:fillRef>
            <a:effectRef idx="2">
              <a:schemeClr val="accent5">
                <a:hueOff val="2211493"/>
                <a:satOff val="-48567"/>
                <a:lumOff val="1235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0" i="0" kern="1200" dirty="0" smtClean="0">
                  <a:solidFill>
                    <a:schemeClr val="tx1"/>
                  </a:solidFill>
                </a:rPr>
                <a:t>Содержание Городской Думы: 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0" i="0" kern="1200" dirty="0" smtClean="0">
                  <a:solidFill>
                    <a:schemeClr val="tx1"/>
                  </a:solidFill>
                </a:rPr>
                <a:t>2021 г. – 3 300 тыс. руб., 2022 г. – 3 300 тыс. руб., 2023 г.       – 3 300 тыс. руб.</a:t>
              </a:r>
              <a:endParaRPr lang="ru-RU" sz="1300" b="0" i="0" kern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699860" y="6512537"/>
              <a:ext cx="7657111" cy="229574"/>
            </a:xfrm>
            <a:custGeom>
              <a:avLst/>
              <a:gdLst>
                <a:gd name="connsiteX0" fmla="*/ 0 w 7657111"/>
                <a:gd name="connsiteY0" fmla="*/ 0 h 229574"/>
                <a:gd name="connsiteX1" fmla="*/ 7657111 w 7657111"/>
                <a:gd name="connsiteY1" fmla="*/ 0 h 229574"/>
                <a:gd name="connsiteX2" fmla="*/ 7657111 w 7657111"/>
                <a:gd name="connsiteY2" fmla="*/ 229574 h 229574"/>
                <a:gd name="connsiteX3" fmla="*/ 0 w 7657111"/>
                <a:gd name="connsiteY3" fmla="*/ 229574 h 229574"/>
                <a:gd name="connsiteX4" fmla="*/ 0 w 7657111"/>
                <a:gd name="connsiteY4" fmla="*/ 0 h 229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7111" h="229574">
                  <a:moveTo>
                    <a:pt x="0" y="0"/>
                  </a:moveTo>
                  <a:lnTo>
                    <a:pt x="7657111" y="0"/>
                  </a:lnTo>
                  <a:lnTo>
                    <a:pt x="7657111" y="229574"/>
                  </a:lnTo>
                  <a:lnTo>
                    <a:pt x="0" y="2295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2457214"/>
                <a:satOff val="-53963"/>
                <a:lumOff val="13725"/>
                <a:alphaOff val="0"/>
              </a:schemeClr>
            </a:fillRef>
            <a:effectRef idx="2">
              <a:schemeClr val="accent5">
                <a:hueOff val="2457214"/>
                <a:satOff val="-53963"/>
                <a:lumOff val="1372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0" i="0" kern="1200" dirty="0" smtClean="0">
                  <a:solidFill>
                    <a:schemeClr val="tx1"/>
                  </a:solidFill>
                </a:rPr>
                <a:t>Условно утвержденные расходы: 2022 г. – 5 630 тыс. руб., 2023 г. – 11 275 тыс. руб.</a:t>
              </a:r>
              <a:endParaRPr lang="ru-RU" sz="1300" b="0" i="0" kern="12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204789"/>
            <a:ext cx="8080375" cy="113598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</a:rPr>
              <a:t>Источники внутреннего финансирования дефицита </a:t>
            </a:r>
            <a:r>
              <a:rPr lang="ru-RU" sz="2400" dirty="0" smtClean="0">
                <a:solidFill>
                  <a:srgbClr val="C00000"/>
                </a:solidFill>
              </a:rPr>
              <a:t>бюджета в 2021-2023 г. г.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8371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A5EE91-E212-4446-B3C2-93C614ECCBC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ru-RU" dirty="0">
              <a:cs typeface="Arial" charset="0"/>
            </a:endParaRPr>
          </a:p>
        </p:txBody>
      </p:sp>
      <p:pic>
        <p:nvPicPr>
          <p:cNvPr id="58372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2033984"/>
              </p:ext>
            </p:extLst>
          </p:nvPr>
        </p:nvGraphicFramePr>
        <p:xfrm>
          <a:off x="185737" y="1498431"/>
          <a:ext cx="8490719" cy="4874915"/>
        </p:xfrm>
        <a:graphic>
          <a:graphicData uri="http://schemas.openxmlformats.org/drawingml/2006/table">
            <a:tbl>
              <a:tblPr firstRow="1" lastRow="1" bandRow="1">
                <a:tableStyleId>{616DA210-FB5B-4158-B5E0-FEB733F419BA}</a:tableStyleId>
              </a:tblPr>
              <a:tblGrid>
                <a:gridCol w="5288079"/>
                <a:gridCol w="1117200"/>
                <a:gridCol w="1117200"/>
                <a:gridCol w="968240"/>
              </a:tblGrid>
              <a:tr h="6649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г.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г.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 г.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7515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Получение кредитов от других бюджетов бюджетной системы Российской Федерации бюджетами поселений в валюте Российской Федерации</a:t>
                      </a:r>
                      <a:endParaRPr lang="ru-RU" sz="1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  <a:tr h="66492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Получение кредитов от кредитных организаций бюджетами поселений в валюте Российской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anchor="ctr"/>
                </a:tc>
              </a:tr>
              <a:tr h="77515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Погашение бюджетами поселений кредитов от других бюджетов бюджетной системы Российской Федерации в валюте Российской Федерации</a:t>
                      </a:r>
                      <a:endParaRPr lang="ru-RU" sz="1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  <a:tr h="66492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Погашение бюджетами поселений кредитов от кредитных организаций в валюте Российской Федерации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0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0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0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 anchor="ctr"/>
                </a:tc>
              </a:tr>
              <a:tr h="66492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Изменение остатков средств на счетах по учету средств бюджета </a:t>
                      </a:r>
                      <a:endParaRPr lang="ru-RU" sz="1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3 995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3 187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3 020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  <a:tr h="66492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Итого источников финансирования дефицита бюджета (+ дефицит/ - профицит)</a:t>
                      </a:r>
                      <a:endParaRPr lang="ru-RU" sz="1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3 995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3 187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3 020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5"/>
          <p:cNvSpPr txBox="1"/>
          <p:nvPr/>
        </p:nvSpPr>
        <p:spPr>
          <a:xfrm>
            <a:off x="7380312" y="1124744"/>
            <a:ext cx="1233264" cy="373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тыс. руб.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204788"/>
            <a:ext cx="7705725" cy="8001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</a:rPr>
              <a:t>Контактная информация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738" y="1125538"/>
            <a:ext cx="8778875" cy="5327650"/>
          </a:xfrm>
        </p:spPr>
        <p:txBody>
          <a:bodyPr rtlCol="0">
            <a:normAutofit fontScale="92500" lnSpcReduction="10000"/>
          </a:bodyPr>
          <a:lstStyle/>
          <a:p>
            <a:pPr algn="ctr" fontAlgn="auto"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(исполнительно-распорядительный орган) городского поселения «Город Балабаново»</a:t>
            </a:r>
          </a:p>
          <a:p>
            <a:pPr fontAlgn="auto">
              <a:buFont typeface="Arial" pitchFamily="34" charset="0"/>
              <a:buNone/>
              <a:defRPr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249000, Калужская область, Боровский район, город Балабаново, ул. 1 Мая, д. 9а</a:t>
            </a:r>
          </a:p>
          <a:p>
            <a:pPr fontAlgn="auto">
              <a:buFont typeface="Arial" pitchFamily="34" charset="0"/>
              <a:buNone/>
              <a:defRPr/>
            </a:pP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Телефон/факс: +7(484) 386 13 01</a:t>
            </a:r>
          </a:p>
          <a:p>
            <a:pPr fontAlgn="auto">
              <a:buFont typeface="Arial" pitchFamily="34" charset="0"/>
              <a:buNone/>
              <a:defRPr/>
            </a:pP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Е-</a:t>
            </a: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gp_balabanovo@adm.kaluga.ru</a:t>
            </a: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buFont typeface="Arial" pitchFamily="34" charset="0"/>
              <a:buNone/>
              <a:defRPr/>
            </a:pP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сайт: </a:t>
            </a: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admbalabanovo.ru</a:t>
            </a: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buFont typeface="Arial" pitchFamily="34" charset="0"/>
              <a:buNone/>
              <a:defRPr/>
            </a:pP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Часы работы: понедельник – четверг с 8.00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17.15 часов,</a:t>
            </a:r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пятница с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8.00 до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16.00 часов,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перерыв с 13.00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14.00 часов.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39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EF047C-1BE2-4176-9F7B-A9A78DD1F0C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ru-RU" dirty="0">
              <a:cs typeface="Arial" charset="0"/>
            </a:endParaRPr>
          </a:p>
        </p:txBody>
      </p:sp>
      <p:pic>
        <p:nvPicPr>
          <p:cNvPr id="59396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53975"/>
            <a:ext cx="7216775" cy="8540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Понятия и термины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1268413"/>
            <a:ext cx="8928100" cy="5953125"/>
          </a:xfrm>
        </p:spPr>
        <p:txBody>
          <a:bodyPr rtlCol="0">
            <a:normAutofit fontScale="77500" lnSpcReduction="20000"/>
          </a:bodyPr>
          <a:lstStyle/>
          <a:p>
            <a:pPr fontAlgn="auto">
              <a:buFont typeface="Arial" pitchFamily="34" charset="0"/>
              <a:buNone/>
              <a:defRPr/>
            </a:pPr>
            <a:r>
              <a:rPr lang="ru-RU" sz="1800" dirty="0" smtClean="0"/>
              <a:t>Межбюджетные </a:t>
            </a:r>
            <a:r>
              <a:rPr lang="ru-RU" sz="1800" dirty="0"/>
              <a:t>трансферты - это средства одного бюджета бюджетной системы РФ, перечисляемые другому бюджету бюджетной системы РФ. Налогоплательщик - физическое лицо или юридическое лицо, на которое законом возложена обязанность уплачивать налоги. </a:t>
            </a:r>
            <a:endParaRPr lang="ru-RU" sz="1800" dirty="0" smtClean="0"/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 smtClean="0"/>
              <a:t>Налоговые </a:t>
            </a:r>
            <a:r>
              <a:rPr lang="ru-RU" sz="1800" dirty="0"/>
              <a:t>доходы – поступления в бюджет от уплаты налогов, установленных </a:t>
            </a:r>
            <a:r>
              <a:rPr lang="ru-RU" sz="1800" dirty="0" smtClean="0"/>
              <a:t>Налоговым </a:t>
            </a:r>
            <a:r>
              <a:rPr lang="ru-RU" sz="1800" dirty="0"/>
              <a:t>кодексом </a:t>
            </a:r>
            <a:r>
              <a:rPr lang="ru-RU" sz="1800" dirty="0" smtClean="0"/>
              <a:t>РФ.</a:t>
            </a:r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/>
              <a:t>Неналоговые доходы – поступления от уплаты пошлин и сборов, установленных законодательством РФ и штрафов за нарушение законодательства. </a:t>
            </a:r>
            <a:endParaRPr lang="ru-RU" sz="1800" dirty="0" smtClean="0"/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 smtClean="0"/>
              <a:t>Прогноз </a:t>
            </a:r>
            <a:r>
              <a:rPr lang="ru-RU" sz="1800" dirty="0"/>
              <a:t>социально-экономического развития - документ, содержащий систему научно-обоснованных представлений о направлениях и результатах социально-экономического развития Российской Федерации на прогнозируемый период (среднесрочный или долгосрочный). </a:t>
            </a:r>
            <a:endParaRPr lang="ru-RU" sz="1800" dirty="0" smtClean="0"/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 smtClean="0"/>
              <a:t>Прожиточный </a:t>
            </a:r>
            <a:r>
              <a:rPr lang="ru-RU" sz="1800" dirty="0"/>
              <a:t>минимум - это стоимостная величина достаточного для обеспечения нормального функционирования организма человека, сохранения его здоровья, набора продуктов питания, а также минимального набора непродовольственных товаров и минимального набора услуг, необходимых для удовлетворения основных социальных и культурных потребностей лица. </a:t>
            </a:r>
            <a:endParaRPr lang="ru-RU" sz="1800" dirty="0" smtClean="0"/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/>
              <a:t>Публичные слушания проводятся представительным органом муниципального образования, главой муниципального образования с участием жителей муниципального образования для обсуждения проектов муниципальных правовых актов по вопросам местного значения</a:t>
            </a:r>
            <a:r>
              <a:rPr lang="ru-RU" sz="1800" dirty="0" smtClean="0"/>
              <a:t>.</a:t>
            </a:r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/>
              <a:t>Субвенция -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осуществления органам государственной власти другого уровня бюджетной системы РФ. </a:t>
            </a:r>
            <a:endParaRPr lang="ru-RU" sz="1800" dirty="0" smtClean="0"/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 smtClean="0"/>
              <a:t>Субсидия </a:t>
            </a:r>
            <a:r>
              <a:rPr lang="ru-RU" sz="1800" dirty="0"/>
              <a:t>- бюджетные средства, предоставляемые бюджету другого уровня бюджетной системы РФ, в целях софинансирования расходных обязательств, возникающих при выполнении полномочий органов местного самоуправления по вопросам местного значения. </a:t>
            </a:r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505D63-8E4D-4D7A-9165-3A0D466F28E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dirty="0">
              <a:cs typeface="Arial" charset="0"/>
            </a:endParaRPr>
          </a:p>
        </p:txBody>
      </p:sp>
      <p:pic>
        <p:nvPicPr>
          <p:cNvPr id="18436" name="Рисунок 4" descr="C:\Users\User\Desktop\герб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http://berezovsky.krskstate.ru/dat/Image/39/learn-mo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4663" y="4763"/>
            <a:ext cx="22828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26988"/>
            <a:ext cx="7720013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Город Балабаново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9458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BD73DE-9537-44CA-B733-AA641696438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dirty="0">
              <a:cs typeface="Arial" charset="0"/>
            </a:endParaRPr>
          </a:p>
        </p:txBody>
      </p:sp>
      <p:pic>
        <p:nvPicPr>
          <p:cNvPr id="19459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60" name="Группа 4"/>
          <p:cNvGrpSpPr>
            <a:grpSpLocks/>
          </p:cNvGrpSpPr>
          <p:nvPr/>
        </p:nvGrpSpPr>
        <p:grpSpPr bwMode="auto">
          <a:xfrm>
            <a:off x="2725738" y="1593850"/>
            <a:ext cx="5950718" cy="4749800"/>
            <a:chOff x="2857488" y="2000241"/>
            <a:chExt cx="5643602" cy="4857760"/>
          </a:xfrm>
        </p:grpSpPr>
        <p:pic>
          <p:nvPicPr>
            <p:cNvPr id="19473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7488" y="2000241"/>
              <a:ext cx="5643602" cy="4857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Подзаголовок 2"/>
            <p:cNvSpPr txBox="1">
              <a:spLocks/>
            </p:cNvSpPr>
            <p:nvPr/>
          </p:nvSpPr>
          <p:spPr>
            <a:xfrm>
              <a:off x="7358008" y="2071679"/>
              <a:ext cx="700504" cy="214312"/>
            </a:xfrm>
            <a:prstGeom prst="rect">
              <a:avLst/>
            </a:prstGeom>
          </p:spPr>
          <p:txBody>
            <a:bodyPr>
              <a:normAutofit fontScale="85000" lnSpcReduction="20000"/>
            </a:bodyPr>
            <a:lstStyle/>
            <a:p>
              <a:pPr marL="342900" indent="-34290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ru-RU" sz="1000" dirty="0">
                  <a:solidFill>
                    <a:schemeClr val="bg1"/>
                  </a:solidFill>
                  <a:latin typeface="Century Gothic" pitchFamily="34" charset="0"/>
                  <a:cs typeface="+mn-cs"/>
                </a:rPr>
                <a:t>Боровск</a:t>
              </a:r>
            </a:p>
          </p:txBody>
        </p:sp>
        <p:sp>
          <p:nvSpPr>
            <p:cNvPr id="19475" name="Подзаголовок 2"/>
            <p:cNvSpPr txBox="1">
              <a:spLocks/>
            </p:cNvSpPr>
            <p:nvPr/>
          </p:nvSpPr>
          <p:spPr bwMode="auto">
            <a:xfrm>
              <a:off x="7510482" y="2285992"/>
              <a:ext cx="776294" cy="214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ru-RU" sz="700" dirty="0">
                  <a:solidFill>
                    <a:schemeClr val="bg1"/>
                  </a:solidFill>
                  <a:latin typeface="Century Gothic" pitchFamily="34" charset="0"/>
                </a:rPr>
                <a:t>Балабаново</a:t>
              </a:r>
            </a:p>
          </p:txBody>
        </p:sp>
      </p:grpSp>
      <p:sp>
        <p:nvSpPr>
          <p:cNvPr id="19461" name="Содержимое 4"/>
          <p:cNvSpPr txBox="1">
            <a:spLocks/>
          </p:cNvSpPr>
          <p:nvPr/>
        </p:nvSpPr>
        <p:spPr bwMode="auto">
          <a:xfrm>
            <a:off x="457200" y="1273175"/>
            <a:ext cx="2862263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600" dirty="0">
                <a:solidFill>
                  <a:srgbClr val="067CB9"/>
                </a:solidFill>
                <a:latin typeface="Century Gothic" pitchFamily="34" charset="0"/>
              </a:rPr>
              <a:t>Общая площадь города </a:t>
            </a:r>
            <a:r>
              <a:rPr lang="ru-RU" sz="1600" b="1" dirty="0">
                <a:solidFill>
                  <a:srgbClr val="067CB9"/>
                </a:solidFill>
                <a:latin typeface="Century Gothic" pitchFamily="34" charset="0"/>
              </a:rPr>
              <a:t>1 </a:t>
            </a:r>
            <a:r>
              <a:rPr lang="ru-RU" sz="1600" b="1" dirty="0" smtClean="0">
                <a:solidFill>
                  <a:srgbClr val="067CB9"/>
                </a:solidFill>
                <a:latin typeface="Century Gothic" pitchFamily="34" charset="0"/>
              </a:rPr>
              <a:t>662,7</a:t>
            </a:r>
            <a:r>
              <a:rPr lang="ru-RU" sz="1600" dirty="0" smtClean="0">
                <a:solidFill>
                  <a:srgbClr val="067CB9"/>
                </a:solidFill>
                <a:latin typeface="Century Gothic" pitchFamily="34" charset="0"/>
              </a:rPr>
              <a:t> </a:t>
            </a:r>
            <a:r>
              <a:rPr lang="ru-RU" sz="1600" dirty="0">
                <a:solidFill>
                  <a:srgbClr val="067CB9"/>
                </a:solidFill>
                <a:latin typeface="Century Gothic" pitchFamily="34" charset="0"/>
              </a:rPr>
              <a:t>га </a:t>
            </a:r>
          </a:p>
        </p:txBody>
      </p:sp>
      <p:sp>
        <p:nvSpPr>
          <p:cNvPr id="19462" name="Прямоугольник 9"/>
          <p:cNvSpPr>
            <a:spLocks noChangeArrowheads="1"/>
          </p:cNvSpPr>
          <p:nvPr/>
        </p:nvSpPr>
        <p:spPr bwMode="auto">
          <a:xfrm>
            <a:off x="457200" y="1987550"/>
            <a:ext cx="26026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67CB9"/>
                </a:solidFill>
                <a:latin typeface="Century Gothic" pitchFamily="34" charset="0"/>
              </a:rPr>
              <a:t>Земли </a:t>
            </a:r>
            <a:r>
              <a:rPr lang="ru-RU" sz="1600" dirty="0" smtClean="0">
                <a:solidFill>
                  <a:srgbClr val="067CB9"/>
                </a:solidFill>
                <a:latin typeface="Century Gothic" pitchFamily="34" charset="0"/>
              </a:rPr>
              <a:t>лесного </a:t>
            </a:r>
            <a:r>
              <a:rPr lang="ru-RU" sz="1600" dirty="0">
                <a:solidFill>
                  <a:srgbClr val="067CB9"/>
                </a:solidFill>
                <a:latin typeface="Century Gothic" pitchFamily="34" charset="0"/>
              </a:rPr>
              <a:t>фонда </a:t>
            </a:r>
          </a:p>
          <a:p>
            <a:r>
              <a:rPr lang="ru-RU" sz="1600" dirty="0" smtClean="0">
                <a:solidFill>
                  <a:srgbClr val="067CB9"/>
                </a:solidFill>
                <a:latin typeface="Century Gothic" pitchFamily="34" charset="0"/>
              </a:rPr>
              <a:t>132,2 </a:t>
            </a:r>
            <a:r>
              <a:rPr lang="ru-RU" sz="1600" dirty="0">
                <a:solidFill>
                  <a:srgbClr val="067CB9"/>
                </a:solidFill>
                <a:latin typeface="Century Gothic" pitchFamily="34" charset="0"/>
              </a:rPr>
              <a:t>га </a:t>
            </a:r>
            <a:endParaRPr lang="ru-RU" sz="1600" dirty="0"/>
          </a:p>
        </p:txBody>
      </p:sp>
      <p:sp>
        <p:nvSpPr>
          <p:cNvPr id="19463" name="Содержимое 4"/>
          <p:cNvSpPr txBox="1">
            <a:spLocks/>
          </p:cNvSpPr>
          <p:nvPr/>
        </p:nvSpPr>
        <p:spPr bwMode="auto">
          <a:xfrm>
            <a:off x="457199" y="2636733"/>
            <a:ext cx="2244725" cy="8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600" dirty="0" smtClean="0">
                <a:solidFill>
                  <a:srgbClr val="067CB9"/>
                </a:solidFill>
                <a:latin typeface="Century Gothic" pitchFamily="34" charset="0"/>
              </a:rPr>
              <a:t>Население на 01.01.2020 г.</a:t>
            </a:r>
            <a:r>
              <a:rPr lang="en-US" sz="1600" dirty="0">
                <a:solidFill>
                  <a:srgbClr val="067CB9"/>
                </a:solidFill>
                <a:latin typeface="Century Gothic" pitchFamily="34" charset="0"/>
              </a:rPr>
              <a:t/>
            </a:r>
            <a:br>
              <a:rPr lang="en-US" sz="1600" dirty="0">
                <a:solidFill>
                  <a:srgbClr val="067CB9"/>
                </a:solidFill>
                <a:latin typeface="Century Gothic" pitchFamily="34" charset="0"/>
              </a:rPr>
            </a:br>
            <a:r>
              <a:rPr lang="ru-RU" sz="1600" b="1" dirty="0">
                <a:solidFill>
                  <a:srgbClr val="067CB9"/>
                </a:solidFill>
                <a:latin typeface="Century Gothic" pitchFamily="34" charset="0"/>
              </a:rPr>
              <a:t>25 </a:t>
            </a:r>
            <a:r>
              <a:rPr lang="ru-RU" sz="1600" b="1" dirty="0" smtClean="0">
                <a:solidFill>
                  <a:srgbClr val="067CB9"/>
                </a:solidFill>
                <a:latin typeface="Century Gothic" pitchFamily="34" charset="0"/>
              </a:rPr>
              <a:t>574 </a:t>
            </a:r>
            <a:r>
              <a:rPr lang="ru-RU" sz="1600" dirty="0" smtClean="0">
                <a:solidFill>
                  <a:srgbClr val="067CB9"/>
                </a:solidFill>
                <a:latin typeface="Century Gothic" pitchFamily="34" charset="0"/>
              </a:rPr>
              <a:t>человека</a:t>
            </a:r>
            <a:endParaRPr lang="ru-RU" sz="1600" dirty="0">
              <a:solidFill>
                <a:srgbClr val="067CB9"/>
              </a:solidFill>
              <a:latin typeface="Century Gothic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23850" y="1339850"/>
            <a:ext cx="0" cy="50038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48437" y="1880547"/>
            <a:ext cx="185102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50024" y="2623322"/>
            <a:ext cx="1849438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50024" y="3517020"/>
            <a:ext cx="185102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8" name="Содержимое 4"/>
          <p:cNvSpPr txBox="1">
            <a:spLocks/>
          </p:cNvSpPr>
          <p:nvPr/>
        </p:nvSpPr>
        <p:spPr bwMode="auto">
          <a:xfrm>
            <a:off x="529124" y="3555917"/>
            <a:ext cx="2602716" cy="57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600" dirty="0">
                <a:solidFill>
                  <a:srgbClr val="067CB9"/>
                </a:solidFill>
                <a:latin typeface="Century Gothic" pitchFamily="34" charset="0"/>
              </a:rPr>
              <a:t>Уровень </a:t>
            </a:r>
            <a:r>
              <a:rPr lang="ru-RU" sz="1600" dirty="0" smtClean="0">
                <a:solidFill>
                  <a:srgbClr val="067CB9"/>
                </a:solidFill>
                <a:latin typeface="Century Gothic" pitchFamily="34" charset="0"/>
              </a:rPr>
              <a:t>безработицы на 01.01.2020 г. </a:t>
            </a:r>
            <a:r>
              <a:rPr lang="ru-RU" sz="1600" b="1" dirty="0" smtClean="0">
                <a:solidFill>
                  <a:srgbClr val="067CB9"/>
                </a:solidFill>
                <a:latin typeface="Century Gothic" pitchFamily="34" charset="0"/>
              </a:rPr>
              <a:t>0,2 %</a:t>
            </a:r>
            <a:endParaRPr lang="ru-RU" sz="1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550024" y="4165642"/>
            <a:ext cx="185102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0" name="Содержимое 4"/>
          <p:cNvSpPr txBox="1">
            <a:spLocks/>
          </p:cNvSpPr>
          <p:nvPr/>
        </p:nvSpPr>
        <p:spPr bwMode="auto">
          <a:xfrm>
            <a:off x="457198" y="5373216"/>
            <a:ext cx="3754762" cy="970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600" dirty="0" smtClean="0">
                <a:solidFill>
                  <a:srgbClr val="067CB9"/>
                </a:solidFill>
                <a:latin typeface="Century Gothic" pitchFamily="34" charset="0"/>
              </a:rPr>
              <a:t>Планируемая средняя заработная </a:t>
            </a:r>
            <a:r>
              <a:rPr lang="ru-RU" sz="1600" dirty="0">
                <a:solidFill>
                  <a:srgbClr val="067CB9"/>
                </a:solidFill>
                <a:latin typeface="Century Gothic" pitchFamily="34" charset="0"/>
              </a:rPr>
              <a:t>плата </a:t>
            </a:r>
            <a:r>
              <a:rPr lang="ru-RU" sz="1600" dirty="0" smtClean="0">
                <a:solidFill>
                  <a:srgbClr val="067CB9"/>
                </a:solidFill>
                <a:latin typeface="Century Gothic" pitchFamily="34" charset="0"/>
              </a:rPr>
              <a:t>в 2020 году </a:t>
            </a:r>
            <a:r>
              <a:rPr lang="ru-RU" sz="1600" b="1" dirty="0" smtClean="0">
                <a:solidFill>
                  <a:srgbClr val="067CB9"/>
                </a:solidFill>
                <a:latin typeface="Century Gothic" pitchFamily="34" charset="0"/>
              </a:rPr>
              <a:t>36 937 </a:t>
            </a:r>
            <a:r>
              <a:rPr lang="ru-RU" sz="1600" b="1" dirty="0">
                <a:solidFill>
                  <a:srgbClr val="067CB9"/>
                </a:solidFill>
                <a:latin typeface="Century Gothic" pitchFamily="34" charset="0"/>
              </a:rPr>
              <a:t>руб</a:t>
            </a:r>
            <a:r>
              <a:rPr lang="ru-RU" sz="1600" dirty="0">
                <a:solidFill>
                  <a:srgbClr val="067CB9"/>
                </a:solidFill>
                <a:latin typeface="Century Gothic" pitchFamily="34" charset="0"/>
              </a:rPr>
              <a:t>.</a:t>
            </a:r>
            <a:endParaRPr lang="ru-RU" sz="16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9471" name="Содержимое 4"/>
          <p:cNvSpPr txBox="1">
            <a:spLocks/>
          </p:cNvSpPr>
          <p:nvPr/>
        </p:nvSpPr>
        <p:spPr bwMode="auto">
          <a:xfrm>
            <a:off x="499953" y="4221088"/>
            <a:ext cx="224472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600" dirty="0" smtClean="0">
                <a:solidFill>
                  <a:srgbClr val="067CB9"/>
                </a:solidFill>
                <a:latin typeface="Century Gothic" pitchFamily="34" charset="0"/>
              </a:rPr>
              <a:t>Численность </a:t>
            </a:r>
            <a:r>
              <a:rPr lang="ru-RU" sz="1600" dirty="0">
                <a:solidFill>
                  <a:srgbClr val="067CB9"/>
                </a:solidFill>
                <a:latin typeface="Century Gothic" pitchFamily="34" charset="0"/>
              </a:rPr>
              <a:t>работающих в экономике </a:t>
            </a:r>
            <a:r>
              <a:rPr lang="ru-RU" sz="1600" dirty="0" smtClean="0">
                <a:solidFill>
                  <a:srgbClr val="067CB9"/>
                </a:solidFill>
                <a:latin typeface="Century Gothic" pitchFamily="34" charset="0"/>
              </a:rPr>
              <a:t>в 2019 г. </a:t>
            </a:r>
            <a:r>
              <a:rPr lang="ru-RU" sz="1600" b="1" dirty="0" smtClean="0">
                <a:solidFill>
                  <a:srgbClr val="067CB9"/>
                </a:solidFill>
                <a:latin typeface="Century Gothic" pitchFamily="34" charset="0"/>
              </a:rPr>
              <a:t>10 909 чел.</a:t>
            </a:r>
            <a:endParaRPr lang="ru-RU" sz="1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565312" y="5311140"/>
            <a:ext cx="185102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146050"/>
            <a:ext cx="8148638" cy="90805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Возможности влияния гражданина на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состав бюджета</a:t>
            </a:r>
          </a:p>
        </p:txBody>
      </p:sp>
      <p:sp>
        <p:nvSpPr>
          <p:cNvPr id="20482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21E1E4-76E9-4336-9297-6B3D04BF6CC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dirty="0">
              <a:cs typeface="Arial" charset="0"/>
            </a:endParaRPr>
          </a:p>
        </p:txBody>
      </p:sp>
      <p:pic>
        <p:nvPicPr>
          <p:cNvPr id="20483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хема 6"/>
          <p:cNvGraphicFramePr/>
          <p:nvPr/>
        </p:nvGraphicFramePr>
        <p:xfrm>
          <a:off x="2195736" y="1628800"/>
          <a:ext cx="6845721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486" name="Picture 6" descr="http://dvsut.sledcom.ru/upload/site38/document_news/obrascheniya_grazhdan_2-800x60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0786" y="3861048"/>
            <a:ext cx="2030412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8" descr="http://2br6.ru/wp-content/uploads/2015/11/public-hearings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6363" y="1700807"/>
            <a:ext cx="2030412" cy="187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136525"/>
            <a:ext cx="7720013" cy="7000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Публичные слушания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738" y="1412875"/>
            <a:ext cx="8707437" cy="2260600"/>
          </a:xfrm>
        </p:spPr>
        <p:txBody>
          <a:bodyPr rtlCol="0">
            <a:normAutofit/>
          </a:bodyPr>
          <a:lstStyle/>
          <a:p>
            <a:pPr algn="just" fontAlgn="auto">
              <a:buFont typeface="Arial" pitchFamily="34" charset="0"/>
              <a:buNone/>
              <a:defRPr/>
            </a:pPr>
            <a:r>
              <a:rPr lang="ru-RU" sz="1600" dirty="0" smtClean="0"/>
              <a:t>	</a:t>
            </a:r>
            <a:r>
              <a:rPr lang="ru-RU" sz="1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Публичные </a:t>
            </a:r>
            <a:r>
              <a:rPr lang="ru-RU" sz="1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слушания </a:t>
            </a:r>
            <a:r>
              <a:rPr lang="ru-RU" sz="1800" b="0" dirty="0"/>
              <a:t>- форма участия населения в осуществлении местного самоуправления. Публичные слушания организуются и проводятся с целью выявления мнения населения по проекту бюджета района на очередной финансовый год и плановый период. </a:t>
            </a:r>
            <a:endParaRPr lang="ru-RU" sz="1800" b="0" dirty="0" smtClean="0"/>
          </a:p>
          <a:p>
            <a:pPr algn="just" fontAlgn="auto">
              <a:buFont typeface="Arial" pitchFamily="34" charset="0"/>
              <a:buNone/>
              <a:defRPr/>
            </a:pPr>
            <a:r>
              <a:rPr lang="ru-RU" sz="1800" b="0" dirty="0"/>
              <a:t>	</a:t>
            </a:r>
            <a:r>
              <a:rPr lang="ru-RU" sz="1800" b="0" dirty="0" smtClean="0"/>
              <a:t>Каждый </a:t>
            </a:r>
            <a:r>
              <a:rPr lang="ru-RU" sz="1800" b="0" dirty="0"/>
              <a:t>житель вправе высказать свое мнение, представить материалы для обоснования своего мнения, представить письменные предложения и замечания для включения их в </a:t>
            </a:r>
            <a:r>
              <a:rPr lang="ru-RU" sz="1900" b="0" dirty="0"/>
              <a:t>протокол</a:t>
            </a:r>
            <a:r>
              <a:rPr lang="ru-RU" sz="1800" b="0" dirty="0"/>
              <a:t> публичных слушаний. </a:t>
            </a:r>
          </a:p>
        </p:txBody>
      </p:sp>
      <p:sp>
        <p:nvSpPr>
          <p:cNvPr id="21507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FDC5E3-1CFE-4D52-A3EF-83ED846B41C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dirty="0">
              <a:cs typeface="Arial" charset="0"/>
            </a:endParaRPr>
          </a:p>
        </p:txBody>
      </p:sp>
      <p:pic>
        <p:nvPicPr>
          <p:cNvPr id="21508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4040188" y="3695700"/>
            <a:ext cx="49688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/>
              <a:t>Результат публичных слушаний - заключение, в котором отражаются выраженные позиции жителей города Балабаново и рекомендации, сформулированные по результатам публичных слушаний. Заключение о результатах публичных слушаний подлежит опубликованию.</a:t>
            </a:r>
          </a:p>
        </p:txBody>
      </p:sp>
      <p:pic>
        <p:nvPicPr>
          <p:cNvPr id="7" name="Picture 2" descr="https://pp.userapi.com/c840222/v840222005/7d3ed/qmxEiqjRI5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3695700"/>
            <a:ext cx="3528392" cy="2351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http://charybary.ru/wp-content/uploads/mini-zagovoryi-na-koshelek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852488"/>
            <a:ext cx="47688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-9525"/>
            <a:ext cx="8250238" cy="8397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Что такое бюджет?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531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A1F0316-9061-44B4-92B3-8901A55A4EC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dirty="0">
              <a:cs typeface="Arial" charset="0"/>
            </a:endParaRPr>
          </a:p>
        </p:txBody>
      </p:sp>
      <p:pic>
        <p:nvPicPr>
          <p:cNvPr id="22532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107950" y="1117600"/>
            <a:ext cx="29464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Доходы </a:t>
            </a:r>
          </a:p>
          <a:p>
            <a:r>
              <a:rPr lang="ru-RU" sz="1600" dirty="0"/>
              <a:t>Это поступающие в бюджет денежные средства (налоги юридических и физических лиц, административные платежи и сборы, безвозмездные поступления)</a:t>
            </a:r>
          </a:p>
        </p:txBody>
      </p:sp>
      <p:sp>
        <p:nvSpPr>
          <p:cNvPr id="22534" name="Прямоугольник 6"/>
          <p:cNvSpPr>
            <a:spLocks noChangeArrowheads="1"/>
          </p:cNvSpPr>
          <p:nvPr/>
        </p:nvSpPr>
        <p:spPr bwMode="auto">
          <a:xfrm>
            <a:off x="107950" y="3424238"/>
            <a:ext cx="8856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Бюджет</a:t>
            </a:r>
            <a:r>
              <a:rPr lang="ru-RU" sz="1600" dirty="0"/>
              <a:t> - это форма образования и расходования денежных средств, предназначенных для финансового обеспечения задач и функций местного самоуправления</a:t>
            </a:r>
          </a:p>
        </p:txBody>
      </p:sp>
      <p:sp>
        <p:nvSpPr>
          <p:cNvPr id="8" name="Прямоугольник 7"/>
          <p:cNvSpPr/>
          <p:nvPr/>
        </p:nvSpPr>
        <p:spPr>
          <a:xfrm rot="21285635">
            <a:off x="347663" y="5376863"/>
            <a:ext cx="3840162" cy="1428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Стрелка вверх 8"/>
          <p:cNvSpPr/>
          <p:nvPr/>
        </p:nvSpPr>
        <p:spPr>
          <a:xfrm>
            <a:off x="2663825" y="5499100"/>
            <a:ext cx="1512888" cy="1268413"/>
          </a:xfrm>
          <a:prstGeom prst="up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2851150" y="6034088"/>
            <a:ext cx="10668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Доходы</a:t>
            </a:r>
          </a:p>
        </p:txBody>
      </p:sp>
      <p:sp>
        <p:nvSpPr>
          <p:cNvPr id="11" name="Стрелка вверх 10"/>
          <p:cNvSpPr/>
          <p:nvPr/>
        </p:nvSpPr>
        <p:spPr>
          <a:xfrm rot="10800000">
            <a:off x="107950" y="4151313"/>
            <a:ext cx="1511300" cy="1268412"/>
          </a:xfrm>
          <a:prstGeom prst="up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297656" y="4517232"/>
            <a:ext cx="113188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Расходы</a:t>
            </a:r>
          </a:p>
        </p:txBody>
      </p:sp>
      <p:sp>
        <p:nvSpPr>
          <p:cNvPr id="22540" name="TextBox 12"/>
          <p:cNvSpPr txBox="1">
            <a:spLocks noChangeArrowheads="1"/>
          </p:cNvSpPr>
          <p:nvPr/>
        </p:nvSpPr>
        <p:spPr bwMode="auto">
          <a:xfrm>
            <a:off x="2268538" y="4116388"/>
            <a:ext cx="26987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Дефицит бюджета- </a:t>
            </a:r>
            <a:r>
              <a:rPr lang="ru-RU" sz="1600" dirty="0"/>
              <a:t>превышение расходов бюджета над его доходами</a:t>
            </a:r>
          </a:p>
        </p:txBody>
      </p:sp>
      <p:sp>
        <p:nvSpPr>
          <p:cNvPr id="22541" name="TextBox 13"/>
          <p:cNvSpPr txBox="1">
            <a:spLocks noChangeArrowheads="1"/>
          </p:cNvSpPr>
          <p:nvPr/>
        </p:nvSpPr>
        <p:spPr bwMode="auto">
          <a:xfrm>
            <a:off x="185738" y="5722938"/>
            <a:ext cx="270033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Профицит бюджета- </a:t>
            </a:r>
            <a:r>
              <a:rPr lang="ru-RU" sz="1600" dirty="0"/>
              <a:t>превышение доходов бюджета над его расходами</a:t>
            </a:r>
          </a:p>
        </p:txBody>
      </p:sp>
      <p:sp>
        <p:nvSpPr>
          <p:cNvPr id="22542" name="TextBox 14"/>
          <p:cNvSpPr txBox="1">
            <a:spLocks noChangeArrowheads="1"/>
          </p:cNvSpPr>
          <p:nvPr/>
        </p:nvSpPr>
        <p:spPr bwMode="auto">
          <a:xfrm>
            <a:off x="6156325" y="1103313"/>
            <a:ext cx="28082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Расходы </a:t>
            </a:r>
          </a:p>
          <a:p>
            <a:r>
              <a:rPr lang="ru-RU" sz="1600" dirty="0"/>
              <a:t>Это выплачиваемые из бюджета денежные средства (социальные выплаты населению, содержание муниципальных учреждений образования, культуры и другие.</a:t>
            </a:r>
          </a:p>
        </p:txBody>
      </p:sp>
      <p:pic>
        <p:nvPicPr>
          <p:cNvPr id="22543" name="Picture 2" descr="http://www.spinsaba.com/wp-content/uploads/2016/05/00-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4788" y="3998913"/>
            <a:ext cx="2846387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4" name="TextBox 15"/>
          <p:cNvSpPr txBox="1">
            <a:spLocks noChangeArrowheads="1"/>
          </p:cNvSpPr>
          <p:nvPr/>
        </p:nvSpPr>
        <p:spPr bwMode="auto">
          <a:xfrm>
            <a:off x="4643438" y="4151313"/>
            <a:ext cx="2665412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Сбалансированность </a:t>
            </a:r>
            <a:r>
              <a:rPr lang="ru-RU" sz="1600" dirty="0"/>
              <a:t>бюджета по доходам и расходам – основополагающее требование, предъявляемое к органам, составляющим и утверждающим бюджет.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6133</TotalTime>
  <Words>4685</Words>
  <Application>Microsoft Office PowerPoint</Application>
  <PresentationFormat>Экран (4:3)</PresentationFormat>
  <Paragraphs>407</Paragraphs>
  <Slides>44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6" baseType="lpstr">
      <vt:lpstr>Главная</vt:lpstr>
      <vt:lpstr>Лист</vt:lpstr>
      <vt:lpstr>к решеНИЮ Городской Думы городского поселения «Город Балабаново» от 17.12.2020 г. № 79-д «О бюджете городского поселения «Город Балабаново» на 2021 год и на плановый период 2022 и 2023 годов»</vt:lpstr>
      <vt:lpstr>Содержание</vt:lpstr>
      <vt:lpstr>Содержание</vt:lpstr>
      <vt:lpstr>Понятия и термины </vt:lpstr>
      <vt:lpstr>Понятия и термины </vt:lpstr>
      <vt:lpstr>Город Балабаново</vt:lpstr>
      <vt:lpstr>Возможности влияния гражданина на состав бюджета</vt:lpstr>
      <vt:lpstr>Публичные слушания</vt:lpstr>
      <vt:lpstr>Что такое бюджет?</vt:lpstr>
      <vt:lpstr>Презентация PowerPoint</vt:lpstr>
      <vt:lpstr>Бюджетный процесс</vt:lpstr>
      <vt:lpstr>Гражданин, его участие в бюджетном процессе</vt:lpstr>
      <vt:lpstr>Основы составления проекта бюджета</vt:lpstr>
      <vt:lpstr>Нормативно-правовые акты, в соответствии с которыми разработан проект бюджета</vt:lpstr>
      <vt:lpstr>ПРОГНОЗ СОЦИАЛЬНО-ЭКОНОМИЧЕСКОГО РАЗВИТИЯ МО «ГОРОД БАЛАБАНОВО»</vt:lpstr>
      <vt:lpstr>ПРОГНОЗ СОЦИАЛЬНО-ЭКОНОМИЧЕСКОГО РАЗВИТИЯ МО «ГОРОД БАЛАБАНОВО»</vt:lpstr>
      <vt:lpstr>ПРОГНОЗ СОЦИАЛЬНО-ЭКОНОМИЧЕСКОГО РАЗВИТИЯ МО «ГОРОД БАЛАБАНОВО»</vt:lpstr>
      <vt:lpstr>ПРОГНОЗ СОЦИАЛЬНО-ЭКОНОМИЧЕСКОГО РАЗВИТИЯ МО «ГОРОД БАЛАБАНОВО»</vt:lpstr>
      <vt:lpstr>ОСНОВНЫЕ ЗАДАЧИ И НАПРАВЛЕНИЯ БЮДЖЕТНОЙ И НАЛОГОВОЙ ПОЛИТИКИ</vt:lpstr>
      <vt:lpstr>ОСНОВНЫЕ ЗАДАЧИ И НАПРАВЛЕНИЯ БЮДЖЕТНОЙ И НАЛОГОВОЙ ПОЛИТИКИ</vt:lpstr>
      <vt:lpstr>Динамика поступлений доходов в бюджет Городского поселения «Город Балабаново»</vt:lpstr>
      <vt:lpstr>Структура ПРЕДВАРИТЕЛЬНЫХ ИТОГОВ ИСПОЛНЕНИЯ доходов бюджета в 2020 году, %</vt:lpstr>
      <vt:lpstr>ПЛАНИРУЕМЫЕ Доходы бюджета Городского поселения «Город Балабаново» в 2021-2023 г. г.</vt:lpstr>
      <vt:lpstr>Межбюджетные трансферты</vt:lpstr>
      <vt:lpstr>Безвозмездные поступления в 2021-2023 годы (тыс. руб.)</vt:lpstr>
      <vt:lpstr>Расходы бюджета ГОРОДСКОГО ПОСЕЛЕНИЯ «ГОРОД БАЛАБАНОВО» за последние 5 лет</vt:lpstr>
      <vt:lpstr>Структура ПРЕДВАРИТЕЛЬНЫХ ИТОГОВ ИСПОЛНЕНИЯ РАСХОДОВ бюджета в 2020 году, %</vt:lpstr>
      <vt:lpstr>Планируемые Расходы бюджета ГОРОДСКОГО ПОСЕЛЕНИЯ «ГОРОД БАЛАБАНОВО» в 2021-2023 г. г.</vt:lpstr>
      <vt:lpstr>Муниципальные программы в 2021-2023 годах  18 программ 2021 г.– 96,7 %, 17 программ 2022 г. –2023 г. Г.  по  96,5 % расходов бюджета</vt:lpstr>
      <vt:lpstr>Расходы социального характера</vt:lpstr>
      <vt:lpstr>Расходы на МУ «Балабановский городской Дом культуры» в 2021-2023 г. г.</vt:lpstr>
      <vt:lpstr>Расходы на МКУК «Балабановская городская библиотека» имени Н. П. Глухарева в 2021-2023 г. г.</vt:lpstr>
      <vt:lpstr>Расходы на МКУ «Редакция газеты «Балабаново» в 2021-2023 г. г.</vt:lpstr>
      <vt:lpstr>Расходы на МУ «Центр физической культуры и спорта» в 2021-2023 г. г.</vt:lpstr>
      <vt:lpstr>Расходы на другие социальные программы в 2021-2023 г. г.</vt:lpstr>
      <vt:lpstr>Расходы на ЖКХ, водное и дорожное хозяйство в 2021-2023 г. г.</vt:lpstr>
      <vt:lpstr>Расходы на жилищное хозяйство в 2021-2023 г. г.</vt:lpstr>
      <vt:lpstr>Расходы на коммунальное хозяйство в 2021-2023 г. г.</vt:lpstr>
      <vt:lpstr>Расходы на благоустройство в 2021-2023 г. г.</vt:lpstr>
      <vt:lpstr>Расходы на дорожное хозяйство в 2021-2023 г. г.</vt:lpstr>
      <vt:lpstr>Расходы на водное хозяйство в 2021-2023 г. г.</vt:lpstr>
      <vt:lpstr>Расходы на исполнение прочих полномочий в 2021-2023 г. г.</vt:lpstr>
      <vt:lpstr>Источники внутреннего финансирования дефицита бюджета в 2021-2023 г. г.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User</dc:creator>
  <cp:lastModifiedBy>Пользователь</cp:lastModifiedBy>
  <cp:revision>299</cp:revision>
  <cp:lastPrinted>2020-12-01T12:16:14Z</cp:lastPrinted>
  <dcterms:created xsi:type="dcterms:W3CDTF">2018-07-11T11:08:22Z</dcterms:created>
  <dcterms:modified xsi:type="dcterms:W3CDTF">2021-02-05T08:07:27Z</dcterms:modified>
</cp:coreProperties>
</file>