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drawings/drawing4.xml" ContentType="application/vnd.openxmlformats-officedocument.drawingml.chartshapes+xml"/>
  <Override PartName="/ppt/charts/chart11.xml" ContentType="application/vnd.openxmlformats-officedocument.drawingml.chart+xml"/>
  <Override PartName="/ppt/drawings/drawing5.xml" ContentType="application/vnd.openxmlformats-officedocument.drawingml.chartshapes+xml"/>
  <Override PartName="/ppt/notesSlides/notesSlide2.xml" ContentType="application/vnd.openxmlformats-officedocument.presentationml.notesSlide+xml"/>
  <Override PartName="/ppt/charts/chart12.xml" ContentType="application/vnd.openxmlformats-officedocument.drawingml.chart+xml"/>
  <Override PartName="/ppt/notesSlides/notesSlide3.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56" r:id="rId2"/>
    <p:sldId id="257" r:id="rId3"/>
    <p:sldId id="292" r:id="rId4"/>
    <p:sldId id="294" r:id="rId5"/>
    <p:sldId id="293" r:id="rId6"/>
    <p:sldId id="304" r:id="rId7"/>
    <p:sldId id="289" r:id="rId8"/>
    <p:sldId id="288" r:id="rId9"/>
    <p:sldId id="258" r:id="rId10"/>
    <p:sldId id="263" r:id="rId11"/>
    <p:sldId id="260" r:id="rId12"/>
    <p:sldId id="261" r:id="rId13"/>
    <p:sldId id="259" r:id="rId14"/>
    <p:sldId id="297" r:id="rId15"/>
    <p:sldId id="299" r:id="rId16"/>
    <p:sldId id="301" r:id="rId17"/>
    <p:sldId id="302" r:id="rId18"/>
    <p:sldId id="264" r:id="rId19"/>
    <p:sldId id="265" r:id="rId20"/>
    <p:sldId id="290" r:id="rId21"/>
    <p:sldId id="267" r:id="rId22"/>
    <p:sldId id="268" r:id="rId23"/>
    <p:sldId id="269" r:id="rId24"/>
    <p:sldId id="271" r:id="rId25"/>
    <p:sldId id="270" r:id="rId26"/>
    <p:sldId id="272" r:id="rId27"/>
    <p:sldId id="273" r:id="rId28"/>
    <p:sldId id="274" r:id="rId29"/>
    <p:sldId id="305" r:id="rId30"/>
    <p:sldId id="275" r:id="rId31"/>
    <p:sldId id="276" r:id="rId32"/>
    <p:sldId id="306" r:id="rId33"/>
    <p:sldId id="277" r:id="rId34"/>
    <p:sldId id="278" r:id="rId35"/>
    <p:sldId id="279" r:id="rId36"/>
    <p:sldId id="280" r:id="rId37"/>
    <p:sldId id="281" r:id="rId38"/>
    <p:sldId id="282" r:id="rId39"/>
    <p:sldId id="284" r:id="rId40"/>
    <p:sldId id="283" r:id="rId41"/>
    <p:sldId id="307" r:id="rId42"/>
    <p:sldId id="285" r:id="rId43"/>
    <p:sldId id="303" r:id="rId44"/>
    <p:sldId id="286" r:id="rId45"/>
    <p:sldId id="295" r:id="rId46"/>
    <p:sldId id="296" r:id="rId47"/>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8ED"/>
    <a:srgbClr val="D0E4AC"/>
    <a:srgbClr val="57B9CD"/>
    <a:srgbClr val="6093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29" autoAdjust="0"/>
  </p:normalViewPr>
  <p:slideViewPr>
    <p:cSldViewPr>
      <p:cViewPr>
        <p:scale>
          <a:sx n="100" d="100"/>
          <a:sy n="100" d="100"/>
        </p:scale>
        <p:origin x="-1962"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8049236900942939E-2"/>
          <c:y val="3.9460414911470072E-2"/>
          <c:w val="0.70770671945541408"/>
          <c:h val="0.86699044881530907"/>
        </c:manualLayout>
      </c:layout>
      <c:bar3DChart>
        <c:barDir val="col"/>
        <c:grouping val="clustered"/>
        <c:varyColors val="0"/>
        <c:ser>
          <c:idx val="0"/>
          <c:order val="0"/>
          <c:tx>
            <c:strRef>
              <c:f>Лист1!$B$1</c:f>
              <c:strCache>
                <c:ptCount val="1"/>
                <c:pt idx="0">
                  <c:v>Налоговые</c:v>
                </c:pt>
              </c:strCache>
            </c:strRef>
          </c:tx>
          <c:invertIfNegative val="0"/>
          <c:dLbls>
            <c:dLbl>
              <c:idx val="0"/>
              <c:layout>
                <c:manualLayout>
                  <c:x val="9.2592592592592587E-3"/>
                  <c:y val="-3.3672391930733854E-2"/>
                </c:manualLayout>
              </c:layout>
              <c:showLegendKey val="0"/>
              <c:showVal val="1"/>
              <c:showCatName val="0"/>
              <c:showSerName val="0"/>
              <c:showPercent val="0"/>
              <c:showBubbleSize val="0"/>
            </c:dLbl>
            <c:dLbl>
              <c:idx val="1"/>
              <c:layout>
                <c:manualLayout>
                  <c:x val="1.5432098765432098E-3"/>
                  <c:y val="-2.8060326608944881E-2"/>
                </c:manualLayout>
              </c:layout>
              <c:showLegendKey val="0"/>
              <c:showVal val="1"/>
              <c:showCatName val="0"/>
              <c:showSerName val="0"/>
              <c:showPercent val="0"/>
              <c:showBubbleSize val="0"/>
            </c:dLbl>
            <c:dLbl>
              <c:idx val="2"/>
              <c:layout>
                <c:manualLayout>
                  <c:x val="1.2345679012345678E-2"/>
                  <c:y val="-1.683619596536697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2018 год</c:v>
                </c:pt>
                <c:pt idx="1">
                  <c:v>2019 год</c:v>
                </c:pt>
                <c:pt idx="2">
                  <c:v>2020 год</c:v>
                </c:pt>
              </c:strCache>
            </c:strRef>
          </c:cat>
          <c:val>
            <c:numRef>
              <c:f>Лист1!$B$2:$B$4</c:f>
              <c:numCache>
                <c:formatCode>General</c:formatCode>
                <c:ptCount val="3"/>
                <c:pt idx="0">
                  <c:v>167</c:v>
                </c:pt>
                <c:pt idx="1">
                  <c:v>167</c:v>
                </c:pt>
                <c:pt idx="2">
                  <c:v>180</c:v>
                </c:pt>
              </c:numCache>
            </c:numRef>
          </c:val>
        </c:ser>
        <c:ser>
          <c:idx val="1"/>
          <c:order val="1"/>
          <c:tx>
            <c:strRef>
              <c:f>Лист1!$C$1</c:f>
              <c:strCache>
                <c:ptCount val="1"/>
                <c:pt idx="0">
                  <c:v>Неналоговые</c:v>
                </c:pt>
              </c:strCache>
            </c:strRef>
          </c:tx>
          <c:invertIfNegative val="0"/>
          <c:dLbls>
            <c:dLbl>
              <c:idx val="0"/>
              <c:layout>
                <c:manualLayout>
                  <c:x val="9.2592592592592587E-3"/>
                  <c:y val="-2.5254293948050392E-2"/>
                </c:manualLayout>
              </c:layout>
              <c:showLegendKey val="0"/>
              <c:showVal val="1"/>
              <c:showCatName val="0"/>
              <c:showSerName val="0"/>
              <c:showPercent val="0"/>
              <c:showBubbleSize val="0"/>
            </c:dLbl>
            <c:dLbl>
              <c:idx val="1"/>
              <c:layout>
                <c:manualLayout>
                  <c:x val="1.0716784452783483E-2"/>
                  <c:y val="-3.333459658901531E-2"/>
                </c:manualLayout>
              </c:layout>
              <c:showLegendKey val="0"/>
              <c:showVal val="1"/>
              <c:showCatName val="0"/>
              <c:showSerName val="0"/>
              <c:showPercent val="0"/>
              <c:showBubbleSize val="0"/>
            </c:dLbl>
            <c:dLbl>
              <c:idx val="2"/>
              <c:layout>
                <c:manualLayout>
                  <c:x val="1.2345735689606466E-2"/>
                  <c:y val="-5.622401215834998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2018 год</c:v>
                </c:pt>
                <c:pt idx="1">
                  <c:v>2019 год</c:v>
                </c:pt>
                <c:pt idx="2">
                  <c:v>2020 год</c:v>
                </c:pt>
              </c:strCache>
            </c:strRef>
          </c:cat>
          <c:val>
            <c:numRef>
              <c:f>Лист1!$C$2:$C$4</c:f>
              <c:numCache>
                <c:formatCode>General</c:formatCode>
                <c:ptCount val="3"/>
                <c:pt idx="0">
                  <c:v>78</c:v>
                </c:pt>
                <c:pt idx="1">
                  <c:v>34</c:v>
                </c:pt>
                <c:pt idx="2">
                  <c:v>29</c:v>
                </c:pt>
              </c:numCache>
            </c:numRef>
          </c:val>
        </c:ser>
        <c:ser>
          <c:idx val="2"/>
          <c:order val="2"/>
          <c:tx>
            <c:strRef>
              <c:f>Лист1!$D$1</c:f>
              <c:strCache>
                <c:ptCount val="1"/>
                <c:pt idx="0">
                  <c:v>Безвозмездные</c:v>
                </c:pt>
              </c:strCache>
            </c:strRef>
          </c:tx>
          <c:invertIfNegative val="0"/>
          <c:dLbls>
            <c:dLbl>
              <c:idx val="0"/>
              <c:layout>
                <c:manualLayout>
                  <c:x val="4.629629629629658E-3"/>
                  <c:y val="-2.2448261287155904E-2"/>
                </c:manualLayout>
              </c:layout>
              <c:showLegendKey val="0"/>
              <c:showVal val="1"/>
              <c:showCatName val="0"/>
              <c:showSerName val="0"/>
              <c:showPercent val="0"/>
              <c:showBubbleSize val="0"/>
            </c:dLbl>
            <c:dLbl>
              <c:idx val="1"/>
              <c:layout>
                <c:manualLayout>
                  <c:x val="6.1728395061728392E-3"/>
                  <c:y val="-6.7344783861467708E-2"/>
                </c:manualLayout>
              </c:layout>
              <c:showLegendKey val="0"/>
              <c:showVal val="1"/>
              <c:showCatName val="0"/>
              <c:showSerName val="0"/>
              <c:showPercent val="0"/>
              <c:showBubbleSize val="0"/>
            </c:dLbl>
            <c:dLbl>
              <c:idx val="2"/>
              <c:layout>
                <c:manualLayout>
                  <c:x val="9.2592592592592587E-3"/>
                  <c:y val="-2.244826128715590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2018 год</c:v>
                </c:pt>
                <c:pt idx="1">
                  <c:v>2019 год</c:v>
                </c:pt>
                <c:pt idx="2">
                  <c:v>2020 год</c:v>
                </c:pt>
              </c:strCache>
            </c:strRef>
          </c:cat>
          <c:val>
            <c:numRef>
              <c:f>Лист1!$D$2:$D$4</c:f>
              <c:numCache>
                <c:formatCode>General</c:formatCode>
                <c:ptCount val="3"/>
                <c:pt idx="0">
                  <c:v>58</c:v>
                </c:pt>
                <c:pt idx="1">
                  <c:v>222</c:v>
                </c:pt>
                <c:pt idx="2">
                  <c:v>74</c:v>
                </c:pt>
              </c:numCache>
            </c:numRef>
          </c:val>
        </c:ser>
        <c:ser>
          <c:idx val="3"/>
          <c:order val="3"/>
          <c:tx>
            <c:strRef>
              <c:f>Лист1!$E$1</c:f>
              <c:strCache>
                <c:ptCount val="1"/>
                <c:pt idx="0">
                  <c:v>Всего</c:v>
                </c:pt>
              </c:strCache>
            </c:strRef>
          </c:tx>
          <c:invertIfNegative val="0"/>
          <c:dLbls>
            <c:dLbl>
              <c:idx val="0"/>
              <c:layout>
                <c:manualLayout>
                  <c:x val="9.2592592592592587E-3"/>
                  <c:y val="-2.5254293948050392E-2"/>
                </c:manualLayout>
              </c:layout>
              <c:showLegendKey val="0"/>
              <c:showVal val="1"/>
              <c:showCatName val="0"/>
              <c:showSerName val="0"/>
              <c:showPercent val="0"/>
              <c:showBubbleSize val="0"/>
            </c:dLbl>
            <c:dLbl>
              <c:idx val="1"/>
              <c:layout>
                <c:manualLayout>
                  <c:x val="1.0802469135802469E-2"/>
                  <c:y val="-2.5254293948050392E-2"/>
                </c:manualLayout>
              </c:layout>
              <c:showLegendKey val="0"/>
              <c:showVal val="1"/>
              <c:showCatName val="0"/>
              <c:showSerName val="0"/>
              <c:showPercent val="0"/>
              <c:showBubbleSize val="0"/>
            </c:dLbl>
            <c:dLbl>
              <c:idx val="2"/>
              <c:layout>
                <c:manualLayout>
                  <c:x val="1.3888723107900776E-2"/>
                  <c:y val="-1.953887280667232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2018 год</c:v>
                </c:pt>
                <c:pt idx="1">
                  <c:v>2019 год</c:v>
                </c:pt>
                <c:pt idx="2">
                  <c:v>2020 год</c:v>
                </c:pt>
              </c:strCache>
            </c:strRef>
          </c:cat>
          <c:val>
            <c:numRef>
              <c:f>Лист1!$E$2:$E$4</c:f>
              <c:numCache>
                <c:formatCode>General</c:formatCode>
                <c:ptCount val="3"/>
                <c:pt idx="0">
                  <c:v>303</c:v>
                </c:pt>
                <c:pt idx="1">
                  <c:v>423</c:v>
                </c:pt>
                <c:pt idx="2">
                  <c:v>283</c:v>
                </c:pt>
              </c:numCache>
            </c:numRef>
          </c:val>
        </c:ser>
        <c:dLbls>
          <c:showLegendKey val="0"/>
          <c:showVal val="0"/>
          <c:showCatName val="0"/>
          <c:showSerName val="0"/>
          <c:showPercent val="0"/>
          <c:showBubbleSize val="0"/>
        </c:dLbls>
        <c:gapWidth val="150"/>
        <c:shape val="box"/>
        <c:axId val="76935680"/>
        <c:axId val="158220864"/>
        <c:axId val="0"/>
      </c:bar3DChart>
      <c:catAx>
        <c:axId val="76935680"/>
        <c:scaling>
          <c:orientation val="minMax"/>
        </c:scaling>
        <c:delete val="0"/>
        <c:axPos val="b"/>
        <c:majorTickMark val="out"/>
        <c:minorTickMark val="none"/>
        <c:tickLblPos val="nextTo"/>
        <c:crossAx val="158220864"/>
        <c:crosses val="autoZero"/>
        <c:auto val="1"/>
        <c:lblAlgn val="ctr"/>
        <c:lblOffset val="100"/>
        <c:noMultiLvlLbl val="0"/>
      </c:catAx>
      <c:valAx>
        <c:axId val="158220864"/>
        <c:scaling>
          <c:orientation val="minMax"/>
        </c:scaling>
        <c:delete val="0"/>
        <c:axPos val="l"/>
        <c:majorGridlines/>
        <c:numFmt formatCode="General" sourceLinked="1"/>
        <c:majorTickMark val="out"/>
        <c:minorTickMark val="none"/>
        <c:tickLblPos val="nextTo"/>
        <c:crossAx val="76935680"/>
        <c:crosses val="autoZero"/>
        <c:crossBetween val="between"/>
      </c:valAx>
    </c:plotArea>
    <c:legend>
      <c:legendPos val="r"/>
      <c:layout>
        <c:manualLayout>
          <c:xMode val="edge"/>
          <c:yMode val="edge"/>
          <c:x val="0.77852896969207275"/>
          <c:y val="0.33583846652421029"/>
          <c:w val="0.21418304302276789"/>
          <c:h val="0.35794135967124263"/>
        </c:manualLayout>
      </c:layout>
      <c:overlay val="0"/>
      <c:txPr>
        <a:bodyPr/>
        <a:lstStyle/>
        <a:p>
          <a:pPr>
            <a:defRPr sz="17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11903373189463"/>
          <c:y val="1.2564099648660018E-3"/>
          <c:w val="0.44571254982016129"/>
          <c:h val="0.74475710760944236"/>
        </c:manualLayout>
      </c:layout>
      <c:doughnutChart>
        <c:varyColors val="1"/>
        <c:ser>
          <c:idx val="0"/>
          <c:order val="0"/>
          <c:tx>
            <c:strRef>
              <c:f>Лист1!$B$1</c:f>
              <c:strCache>
                <c:ptCount val="1"/>
                <c:pt idx="0">
                  <c:v>Столбец1</c:v>
                </c:pt>
              </c:strCache>
            </c:strRef>
          </c:tx>
          <c:spPr>
            <a:scene3d>
              <a:camera prst="orthographicFront"/>
              <a:lightRig rig="contrasting" dir="t"/>
            </a:scene3d>
            <a:sp3d prstMaterial="dkEdge">
              <a:bevelT w="165100" prst="coolSlant"/>
            </a:sp3d>
          </c:spPr>
          <c:dPt>
            <c:idx val="0"/>
            <c:bubble3D val="0"/>
          </c:dPt>
          <c:dPt>
            <c:idx val="1"/>
            <c:bubble3D val="0"/>
          </c:dPt>
          <c:dLbls>
            <c:dLbl>
              <c:idx val="0"/>
              <c:layout>
                <c:manualLayout>
                  <c:x val="-0.12916010498687663"/>
                  <c:y val="-6.2114122957623218E-2"/>
                </c:manualLayout>
              </c:layout>
              <c:showLegendKey val="0"/>
              <c:showVal val="1"/>
              <c:showCatName val="0"/>
              <c:showSerName val="0"/>
              <c:showPercent val="0"/>
              <c:showBubbleSize val="0"/>
            </c:dLbl>
            <c:dLbl>
              <c:idx val="1"/>
              <c:layout>
                <c:manualLayout>
                  <c:x val="0.10185185185185185"/>
                  <c:y val="-9.2525619555489144E-2"/>
                </c:manualLayout>
              </c:layout>
              <c:showLegendKey val="0"/>
              <c:showVal val="1"/>
              <c:showCatName val="0"/>
              <c:showSerName val="0"/>
              <c:showPercent val="0"/>
              <c:showBubbleSize val="0"/>
            </c:dLbl>
            <c:dLbl>
              <c:idx val="2"/>
              <c:layout>
                <c:manualLayout>
                  <c:x val="0.12808641975308643"/>
                  <c:y val="3.7317690609655271E-2"/>
                </c:manualLayout>
              </c:layout>
              <c:showLegendKey val="0"/>
              <c:showVal val="1"/>
              <c:showCatName val="0"/>
              <c:showSerName val="0"/>
              <c:showPercent val="0"/>
              <c:showBubbleSize val="0"/>
            </c:dLbl>
            <c:dLbl>
              <c:idx val="3"/>
              <c:layout>
                <c:manualLayout>
                  <c:x val="-1.0802469135802469E-2"/>
                  <c:y val="-0.14871973102740788"/>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Лист1!$A$2:$A$4</c:f>
              <c:strCache>
                <c:ptCount val="3"/>
                <c:pt idx="0">
                  <c:v>На зарплату и начисления на оплату труда</c:v>
                </c:pt>
                <c:pt idx="1">
                  <c:v>На содержание учреждения </c:v>
                </c:pt>
                <c:pt idx="2">
                  <c:v>На печать газеты</c:v>
                </c:pt>
              </c:strCache>
            </c:strRef>
          </c:cat>
          <c:val>
            <c:numRef>
              <c:f>Лист1!$B$2:$B$4</c:f>
              <c:numCache>
                <c:formatCode>#,##0</c:formatCode>
                <c:ptCount val="3"/>
                <c:pt idx="0">
                  <c:v>5878</c:v>
                </c:pt>
                <c:pt idx="1">
                  <c:v>792</c:v>
                </c:pt>
                <c:pt idx="2">
                  <c:v>1595</c:v>
                </c:pt>
              </c:numCache>
            </c:numRef>
          </c:val>
        </c:ser>
        <c:dLbls>
          <c:showLegendKey val="0"/>
          <c:showVal val="0"/>
          <c:showCatName val="0"/>
          <c:showSerName val="0"/>
          <c:showPercent val="0"/>
          <c:showBubbleSize val="0"/>
          <c:showLeaderLines val="1"/>
        </c:dLbls>
        <c:firstSliceAng val="130"/>
        <c:holeSize val="27"/>
      </c:doughnutChart>
    </c:plotArea>
    <c:legend>
      <c:legendPos val="b"/>
      <c:layout>
        <c:manualLayout>
          <c:xMode val="edge"/>
          <c:yMode val="edge"/>
          <c:x val="0.41194638864586369"/>
          <c:y val="0.76079420215936833"/>
          <c:w val="0.57425537085642075"/>
          <c:h val="0.22115556418248888"/>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13902312047971"/>
          <c:y val="2.6224938970744998E-2"/>
          <c:w val="0.41694104695437878"/>
          <c:h val="0.68175495515513296"/>
        </c:manualLayout>
      </c:layout>
      <c:pieChart>
        <c:varyColors val="1"/>
        <c:ser>
          <c:idx val="0"/>
          <c:order val="0"/>
          <c:tx>
            <c:strRef>
              <c:f>Лист1!$B$1</c:f>
              <c:strCache>
                <c:ptCount val="1"/>
                <c:pt idx="0">
                  <c:v>Столбец1</c:v>
                </c:pt>
              </c:strCache>
            </c:strRef>
          </c:tx>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2.0406364398446085E-2"/>
                  <c:y val="-2.3835564817122424E-3"/>
                </c:manualLayout>
              </c:layout>
              <c:dLblPos val="bestFit"/>
              <c:showLegendKey val="0"/>
              <c:showVal val="1"/>
              <c:showCatName val="0"/>
              <c:showSerName val="0"/>
              <c:showPercent val="0"/>
              <c:showBubbleSize val="0"/>
            </c:dLbl>
            <c:dLbl>
              <c:idx val="1"/>
              <c:layout>
                <c:manualLayout>
                  <c:x val="4.3726775996422804E-3"/>
                  <c:y val="-9.5334752595057012E-3"/>
                </c:manualLayout>
              </c:layout>
              <c:dLblPos val="bestFit"/>
              <c:showLegendKey val="0"/>
              <c:showVal val="1"/>
              <c:showCatName val="0"/>
              <c:showSerName val="0"/>
              <c:showPercent val="0"/>
              <c:showBubbleSize val="0"/>
            </c:dLbl>
            <c:dLbl>
              <c:idx val="2"/>
              <c:layout>
                <c:manualLayout>
                  <c:x val="0"/>
                  <c:y val="-3.0983794593393527E-2"/>
                </c:manualLayout>
              </c:layout>
              <c:dLblPos val="bestFit"/>
              <c:showLegendKey val="0"/>
              <c:showVal val="1"/>
              <c:showCatName val="0"/>
              <c:showSerName val="0"/>
              <c:showPercent val="0"/>
              <c:showBubbleSize val="0"/>
            </c:dLbl>
            <c:dLbl>
              <c:idx val="3"/>
              <c:layout>
                <c:manualLayout>
                  <c:x val="6.8507080480497473E-2"/>
                  <c:y val="0.22642003741326039"/>
                </c:manualLayout>
              </c:layout>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Лист1!$A$2:$A$5</c:f>
              <c:strCache>
                <c:ptCount val="4"/>
                <c:pt idx="0">
                  <c:v>На зарплату и начисления на оплату труда</c:v>
                </c:pt>
                <c:pt idx="1">
                  <c:v>На содержание учреждения</c:v>
                </c:pt>
                <c:pt idx="2">
                  <c:v>На проведение мероприятий</c:v>
                </c:pt>
                <c:pt idx="3">
                  <c:v>На ремонт и приобретение спортинвентаря</c:v>
                </c:pt>
              </c:strCache>
            </c:strRef>
          </c:cat>
          <c:val>
            <c:numRef>
              <c:f>Лист1!$B$2:$B$5</c:f>
              <c:numCache>
                <c:formatCode>#,##0</c:formatCode>
                <c:ptCount val="4"/>
                <c:pt idx="0">
                  <c:v>14540</c:v>
                </c:pt>
                <c:pt idx="1">
                  <c:v>2472</c:v>
                </c:pt>
                <c:pt idx="2">
                  <c:v>793</c:v>
                </c:pt>
                <c:pt idx="3">
                  <c:v>30765</c:v>
                </c:pt>
              </c:numCache>
            </c:numRef>
          </c:val>
        </c:ser>
        <c:dLbls>
          <c:dLblPos val="outEnd"/>
          <c:showLegendKey val="0"/>
          <c:showVal val="1"/>
          <c:showCatName val="0"/>
          <c:showSerName val="0"/>
          <c:showPercent val="0"/>
          <c:showBubbleSize val="0"/>
          <c:showLeaderLines val="0"/>
        </c:dLbls>
        <c:firstSliceAng val="155"/>
      </c:pieChart>
    </c:plotArea>
    <c:legend>
      <c:legendPos val="b"/>
      <c:layout>
        <c:manualLayout>
          <c:xMode val="edge"/>
          <c:yMode val="edge"/>
          <c:x val="1.688001149550878E-2"/>
          <c:y val="0.7351228992574399"/>
          <c:w val="0.55811268904006073"/>
          <c:h val="0.2434267814086723"/>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84752600369399E-2"/>
          <c:y val="2.2448261287155904E-2"/>
          <c:w val="0.42903881380491943"/>
          <c:h val="0.9017771971696632"/>
        </c:manualLayout>
      </c:layout>
      <c:doughnutChart>
        <c:varyColors val="1"/>
        <c:ser>
          <c:idx val="0"/>
          <c:order val="0"/>
          <c:tx>
            <c:strRef>
              <c:f>Лист1!$B$1</c:f>
              <c:strCache>
                <c:ptCount val="1"/>
                <c:pt idx="0">
                  <c:v>Расходы</c:v>
                </c:pt>
              </c:strCache>
            </c:strRef>
          </c:tx>
          <c:dLbls>
            <c:showLegendKey val="0"/>
            <c:showVal val="1"/>
            <c:showCatName val="0"/>
            <c:showSerName val="0"/>
            <c:showPercent val="0"/>
            <c:showBubbleSize val="0"/>
            <c:showLeaderLines val="1"/>
          </c:dLbls>
          <c:cat>
            <c:strRef>
              <c:f>Лист1!$A$2:$A$7</c:f>
              <c:strCache>
                <c:ptCount val="6"/>
                <c:pt idx="0">
                  <c:v>По МП "Молодежная политика города Балабаново"</c:v>
                </c:pt>
                <c:pt idx="1">
                  <c:v>По МП "Развитие системы социального обслуживания населения городского поселения "Г.Балабаново"</c:v>
                </c:pt>
                <c:pt idx="2">
                  <c:v>По МП "Кадровая политика в г. Балабаново"</c:v>
                </c:pt>
                <c:pt idx="3">
                  <c:v>По МП "Выборы в г. Балабаново"</c:v>
                </c:pt>
                <c:pt idx="4">
                  <c:v>По МП "Совершенствование системы муниципального управления городского поселения "Город Балабаново"</c:v>
                </c:pt>
                <c:pt idx="5">
                  <c:v>По МП "Проведение праздничных мероприятий в г. Балабаново"</c:v>
                </c:pt>
              </c:strCache>
            </c:strRef>
          </c:cat>
          <c:val>
            <c:numRef>
              <c:f>Лист1!$B$2:$B$7</c:f>
              <c:numCache>
                <c:formatCode>General</c:formatCode>
                <c:ptCount val="6"/>
                <c:pt idx="0">
                  <c:v>487</c:v>
                </c:pt>
                <c:pt idx="1">
                  <c:v>780</c:v>
                </c:pt>
                <c:pt idx="2">
                  <c:v>685</c:v>
                </c:pt>
                <c:pt idx="3">
                  <c:v>209</c:v>
                </c:pt>
                <c:pt idx="4">
                  <c:v>305</c:v>
                </c:pt>
                <c:pt idx="5">
                  <c:v>3229</c:v>
                </c:pt>
              </c:numCache>
            </c:numRef>
          </c:val>
        </c:ser>
        <c:dLbls>
          <c:showLegendKey val="0"/>
          <c:showVal val="0"/>
          <c:showCatName val="0"/>
          <c:showSerName val="0"/>
          <c:showPercent val="0"/>
          <c:showBubbleSize val="0"/>
          <c:showLeaderLines val="1"/>
        </c:dLbls>
        <c:firstSliceAng val="0"/>
        <c:holeSize val="62"/>
      </c:doughnutChart>
      <c:spPr>
        <a:noFill/>
        <a:ln w="25400">
          <a:noFill/>
        </a:ln>
      </c:spPr>
    </c:plotArea>
    <c:legend>
      <c:legendPos val="r"/>
      <c:layout>
        <c:manualLayout>
          <c:xMode val="edge"/>
          <c:yMode val="edge"/>
          <c:x val="0.44982365646273997"/>
          <c:y val="6.401684400809296E-2"/>
          <c:w val="0.54091716866097383"/>
          <c:h val="0.90234083186159397"/>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7431588412559547E-2"/>
          <c:y val="3.7926662305342175E-2"/>
          <c:w val="0.86696388645863709"/>
          <c:h val="0.51597300117849176"/>
        </c:manualLayout>
      </c:layout>
      <c:bar3DChart>
        <c:barDir val="col"/>
        <c:grouping val="clustered"/>
        <c:varyColors val="0"/>
        <c:ser>
          <c:idx val="0"/>
          <c:order val="0"/>
          <c:tx>
            <c:strRef>
              <c:f>Лист1!$B$1</c:f>
              <c:strCache>
                <c:ptCount val="1"/>
                <c:pt idx="0">
                  <c:v>2018 год - 130,9 млн.руб.</c:v>
                </c:pt>
              </c:strCache>
            </c:strRef>
          </c:tx>
          <c:invertIfNegative val="0"/>
          <c:dLbls>
            <c:dLbl>
              <c:idx val="0"/>
              <c:layout>
                <c:manualLayout>
                  <c:x val="-9.2593807718479634E-3"/>
                  <c:y val="-2.9952500177534206E-2"/>
                </c:manualLayout>
              </c:layout>
              <c:numFmt formatCode="#,##0.0" sourceLinked="0"/>
              <c:spPr/>
              <c:txPr>
                <a:bodyPr/>
                <a:lstStyle/>
                <a:p>
                  <a:pPr>
                    <a:defRPr/>
                  </a:pPr>
                  <a:endParaRPr lang="ru-RU"/>
                </a:p>
              </c:txPr>
              <c:showLegendKey val="0"/>
              <c:showVal val="1"/>
              <c:showCatName val="0"/>
              <c:showSerName val="0"/>
              <c:showPercent val="0"/>
              <c:showBubbleSize val="0"/>
            </c:dLbl>
            <c:dLbl>
              <c:idx val="1"/>
              <c:layout>
                <c:manualLayout>
                  <c:x val="-4.6296296296296866E-3"/>
                  <c:y val="-2.51939883545495E-3"/>
                </c:manualLayout>
              </c:layout>
              <c:numFmt formatCode="#,##0.0" sourceLinked="0"/>
              <c:spPr/>
              <c:txPr>
                <a:bodyPr/>
                <a:lstStyle/>
                <a:p>
                  <a:pPr>
                    <a:defRPr/>
                  </a:pPr>
                  <a:endParaRPr lang="ru-RU"/>
                </a:p>
              </c:txPr>
              <c:showLegendKey val="0"/>
              <c:showVal val="1"/>
              <c:showCatName val="0"/>
              <c:showSerName val="0"/>
              <c:showPercent val="0"/>
              <c:showBubbleSize val="0"/>
            </c:dLbl>
            <c:dLbl>
              <c:idx val="2"/>
              <c:layout>
                <c:manualLayout>
                  <c:x val="-7.716049382716049E-3"/>
                  <c:y val="-1.9875776397515529E-2"/>
                </c:manualLayout>
              </c:layout>
              <c:numFmt formatCode="#,##0.0" sourceLinked="0"/>
              <c:spPr/>
              <c:txPr>
                <a:bodyPr/>
                <a:lstStyle/>
                <a:p>
                  <a:pPr>
                    <a:defRPr/>
                  </a:pPr>
                  <a:endParaRPr lang="ru-RU"/>
                </a:p>
              </c:txPr>
              <c:showLegendKey val="0"/>
              <c:showVal val="1"/>
              <c:showCatName val="0"/>
              <c:showSerName val="0"/>
              <c:showPercent val="0"/>
              <c:showBubbleSize val="0"/>
            </c:dLbl>
            <c:dLbl>
              <c:idx val="3"/>
              <c:layout>
                <c:manualLayout>
                  <c:x val="-6.1728395061728392E-3"/>
                  <c:y val="-6.5499212303537072E-2"/>
                </c:manualLayout>
              </c:layout>
              <c:numFmt formatCode="#,##0.0" sourceLinked="0"/>
              <c:spPr/>
              <c:txPr>
                <a:bodyPr/>
                <a:lstStyle/>
                <a:p>
                  <a:pPr>
                    <a:defRPr/>
                  </a:pPr>
                  <a:endParaRPr lang="ru-RU"/>
                </a:p>
              </c:txPr>
              <c:showLegendKey val="0"/>
              <c:showVal val="1"/>
              <c:showCatName val="0"/>
              <c:showSerName val="0"/>
              <c:showPercent val="0"/>
              <c:showBubbleSize val="0"/>
            </c:dLbl>
            <c:dLbl>
              <c:idx val="4"/>
              <c:layout>
                <c:manualLayout>
                  <c:x val="7.716049382716049E-3"/>
                  <c:y val="-1.5778479035624529E-2"/>
                </c:manualLayout>
              </c:layout>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Лист1!$A$2:$A$6</c:f>
              <c:strCache>
                <c:ptCount val="5"/>
                <c:pt idx="0">
                  <c:v>На жилищное хозяйство</c:v>
                </c:pt>
                <c:pt idx="1">
                  <c:v>На коммунальное хозяйство</c:v>
                </c:pt>
                <c:pt idx="2">
                  <c:v>На благоустройство</c:v>
                </c:pt>
                <c:pt idx="3">
                  <c:v>На дорожное хозяйство</c:v>
                </c:pt>
                <c:pt idx="4">
                  <c:v>На водное хозяйство</c:v>
                </c:pt>
              </c:strCache>
            </c:strRef>
          </c:cat>
          <c:val>
            <c:numRef>
              <c:f>Лист1!$B$2:$B$6</c:f>
              <c:numCache>
                <c:formatCode>#,##0.0</c:formatCode>
                <c:ptCount val="5"/>
                <c:pt idx="0">
                  <c:v>4.3</c:v>
                </c:pt>
                <c:pt idx="1">
                  <c:v>50.7</c:v>
                </c:pt>
                <c:pt idx="2">
                  <c:v>44.8</c:v>
                </c:pt>
                <c:pt idx="3">
                  <c:v>31.1</c:v>
                </c:pt>
                <c:pt idx="4">
                  <c:v>0</c:v>
                </c:pt>
              </c:numCache>
            </c:numRef>
          </c:val>
        </c:ser>
        <c:ser>
          <c:idx val="1"/>
          <c:order val="1"/>
          <c:tx>
            <c:strRef>
              <c:f>Лист1!$C$1</c:f>
              <c:strCache>
                <c:ptCount val="1"/>
                <c:pt idx="0">
                  <c:v>2019 год - 185,0 млн.руб.</c:v>
                </c:pt>
              </c:strCache>
            </c:strRef>
          </c:tx>
          <c:invertIfNegative val="0"/>
          <c:dLbls>
            <c:dLbl>
              <c:idx val="0"/>
              <c:layout>
                <c:manualLayout>
                  <c:x val="-4.6296296296296294E-3"/>
                  <c:y val="-2.9917786785186785E-2"/>
                </c:manualLayout>
              </c:layout>
              <c:showLegendKey val="0"/>
              <c:showVal val="1"/>
              <c:showCatName val="0"/>
              <c:showSerName val="0"/>
              <c:showPercent val="0"/>
              <c:showBubbleSize val="0"/>
            </c:dLbl>
            <c:dLbl>
              <c:idx val="1"/>
              <c:layout>
                <c:manualLayout>
                  <c:x val="2.7777656265189129E-2"/>
                  <c:y val="-1.7530263135448483E-2"/>
                </c:manualLayout>
              </c:layout>
              <c:showLegendKey val="0"/>
              <c:showVal val="1"/>
              <c:showCatName val="0"/>
              <c:showSerName val="0"/>
              <c:showPercent val="0"/>
              <c:showBubbleSize val="0"/>
            </c:dLbl>
            <c:dLbl>
              <c:idx val="2"/>
              <c:layout>
                <c:manualLayout>
                  <c:x val="-9.2592592592592587E-3"/>
                  <c:y val="-3.2853746328810808E-2"/>
                </c:manualLayout>
              </c:layout>
              <c:showLegendKey val="0"/>
              <c:showVal val="1"/>
              <c:showCatName val="0"/>
              <c:showSerName val="0"/>
              <c:showPercent val="0"/>
              <c:showBubbleSize val="0"/>
            </c:dLbl>
            <c:dLbl>
              <c:idx val="3"/>
              <c:layout>
                <c:manualLayout>
                  <c:x val="6.1728395061728392E-3"/>
                  <c:y val="-0.10528552062749118"/>
                </c:manualLayout>
              </c:layout>
              <c:showLegendKey val="0"/>
              <c:showVal val="1"/>
              <c:showCatName val="0"/>
              <c:showSerName val="0"/>
              <c:showPercent val="0"/>
              <c:showBubbleSize val="0"/>
            </c:dLbl>
            <c:dLbl>
              <c:idx val="4"/>
              <c:layout>
                <c:manualLayout>
                  <c:x val="1.5432098765432098E-3"/>
                  <c:y val="-1.5778479035624529E-2"/>
                </c:manualLayout>
              </c:layout>
              <c:tx>
                <c:rich>
                  <a:bodyPr/>
                  <a:lstStyle/>
                  <a:p>
                    <a:r>
                      <a:rPr lang="en-US" dirty="0" smtClean="0"/>
                      <a:t>0</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Лист1!$A$2:$A$6</c:f>
              <c:strCache>
                <c:ptCount val="5"/>
                <c:pt idx="0">
                  <c:v>На жилищное хозяйство</c:v>
                </c:pt>
                <c:pt idx="1">
                  <c:v>На коммунальное хозяйство</c:v>
                </c:pt>
                <c:pt idx="2">
                  <c:v>На благоустройство</c:v>
                </c:pt>
                <c:pt idx="3">
                  <c:v>На дорожное хозяйство</c:v>
                </c:pt>
                <c:pt idx="4">
                  <c:v>На водное хозяйство</c:v>
                </c:pt>
              </c:strCache>
            </c:strRef>
          </c:cat>
          <c:val>
            <c:numRef>
              <c:f>Лист1!$C$2:$C$6</c:f>
              <c:numCache>
                <c:formatCode>#,##0.0</c:formatCode>
                <c:ptCount val="5"/>
                <c:pt idx="0">
                  <c:v>59.9</c:v>
                </c:pt>
                <c:pt idx="1">
                  <c:v>23</c:v>
                </c:pt>
                <c:pt idx="2">
                  <c:v>58.2</c:v>
                </c:pt>
                <c:pt idx="3">
                  <c:v>43.9</c:v>
                </c:pt>
                <c:pt idx="4">
                  <c:v>0</c:v>
                </c:pt>
              </c:numCache>
            </c:numRef>
          </c:val>
        </c:ser>
        <c:ser>
          <c:idx val="2"/>
          <c:order val="2"/>
          <c:tx>
            <c:strRef>
              <c:f>Лист1!$D$1</c:f>
              <c:strCache>
                <c:ptCount val="1"/>
                <c:pt idx="0">
                  <c:v>2020 год - 161,9 млн. руб.</c:v>
                </c:pt>
              </c:strCache>
            </c:strRef>
          </c:tx>
          <c:invertIfNegative val="0"/>
          <c:dLbls>
            <c:dLbl>
              <c:idx val="0"/>
              <c:layout>
                <c:manualLayout>
                  <c:x val="1.697530864197528E-2"/>
                  <c:y val="-1.5115202839277787E-2"/>
                </c:manualLayout>
              </c:layout>
              <c:showLegendKey val="0"/>
              <c:showVal val="1"/>
              <c:showCatName val="0"/>
              <c:showSerName val="0"/>
              <c:showPercent val="0"/>
              <c:showBubbleSize val="0"/>
            </c:dLbl>
            <c:dLbl>
              <c:idx val="1"/>
              <c:layout>
                <c:manualLayout>
                  <c:x val="2.3148148148148091E-2"/>
                  <c:y val="-2.5192004732129646E-3"/>
                </c:manualLayout>
              </c:layout>
              <c:showLegendKey val="0"/>
              <c:showVal val="1"/>
              <c:showCatName val="0"/>
              <c:showSerName val="0"/>
              <c:showPercent val="0"/>
              <c:showBubbleSize val="0"/>
            </c:dLbl>
            <c:dLbl>
              <c:idx val="2"/>
              <c:layout>
                <c:manualLayout>
                  <c:x val="3.0864197530864196E-3"/>
                  <c:y val="-2.0153603785703716E-2"/>
                </c:manualLayout>
              </c:layout>
              <c:showLegendKey val="0"/>
              <c:showVal val="1"/>
              <c:showCatName val="0"/>
              <c:showSerName val="0"/>
              <c:showPercent val="0"/>
              <c:showBubbleSize val="0"/>
            </c:dLbl>
            <c:dLbl>
              <c:idx val="3"/>
              <c:layout>
                <c:manualLayout>
                  <c:x val="3.7037037037037153E-2"/>
                  <c:y val="-2.5192203094371653E-2"/>
                </c:manualLayout>
              </c:layout>
              <c:showLegendKey val="0"/>
              <c:showVal val="1"/>
              <c:showCatName val="0"/>
              <c:showSerName val="0"/>
              <c:showPercent val="0"/>
              <c:showBubbleSize val="0"/>
            </c:dLbl>
            <c:dLbl>
              <c:idx val="4"/>
              <c:layout>
                <c:manualLayout>
                  <c:x val="2.6234567901234566E-2"/>
                  <c:y val="-9.016172315381531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Лист1!$A$2:$A$6</c:f>
              <c:strCache>
                <c:ptCount val="5"/>
                <c:pt idx="0">
                  <c:v>На жилищное хозяйство</c:v>
                </c:pt>
                <c:pt idx="1">
                  <c:v>На коммунальное хозяйство</c:v>
                </c:pt>
                <c:pt idx="2">
                  <c:v>На благоустройство</c:v>
                </c:pt>
                <c:pt idx="3">
                  <c:v>На дорожное хозяйство</c:v>
                </c:pt>
                <c:pt idx="4">
                  <c:v>На водное хозяйство</c:v>
                </c:pt>
              </c:strCache>
            </c:strRef>
          </c:cat>
          <c:val>
            <c:numRef>
              <c:f>Лист1!$D$2:$D$6</c:f>
              <c:numCache>
                <c:formatCode>#,##0.0</c:formatCode>
                <c:ptCount val="5"/>
                <c:pt idx="0">
                  <c:v>16.3</c:v>
                </c:pt>
                <c:pt idx="1">
                  <c:v>16.7</c:v>
                </c:pt>
                <c:pt idx="2">
                  <c:v>84.7</c:v>
                </c:pt>
                <c:pt idx="3">
                  <c:v>43.2</c:v>
                </c:pt>
                <c:pt idx="4">
                  <c:v>1</c:v>
                </c:pt>
              </c:numCache>
            </c:numRef>
          </c:val>
        </c:ser>
        <c:dLbls>
          <c:showLegendKey val="0"/>
          <c:showVal val="0"/>
          <c:showCatName val="0"/>
          <c:showSerName val="0"/>
          <c:showPercent val="0"/>
          <c:showBubbleSize val="0"/>
        </c:dLbls>
        <c:gapWidth val="150"/>
        <c:shape val="box"/>
        <c:axId val="110155264"/>
        <c:axId val="185479680"/>
        <c:axId val="0"/>
      </c:bar3DChart>
      <c:catAx>
        <c:axId val="110155264"/>
        <c:scaling>
          <c:orientation val="minMax"/>
        </c:scaling>
        <c:delete val="0"/>
        <c:axPos val="b"/>
        <c:majorTickMark val="out"/>
        <c:minorTickMark val="none"/>
        <c:tickLblPos val="nextTo"/>
        <c:txPr>
          <a:bodyPr/>
          <a:lstStyle/>
          <a:p>
            <a:pPr>
              <a:defRPr sz="1400"/>
            </a:pPr>
            <a:endParaRPr lang="ru-RU"/>
          </a:p>
        </c:txPr>
        <c:crossAx val="185479680"/>
        <c:crosses val="autoZero"/>
        <c:auto val="1"/>
        <c:lblAlgn val="ctr"/>
        <c:lblOffset val="100"/>
        <c:noMultiLvlLbl val="0"/>
      </c:catAx>
      <c:valAx>
        <c:axId val="185479680"/>
        <c:scaling>
          <c:orientation val="minMax"/>
        </c:scaling>
        <c:delete val="0"/>
        <c:axPos val="l"/>
        <c:majorGridlines/>
        <c:numFmt formatCode="#,##0.0" sourceLinked="1"/>
        <c:majorTickMark val="out"/>
        <c:minorTickMark val="none"/>
        <c:tickLblPos val="nextTo"/>
        <c:crossAx val="110155264"/>
        <c:crosses val="autoZero"/>
        <c:crossBetween val="between"/>
      </c:valAx>
    </c:plotArea>
    <c:legend>
      <c:legendPos val="r"/>
      <c:layout>
        <c:manualLayout>
          <c:xMode val="edge"/>
          <c:yMode val="edge"/>
          <c:x val="9.2344706911636071E-3"/>
          <c:y val="0.86975455846350191"/>
          <c:w val="0.97533343054340427"/>
          <c:h val="0.11701904396540401"/>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40"/>
      <c:rAngAx val="0"/>
      <c:perspective val="30"/>
    </c:view3D>
    <c:floor>
      <c:thickness val="0"/>
    </c:floor>
    <c:sideWall>
      <c:thickness val="0"/>
    </c:sideWall>
    <c:backWall>
      <c:thickness val="0"/>
    </c:backWall>
    <c:plotArea>
      <c:layout>
        <c:manualLayout>
          <c:layoutTarget val="inner"/>
          <c:xMode val="edge"/>
          <c:yMode val="edge"/>
          <c:x val="1.6304855275443512E-2"/>
          <c:y val="5.3896604938271607E-2"/>
          <c:w val="0.60834512138188612"/>
          <c:h val="0.82116126543209877"/>
        </c:manualLayout>
      </c:layout>
      <c:pie3DChart>
        <c:varyColors val="1"/>
        <c:ser>
          <c:idx val="0"/>
          <c:order val="0"/>
          <c:tx>
            <c:strRef>
              <c:f>Лист1!$B$1</c:f>
              <c:strCache>
                <c:ptCount val="1"/>
                <c:pt idx="0">
                  <c:v>Столбец1</c:v>
                </c:pt>
              </c:strCache>
            </c:strRef>
          </c:tx>
          <c:explosion val="20"/>
          <c:dPt>
            <c:idx val="0"/>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dPt>
          <c:dPt>
            <c:idx val="3"/>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spPr>
              <a:solidFill>
                <a:srgbClr val="FFC000"/>
              </a:solidFill>
            </c:spPr>
          </c:dPt>
          <c:dLbls>
            <c:dLblPos val="outEnd"/>
            <c:showLegendKey val="0"/>
            <c:showVal val="1"/>
            <c:showCatName val="0"/>
            <c:showSerName val="0"/>
            <c:showPercent val="0"/>
            <c:showBubbleSize val="0"/>
            <c:showLeaderLines val="1"/>
          </c:dLbls>
          <c:cat>
            <c:strRef>
              <c:f>Лист1!$A$2:$A$6</c:f>
              <c:strCache>
                <c:ptCount val="5"/>
                <c:pt idx="0">
                  <c:v>На жилищное хозяйство</c:v>
                </c:pt>
                <c:pt idx="1">
                  <c:v>На коммунальное хозяйство</c:v>
                </c:pt>
                <c:pt idx="2">
                  <c:v>На благоустройство</c:v>
                </c:pt>
                <c:pt idx="3">
                  <c:v>На дорожное хозяйство</c:v>
                </c:pt>
                <c:pt idx="4">
                  <c:v>На водное хозяйство</c:v>
                </c:pt>
              </c:strCache>
            </c:strRef>
          </c:cat>
          <c:val>
            <c:numRef>
              <c:f>Лист1!$B$2:$B$6</c:f>
              <c:numCache>
                <c:formatCode>0.0</c:formatCode>
                <c:ptCount val="5"/>
                <c:pt idx="0">
                  <c:v>10.05657324258557</c:v>
                </c:pt>
                <c:pt idx="1">
                  <c:v>10.330792890052743</c:v>
                </c:pt>
                <c:pt idx="2">
                  <c:v>52.345072075299235</c:v>
                </c:pt>
                <c:pt idx="3">
                  <c:v>26.677124893461961</c:v>
                </c:pt>
                <c:pt idx="4">
                  <c:v>0.59043689860049153</c:v>
                </c:pt>
              </c:numCache>
            </c:numRef>
          </c:val>
        </c:ser>
        <c:dLbls>
          <c:dLblPos val="outEnd"/>
          <c:showLegendKey val="0"/>
          <c:showVal val="1"/>
          <c:showCatName val="0"/>
          <c:showSerName val="0"/>
          <c:showPercent val="0"/>
          <c:showBubbleSize val="0"/>
          <c:showLeaderLines val="1"/>
        </c:dLbls>
      </c:pie3DChart>
    </c:plotArea>
    <c:legend>
      <c:legendPos val="r"/>
      <c:layout>
        <c:manualLayout>
          <c:xMode val="edge"/>
          <c:yMode val="edge"/>
          <c:x val="0.67698972922502332"/>
          <c:y val="0.25741435185185185"/>
          <c:w val="0.3185634920634921"/>
          <c:h val="0.38227777777777777"/>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depthPercent val="140"/>
      <c:rAngAx val="1"/>
    </c:view3D>
    <c:floor>
      <c:thickness val="0"/>
    </c:floor>
    <c:sideWall>
      <c:thickness val="0"/>
    </c:sideWall>
    <c:backWall>
      <c:thickness val="0"/>
    </c:backWall>
    <c:plotArea>
      <c:layout>
        <c:manualLayout>
          <c:layoutTarget val="inner"/>
          <c:xMode val="edge"/>
          <c:yMode val="edge"/>
          <c:x val="8.6364356916810825E-2"/>
          <c:y val="2.7350369255382791E-2"/>
          <c:w val="0.7589830312357172"/>
          <c:h val="0.77540761708679085"/>
        </c:manualLayout>
      </c:layout>
      <c:bar3DChart>
        <c:barDir val="col"/>
        <c:grouping val="clustered"/>
        <c:varyColors val="0"/>
        <c:ser>
          <c:idx val="0"/>
          <c:order val="0"/>
          <c:tx>
            <c:strRef>
              <c:f>Лист1!$B$1</c:f>
              <c:strCache>
                <c:ptCount val="1"/>
                <c:pt idx="0">
                  <c:v>2018 год</c:v>
                </c:pt>
              </c:strCache>
            </c:strRef>
          </c:tx>
          <c:spPr>
            <a:solidFill>
              <a:schemeClr val="accent4"/>
            </a:solidFill>
            <a:ln w="25400" cap="flat" cmpd="sng" algn="ctr">
              <a:solidFill>
                <a:schemeClr val="accent4">
                  <a:shade val="50000"/>
                </a:schemeClr>
              </a:solidFill>
              <a:prstDash val="solid"/>
            </a:ln>
            <a:effectLst/>
          </c:spPr>
          <c:invertIfNegative val="0"/>
          <c:dLbls>
            <c:dLbl>
              <c:idx val="0"/>
              <c:layout>
                <c:manualLayout>
                  <c:x val="0"/>
                  <c:y val="-8.3538800045168005E-2"/>
                </c:manualLayout>
              </c:layout>
              <c:showLegendKey val="0"/>
              <c:showVal val="1"/>
              <c:showCatName val="0"/>
              <c:showSerName val="0"/>
              <c:showPercent val="0"/>
              <c:showBubbleSize val="0"/>
            </c:dLbl>
            <c:dLbl>
              <c:idx val="1"/>
              <c:layout>
                <c:manualLayout>
                  <c:x val="-1.4695077149155572E-3"/>
                  <c:y val="2.3203395051915746E-3"/>
                </c:manualLayout>
              </c:layout>
              <c:showLegendKey val="0"/>
              <c:showVal val="1"/>
              <c:showCatName val="0"/>
              <c:showSerName val="0"/>
              <c:showPercent val="0"/>
              <c:showBubbleSize val="0"/>
            </c:dLbl>
            <c:dLbl>
              <c:idx val="2"/>
              <c:layout>
                <c:manualLayout>
                  <c:x val="4.4084074354776188E-3"/>
                  <c:y val="3.1548139142166887E-3"/>
                </c:manualLayout>
              </c:layout>
              <c:showLegendKey val="0"/>
              <c:showVal val="1"/>
              <c:showCatName val="0"/>
              <c:showSerName val="0"/>
              <c:showPercent val="0"/>
              <c:showBubbleSize val="0"/>
            </c:dLbl>
            <c:dLbl>
              <c:idx val="3"/>
              <c:layout>
                <c:manualLayout>
                  <c:x val="1.1756061719324026E-2"/>
                  <c:y val="2.3205222234768878E-3"/>
                </c:manualLayout>
              </c:layout>
              <c:showLegendKey val="0"/>
              <c:showVal val="1"/>
              <c:showCatName val="0"/>
              <c:showSerName val="0"/>
              <c:showPercent val="0"/>
              <c:showBubbleSize val="0"/>
            </c:dLbl>
            <c:dLbl>
              <c:idx val="5"/>
              <c:layout>
                <c:manualLayout>
                  <c:x val="4.40852314474651E-3"/>
                  <c:y val="-1.8564177787815102E-2"/>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numRef>
              <c:f>Лист1!$A$2</c:f>
              <c:numCache>
                <c:formatCode>General</c:formatCode>
                <c:ptCount val="1"/>
              </c:numCache>
            </c:numRef>
          </c:cat>
          <c:val>
            <c:numRef>
              <c:f>Лист1!$B$2</c:f>
              <c:numCache>
                <c:formatCode>#,##0</c:formatCode>
                <c:ptCount val="1"/>
                <c:pt idx="0">
                  <c:v>21435</c:v>
                </c:pt>
              </c:numCache>
            </c:numRef>
          </c:val>
        </c:ser>
        <c:ser>
          <c:idx val="1"/>
          <c:order val="1"/>
          <c:tx>
            <c:strRef>
              <c:f>Лист1!$C$1</c:f>
              <c:strCache>
                <c:ptCount val="1"/>
                <c:pt idx="0">
                  <c:v>2019 год</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5554623453111766E-2"/>
                  <c:y val="-7.1936371646068878E-2"/>
                </c:manualLayout>
              </c:layout>
              <c:showLegendKey val="0"/>
              <c:showVal val="1"/>
              <c:showCatName val="0"/>
              <c:showSerName val="0"/>
              <c:showPercent val="0"/>
              <c:showBubbleSize val="0"/>
            </c:dLbl>
            <c:dLbl>
              <c:idx val="1"/>
              <c:layout>
                <c:manualLayout>
                  <c:x val="8.8170462894930201E-3"/>
                  <c:y val="-2.3201750587347886E-2"/>
                </c:manualLayout>
              </c:layout>
              <c:showLegendKey val="0"/>
              <c:showVal val="1"/>
              <c:showCatName val="0"/>
              <c:showSerName val="0"/>
              <c:showPercent val="0"/>
              <c:showBubbleSize val="0"/>
            </c:dLbl>
            <c:dLbl>
              <c:idx val="2"/>
              <c:layout>
                <c:manualLayout>
                  <c:x val="5.3881327105213193E-17"/>
                  <c:y val="4.1769400022583898E-2"/>
                </c:manualLayout>
              </c:layout>
              <c:showLegendKey val="0"/>
              <c:showVal val="1"/>
              <c:showCatName val="0"/>
              <c:showSerName val="0"/>
              <c:showPercent val="0"/>
              <c:showBubbleSize val="0"/>
            </c:dLbl>
            <c:dLbl>
              <c:idx val="3"/>
              <c:layout>
                <c:manualLayout>
                  <c:x val="1.6164584864070537E-2"/>
                  <c:y val="-1.4088676107355032E-2"/>
                </c:manualLayout>
              </c:layout>
              <c:showLegendKey val="0"/>
              <c:showVal val="1"/>
              <c:showCatName val="0"/>
              <c:showSerName val="0"/>
              <c:showPercent val="0"/>
              <c:showBubbleSize val="0"/>
            </c:dLbl>
            <c:dLbl>
              <c:idx val="4"/>
              <c:layout>
                <c:manualLayout>
                  <c:x val="1.6164584864070537E-2"/>
                  <c:y val="-4.4756843987452978E-3"/>
                </c:manualLayout>
              </c:layout>
              <c:showLegendKey val="0"/>
              <c:showVal val="1"/>
              <c:showCatName val="0"/>
              <c:showSerName val="0"/>
              <c:showPercent val="0"/>
              <c:showBubbleSize val="0"/>
            </c:dLbl>
            <c:dLbl>
              <c:idx val="5"/>
              <c:layout>
                <c:manualLayout>
                  <c:x val="4.7024246877295998E-2"/>
                  <c:y val="2.3205222234768982E-3"/>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numRef>
              <c:f>Лист1!$A$2</c:f>
              <c:numCache>
                <c:formatCode>General</c:formatCode>
                <c:ptCount val="1"/>
              </c:numCache>
            </c:numRef>
          </c:cat>
          <c:val>
            <c:numRef>
              <c:f>Лист1!$C$2</c:f>
              <c:numCache>
                <c:formatCode>#,##0</c:formatCode>
                <c:ptCount val="1"/>
                <c:pt idx="0">
                  <c:v>18877</c:v>
                </c:pt>
              </c:numCache>
            </c:numRef>
          </c:val>
        </c:ser>
        <c:ser>
          <c:idx val="2"/>
          <c:order val="2"/>
          <c:tx>
            <c:strRef>
              <c:f>Лист1!$D$1</c:f>
              <c:strCache>
                <c:ptCount val="1"/>
                <c:pt idx="0">
                  <c:v>2020 год</c:v>
                </c:pt>
              </c:strCache>
            </c:strRef>
          </c:tx>
          <c:invertIfNegative val="0"/>
          <c:dLbls>
            <c:dLbl>
              <c:idx val="0"/>
              <c:layout>
                <c:manualLayout>
                  <c:x val="8.5231331755830295E-2"/>
                  <c:y val="-7.6577416093022654E-2"/>
                </c:manualLayout>
              </c:layout>
              <c:showLegendKey val="0"/>
              <c:showVal val="1"/>
              <c:showCatName val="0"/>
              <c:showSerName val="0"/>
              <c:showPercent val="0"/>
              <c:showBubbleSize val="0"/>
            </c:dLbl>
            <c:dLbl>
              <c:idx val="1"/>
              <c:layout>
                <c:manualLayout>
                  <c:x val="1.1756061719324026E-2"/>
                  <c:y val="2.7846266681722739E-2"/>
                </c:manualLayout>
              </c:layout>
              <c:showLegendKey val="0"/>
              <c:showVal val="1"/>
              <c:showCatName val="0"/>
              <c:showSerName val="0"/>
              <c:showPercent val="0"/>
              <c:showBubbleSize val="0"/>
            </c:dLbl>
            <c:dLbl>
              <c:idx val="2"/>
              <c:layout>
                <c:manualLayout>
                  <c:x val="1.028655400440847E-2"/>
                  <c:y val="-1.8564360506100417E-2"/>
                </c:manualLayout>
              </c:layout>
              <c:showLegendKey val="0"/>
              <c:showVal val="1"/>
              <c:showCatName val="0"/>
              <c:showSerName val="0"/>
              <c:showPercent val="0"/>
              <c:showBubbleSize val="0"/>
            </c:dLbl>
            <c:dLbl>
              <c:idx val="3"/>
              <c:layout>
                <c:manualLayout>
                  <c:x val="1.4695077149155033E-2"/>
                  <c:y val="0"/>
                </c:manualLayout>
              </c:layout>
              <c:showLegendKey val="0"/>
              <c:showVal val="1"/>
              <c:showCatName val="0"/>
              <c:showSerName val="0"/>
              <c:showPercent val="0"/>
              <c:showBubbleSize val="0"/>
            </c:dLbl>
            <c:dLbl>
              <c:idx val="4"/>
              <c:layout>
                <c:manualLayout>
                  <c:x val="1.6164584864070537E-2"/>
                  <c:y val="1.6243655564338214E-2"/>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numRef>
              <c:f>Лист1!$A$2</c:f>
              <c:numCache>
                <c:formatCode>General</c:formatCode>
                <c:ptCount val="1"/>
              </c:numCache>
            </c:numRef>
          </c:cat>
          <c:val>
            <c:numRef>
              <c:f>Лист1!$D$2</c:f>
              <c:numCache>
                <c:formatCode>#,##0</c:formatCode>
                <c:ptCount val="1"/>
                <c:pt idx="0">
                  <c:v>18501</c:v>
                </c:pt>
              </c:numCache>
            </c:numRef>
          </c:val>
        </c:ser>
        <c:dLbls>
          <c:showLegendKey val="0"/>
          <c:showVal val="0"/>
          <c:showCatName val="0"/>
          <c:showSerName val="0"/>
          <c:showPercent val="0"/>
          <c:showBubbleSize val="0"/>
        </c:dLbls>
        <c:gapWidth val="150"/>
        <c:shape val="box"/>
        <c:axId val="143022592"/>
        <c:axId val="164713536"/>
        <c:axId val="0"/>
      </c:bar3DChart>
      <c:catAx>
        <c:axId val="143022592"/>
        <c:scaling>
          <c:orientation val="minMax"/>
        </c:scaling>
        <c:delete val="0"/>
        <c:axPos val="b"/>
        <c:numFmt formatCode="General" sourceLinked="1"/>
        <c:majorTickMark val="out"/>
        <c:minorTickMark val="none"/>
        <c:tickLblPos val="low"/>
        <c:txPr>
          <a:bodyPr/>
          <a:lstStyle/>
          <a:p>
            <a:pPr>
              <a:defRPr sz="1500" kern="700" baseline="0"/>
            </a:pPr>
            <a:endParaRPr lang="ru-RU"/>
          </a:p>
        </c:txPr>
        <c:crossAx val="164713536"/>
        <c:crosses val="autoZero"/>
        <c:auto val="1"/>
        <c:lblAlgn val="ctr"/>
        <c:lblOffset val="100"/>
        <c:tickLblSkip val="1"/>
        <c:noMultiLvlLbl val="0"/>
      </c:catAx>
      <c:valAx>
        <c:axId val="164713536"/>
        <c:scaling>
          <c:orientation val="minMax"/>
        </c:scaling>
        <c:delete val="0"/>
        <c:axPos val="l"/>
        <c:majorGridlines/>
        <c:numFmt formatCode="#,##0" sourceLinked="1"/>
        <c:majorTickMark val="out"/>
        <c:minorTickMark val="none"/>
        <c:tickLblPos val="nextTo"/>
        <c:txPr>
          <a:bodyPr/>
          <a:lstStyle/>
          <a:p>
            <a:pPr>
              <a:defRPr sz="1700" baseline="0"/>
            </a:pPr>
            <a:endParaRPr lang="ru-RU"/>
          </a:p>
        </c:txPr>
        <c:crossAx val="143022592"/>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00"/>
      <c:rAngAx val="0"/>
      <c:perspective val="30"/>
    </c:view3D>
    <c:floor>
      <c:thickness val="0"/>
    </c:floor>
    <c:sideWall>
      <c:thickness val="0"/>
    </c:sideWall>
    <c:backWall>
      <c:thickness val="0"/>
    </c:backWall>
    <c:plotArea>
      <c:layout>
        <c:manualLayout>
          <c:layoutTarget val="inner"/>
          <c:xMode val="edge"/>
          <c:yMode val="edge"/>
          <c:x val="1.4456499368922578E-3"/>
          <c:y val="4.0517269852899225E-2"/>
          <c:w val="0.59707801136850003"/>
          <c:h val="0.83793092058840313"/>
        </c:manualLayout>
      </c:layout>
      <c:pie3DChart>
        <c:varyColors val="1"/>
        <c:ser>
          <c:idx val="0"/>
          <c:order val="0"/>
          <c:tx>
            <c:strRef>
              <c:f>Лист1!$B$1</c:f>
              <c:strCache>
                <c:ptCount val="1"/>
                <c:pt idx="0">
                  <c:v>Столбец1</c:v>
                </c:pt>
              </c:strCache>
            </c:strRef>
          </c:tx>
          <c:explosion val="9"/>
          <c:dPt>
            <c:idx val="0"/>
            <c:bubble3D val="0"/>
            <c:spPr>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4.3367221492693888E-3"/>
                  <c:y val="-1.2267427802139632E-2"/>
                </c:manualLayout>
              </c:layout>
              <c:dLblPos val="bestFit"/>
              <c:showLegendKey val="0"/>
              <c:showVal val="1"/>
              <c:showCatName val="0"/>
              <c:showSerName val="0"/>
              <c:showPercent val="0"/>
              <c:showBubbleSize val="0"/>
            </c:dLbl>
            <c:dLbl>
              <c:idx val="1"/>
              <c:layout>
                <c:manualLayout>
                  <c:x val="-5.7825997475689254E-3"/>
                  <c:y val="-7.1501064446292751E-3"/>
                </c:manualLayout>
              </c:layout>
              <c:dLblPos val="bestFit"/>
              <c:showLegendKey val="0"/>
              <c:showVal val="1"/>
              <c:showCatName val="0"/>
              <c:showSerName val="0"/>
              <c:showPercent val="0"/>
              <c:showBubbleSize val="0"/>
            </c:dLbl>
            <c:dLbl>
              <c:idx val="2"/>
              <c:layout>
                <c:manualLayout>
                  <c:x val="-2.0239212947195301E-2"/>
                  <c:y val="-7.1501064446292751E-3"/>
                </c:manualLayout>
              </c:layout>
              <c:dLblPos val="bestFit"/>
              <c:showLegendKey val="0"/>
              <c:showVal val="1"/>
              <c:showCatName val="0"/>
              <c:showSerName val="0"/>
              <c:showPercent val="0"/>
              <c:showBubbleSize val="0"/>
            </c:dLbl>
            <c:dLbl>
              <c:idx val="3"/>
              <c:layout>
                <c:manualLayout>
                  <c:x val="-2.8912998737844098E-3"/>
                  <c:y val="-2.1450319333887826E-2"/>
                </c:manualLayout>
              </c:layout>
              <c:dLblPos val="bestFit"/>
              <c:showLegendKey val="0"/>
              <c:showVal val="1"/>
              <c:showCatName val="0"/>
              <c:showSerName val="0"/>
              <c:showPercent val="0"/>
              <c:showBubbleSize val="0"/>
            </c:dLbl>
            <c:dLbl>
              <c:idx val="4"/>
              <c:layout>
                <c:manualLayout>
                  <c:x val="-5.7825997475690312E-3"/>
                  <c:y val="9.5334752595057012E-3"/>
                </c:manualLayout>
              </c:layout>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Лист1!$A$2:$A$5</c:f>
              <c:strCache>
                <c:ptCount val="4"/>
                <c:pt idx="0">
                  <c:v>Другие вопросы национальной экономики - 1 064 тыс. руб.;</c:v>
                </c:pt>
                <c:pt idx="1">
                  <c:v>Другие общегосударственные обязательства - 8 126 тыс. руб.;</c:v>
                </c:pt>
                <c:pt idx="2">
                  <c:v>Национальная безопасность и правоохранительная деятельность - 579 тыс.руб.;</c:v>
                </c:pt>
                <c:pt idx="3">
                  <c:v>Реализация приоритетных проектов - 8 732 тыс. руб.;</c:v>
                </c:pt>
              </c:strCache>
            </c:strRef>
          </c:cat>
          <c:val>
            <c:numRef>
              <c:f>Лист1!$B$2:$B$5</c:f>
              <c:numCache>
                <c:formatCode>#,##0.0</c:formatCode>
                <c:ptCount val="4"/>
                <c:pt idx="0">
                  <c:v>5.7510404842981462</c:v>
                </c:pt>
                <c:pt idx="1">
                  <c:v>43.921950164855957</c:v>
                </c:pt>
                <c:pt idx="2">
                  <c:v>3.129560564293822</c:v>
                </c:pt>
                <c:pt idx="3">
                  <c:v>47.197448786552073</c:v>
                </c:pt>
              </c:numCache>
            </c:numRef>
          </c:val>
        </c:ser>
        <c:dLbls>
          <c:dLblPos val="outEnd"/>
          <c:showLegendKey val="0"/>
          <c:showVal val="1"/>
          <c:showCatName val="0"/>
          <c:showSerName val="0"/>
          <c:showPercent val="0"/>
          <c:showBubbleSize val="0"/>
          <c:showLeaderLines val="0"/>
        </c:dLbls>
      </c:pie3DChart>
    </c:plotArea>
    <c:legend>
      <c:legendPos val="r"/>
      <c:layout>
        <c:manualLayout>
          <c:xMode val="edge"/>
          <c:yMode val="edge"/>
          <c:x val="0.63050132407874526"/>
          <c:y val="8.1220705206928964E-2"/>
          <c:w val="0.36746770850597654"/>
          <c:h val="0.91593952023348757"/>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75"/>
      <c:depthPercent val="100"/>
      <c:rAngAx val="0"/>
      <c:perspective val="30"/>
    </c:view3D>
    <c:floor>
      <c:thickness val="0"/>
    </c:floor>
    <c:sideWall>
      <c:thickness val="0"/>
    </c:sideWall>
    <c:backWall>
      <c:thickness val="0"/>
    </c:backWall>
    <c:plotArea>
      <c:layout>
        <c:manualLayout>
          <c:layoutTarget val="inner"/>
          <c:xMode val="edge"/>
          <c:yMode val="edge"/>
          <c:x val="0.18070624211153224"/>
          <c:y val="6.8588058116999348E-2"/>
          <c:w val="0.63639365662467384"/>
          <c:h val="0.68155544445678862"/>
        </c:manualLayout>
      </c:layout>
      <c:pie3DChart>
        <c:varyColors val="1"/>
        <c:ser>
          <c:idx val="0"/>
          <c:order val="0"/>
          <c:tx>
            <c:strRef>
              <c:f>Лист1!$B$1</c:f>
              <c:strCache>
                <c:ptCount val="1"/>
                <c:pt idx="0">
                  <c:v>Столбец2</c:v>
                </c:pt>
              </c:strCache>
            </c:strRef>
          </c:tx>
          <c:explosion val="6"/>
          <c:dPt>
            <c:idx val="0"/>
            <c:bubble3D val="1"/>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1"/>
            <c:spPr>
              <a:solidFill>
                <a:srgbClr val="FF5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1"/>
            <c:spPr>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1"/>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2.0239099116491611E-2"/>
                  <c:y val="-6.8588058116999348E-2"/>
                </c:manualLayout>
              </c:layout>
              <c:dLblPos val="bestFit"/>
              <c:showLegendKey val="0"/>
              <c:showVal val="1"/>
              <c:showCatName val="0"/>
              <c:showSerName val="0"/>
              <c:showPercent val="1"/>
              <c:showBubbleSize val="0"/>
            </c:dLbl>
            <c:dLbl>
              <c:idx val="1"/>
              <c:layout>
                <c:manualLayout>
                  <c:x val="2.74673488009529E-2"/>
                  <c:y val="1.4697441025071199E-2"/>
                </c:manualLayout>
              </c:layout>
              <c:dLblPos val="bestFit"/>
              <c:showLegendKey val="0"/>
              <c:showVal val="1"/>
              <c:showCatName val="0"/>
              <c:showSerName val="0"/>
              <c:showPercent val="1"/>
              <c:showBubbleSize val="0"/>
            </c:dLbl>
            <c:dLbl>
              <c:idx val="2"/>
              <c:layout>
                <c:manualLayout>
                  <c:x val="0.12288024463584186"/>
                  <c:y val="5.3890617091927967E-2"/>
                </c:manualLayout>
              </c:layout>
              <c:dLblPos val="bestFit"/>
              <c:showLegendKey val="0"/>
              <c:showVal val="1"/>
              <c:showCatName val="0"/>
              <c:showSerName val="0"/>
              <c:showPercent val="1"/>
              <c:showBubbleSize val="0"/>
            </c:dLbl>
            <c:dLbl>
              <c:idx val="3"/>
              <c:layout>
                <c:manualLayout>
                  <c:x val="-2.0239099116491611E-2"/>
                  <c:y val="-4.8991470083570958E-3"/>
                </c:manualLayout>
              </c:layout>
              <c:dLblPos val="bestFit"/>
              <c:showLegendKey val="0"/>
              <c:showVal val="1"/>
              <c:showCatName val="0"/>
              <c:showSerName val="0"/>
              <c:showPercent val="1"/>
              <c:showBubbleSize val="0"/>
            </c:dLbl>
            <c:dLbl>
              <c:idx val="4"/>
              <c:layout>
                <c:manualLayout>
                  <c:x val="2.1684749053383814E-2"/>
                  <c:y val="-3.9193176066856766E-2"/>
                </c:manualLayout>
              </c:layout>
              <c:dLblPos val="bestFit"/>
              <c:showLegendKey val="0"/>
              <c:showVal val="1"/>
              <c:showCatName val="0"/>
              <c:showSerName val="0"/>
              <c:showPercent val="1"/>
              <c:showBubbleSize val="0"/>
            </c:dLbl>
            <c:dLbl>
              <c:idx val="5"/>
              <c:layout>
                <c:manualLayout>
                  <c:x val="2.4576048927168383E-2"/>
                  <c:y val="-2.4495735041785479E-3"/>
                </c:manualLayout>
              </c:layout>
              <c:dLblPos val="bestFit"/>
              <c:showLegendKey val="0"/>
              <c:showVal val="1"/>
              <c:showCatName val="0"/>
              <c:showSerName val="0"/>
              <c:showPercent val="1"/>
              <c:showBubbleSize val="0"/>
            </c:dLbl>
            <c:dLblPos val="outEnd"/>
            <c:showLegendKey val="0"/>
            <c:showVal val="1"/>
            <c:showCatName val="0"/>
            <c:showSerName val="0"/>
            <c:showPercent val="1"/>
            <c:showBubbleSize val="0"/>
            <c:showLeaderLines val="1"/>
          </c:dLbls>
          <c:cat>
            <c:strRef>
              <c:f>Лист1!$A$2:$A$7</c:f>
              <c:strCache>
                <c:ptCount val="6"/>
                <c:pt idx="0">
                  <c:v>Городская Дума</c:v>
                </c:pt>
                <c:pt idx="1">
                  <c:v>Контрольно-счетный орган</c:v>
                </c:pt>
                <c:pt idx="2">
                  <c:v>Администрация</c:v>
                </c:pt>
                <c:pt idx="3">
                  <c:v>Военно-учётный стол</c:v>
                </c:pt>
                <c:pt idx="4">
                  <c:v>Дежурно-диспетчерская служба</c:v>
                </c:pt>
                <c:pt idx="5">
                  <c:v>МП "Кадровая политика"</c:v>
                </c:pt>
              </c:strCache>
            </c:strRef>
          </c:cat>
          <c:val>
            <c:numRef>
              <c:f>Лист1!$B$2:$B$7</c:f>
              <c:numCache>
                <c:formatCode>#,##0</c:formatCode>
                <c:ptCount val="6"/>
                <c:pt idx="0">
                  <c:v>3643</c:v>
                </c:pt>
                <c:pt idx="1">
                  <c:v>1941</c:v>
                </c:pt>
                <c:pt idx="2">
                  <c:v>29717</c:v>
                </c:pt>
                <c:pt idx="3">
                  <c:v>1890</c:v>
                </c:pt>
                <c:pt idx="4">
                  <c:v>1520</c:v>
                </c:pt>
                <c:pt idx="5">
                  <c:v>16461</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8.0033229459021814E-3"/>
          <c:y val="0.79857967170314414"/>
          <c:w val="0.96519990492859631"/>
          <c:h val="0.18672288727178463"/>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0"/>
    <c:plotArea>
      <c:layout>
        <c:manualLayout>
          <c:layoutTarget val="inner"/>
          <c:xMode val="edge"/>
          <c:yMode val="edge"/>
          <c:x val="9.1052151612783766E-2"/>
          <c:y val="8.458845979129162E-2"/>
          <c:w val="0.85114281283561077"/>
          <c:h val="0.81085918819015979"/>
        </c:manualLayout>
      </c:layout>
      <c:areaChart>
        <c:grouping val="standard"/>
        <c:varyColors val="0"/>
        <c:ser>
          <c:idx val="0"/>
          <c:order val="0"/>
          <c:tx>
            <c:strRef>
              <c:f>Лист1!$B$1</c:f>
              <c:strCache>
                <c:ptCount val="1"/>
                <c:pt idx="0">
                  <c:v>  Налоговые и неналоговые доходы</c:v>
                </c:pt>
              </c:strCache>
            </c:strRef>
          </c:tx>
          <c:dLbls>
            <c:dLbl>
              <c:idx val="0"/>
              <c:layout>
                <c:manualLayout>
                  <c:x val="2.8192353627374735E-2"/>
                  <c:y val="-0.25674706898744176"/>
                </c:manualLayout>
              </c:layout>
              <c:showLegendKey val="0"/>
              <c:showVal val="1"/>
              <c:showCatName val="0"/>
              <c:showSerName val="0"/>
              <c:showPercent val="0"/>
              <c:showBubbleSize val="0"/>
            </c:dLbl>
            <c:dLbl>
              <c:idx val="1"/>
              <c:layout>
                <c:manualLayout>
                  <c:x val="-1.4697441025071289E-3"/>
                  <c:y val="-0.24880248882187761"/>
                </c:manualLayout>
              </c:layout>
              <c:showLegendKey val="0"/>
              <c:showVal val="1"/>
              <c:showCatName val="0"/>
              <c:showSerName val="0"/>
              <c:showPercent val="0"/>
              <c:showBubbleSize val="0"/>
            </c:dLbl>
            <c:dLbl>
              <c:idx val="2"/>
              <c:layout>
                <c:manualLayout>
                  <c:x val="1.9573056697403993E-3"/>
                  <c:y val="-0.28750334468565292"/>
                </c:manualLayout>
              </c:layout>
              <c:showLegendKey val="0"/>
              <c:showVal val="1"/>
              <c:showCatName val="0"/>
              <c:showSerName val="0"/>
              <c:showPercent val="0"/>
              <c:showBubbleSize val="0"/>
            </c:dLbl>
            <c:dLbl>
              <c:idx val="3"/>
              <c:layout>
                <c:manualLayout>
                  <c:x val="2.9394882050143116E-3"/>
                  <c:y val="-0.25590281396586478"/>
                </c:manualLayout>
              </c:layout>
              <c:showLegendKey val="0"/>
              <c:showVal val="1"/>
              <c:showCatName val="0"/>
              <c:showSerName val="0"/>
              <c:showPercent val="0"/>
              <c:showBubbleSize val="0"/>
            </c:dLbl>
            <c:dLbl>
              <c:idx val="4"/>
              <c:layout>
                <c:manualLayout>
                  <c:x val="-9.2129809650779541E-3"/>
                  <c:y val="-0.25441997860587762"/>
                </c:manualLayout>
              </c:layout>
              <c:showLegendKey val="0"/>
              <c:showVal val="1"/>
              <c:showCatName val="0"/>
              <c:showSerName val="0"/>
              <c:showPercent val="0"/>
              <c:showBubbleSize val="0"/>
            </c:dLbl>
            <c:dLbl>
              <c:idx val="5"/>
              <c:layout>
                <c:manualLayout>
                  <c:x val="-1.4697441025071289E-2"/>
                  <c:y val="-0.3168202931299316"/>
                </c:manualLayout>
              </c:layout>
              <c:showLegendKey val="0"/>
              <c:showVal val="1"/>
              <c:showCatName val="0"/>
              <c:showSerName val="0"/>
              <c:showPercent val="0"/>
              <c:showBubbleSize val="0"/>
            </c:dLbl>
            <c:dLbl>
              <c:idx val="6"/>
              <c:layout>
                <c:manualLayout>
                  <c:x val="5.8788606821464284E-3"/>
                  <c:y val="-0.37855691127253499"/>
                </c:manualLayout>
              </c:layout>
              <c:showLegendKey val="0"/>
              <c:showVal val="1"/>
              <c:showCatName val="0"/>
              <c:showSerName val="0"/>
              <c:showPercent val="0"/>
              <c:showBubbleSize val="0"/>
            </c:dLbl>
            <c:dLbl>
              <c:idx val="7"/>
              <c:layout>
                <c:manualLayout>
                  <c:x val="2.4985649742621189E-2"/>
                  <c:y val="-0.25116043040591685"/>
                </c:manualLayout>
              </c:layout>
              <c:showLegendKey val="0"/>
              <c:showVal val="1"/>
              <c:showCatName val="0"/>
              <c:showSerName val="0"/>
              <c:showPercent val="0"/>
              <c:showBubbleSize val="0"/>
            </c:dLbl>
            <c:dLbl>
              <c:idx val="8"/>
              <c:layout>
                <c:manualLayout>
                  <c:x val="0"/>
                  <c:y val="-0.3265085595276918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Лист1!$A$2:$A$10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Лист1!$B$2:$B$10</c:f>
              <c:numCache>
                <c:formatCode>#,##0</c:formatCode>
                <c:ptCount val="9"/>
                <c:pt idx="0">
                  <c:v>156</c:v>
                </c:pt>
                <c:pt idx="1">
                  <c:v>142</c:v>
                </c:pt>
                <c:pt idx="2">
                  <c:v>166</c:v>
                </c:pt>
                <c:pt idx="3">
                  <c:v>147</c:v>
                </c:pt>
                <c:pt idx="4">
                  <c:v>148</c:v>
                </c:pt>
                <c:pt idx="5">
                  <c:v>197</c:v>
                </c:pt>
                <c:pt idx="6">
                  <c:v>244</c:v>
                </c:pt>
                <c:pt idx="7">
                  <c:v>201</c:v>
                </c:pt>
                <c:pt idx="8">
                  <c:v>209</c:v>
                </c:pt>
              </c:numCache>
            </c:numRef>
          </c:val>
        </c:ser>
        <c:ser>
          <c:idx val="1"/>
          <c:order val="1"/>
          <c:tx>
            <c:strRef>
              <c:f>Лист1!$C$1</c:f>
              <c:strCache>
                <c:ptCount val="1"/>
                <c:pt idx="0">
                  <c:v>  Безвозмездные поступления</c:v>
                </c:pt>
              </c:strCache>
            </c:strRef>
          </c:tx>
          <c:dLbls>
            <c:dLbl>
              <c:idx val="0"/>
              <c:layout>
                <c:manualLayout>
                  <c:x val="2.9193399807428792E-2"/>
                  <c:y val="-1.2473180713489431E-2"/>
                </c:manualLayout>
              </c:layout>
              <c:showLegendKey val="0"/>
              <c:showVal val="1"/>
              <c:showCatName val="0"/>
              <c:showSerName val="0"/>
              <c:showPercent val="0"/>
              <c:showBubbleSize val="0"/>
            </c:dLbl>
            <c:dLbl>
              <c:idx val="1"/>
              <c:layout>
                <c:manualLayout>
                  <c:x val="-2.9394882050142578E-3"/>
                  <c:y val="-2.3339527964736193E-2"/>
                </c:manualLayout>
              </c:layout>
              <c:showLegendKey val="0"/>
              <c:showVal val="1"/>
              <c:showCatName val="0"/>
              <c:showSerName val="0"/>
              <c:showPercent val="0"/>
              <c:showBubbleSize val="0"/>
            </c:dLbl>
            <c:dLbl>
              <c:idx val="2"/>
              <c:layout>
                <c:manualLayout>
                  <c:x val="2.9394882050142578E-3"/>
                  <c:y val="5.2660629455501982E-3"/>
                </c:manualLayout>
              </c:layout>
              <c:showLegendKey val="0"/>
              <c:showVal val="1"/>
              <c:showCatName val="0"/>
              <c:showSerName val="0"/>
              <c:showPercent val="0"/>
              <c:showBubbleSize val="0"/>
            </c:dLbl>
            <c:dLbl>
              <c:idx val="3"/>
              <c:layout>
                <c:manualLayout>
                  <c:x val="4.7359321186534291E-3"/>
                  <c:y val="-9.3839074194957339E-4"/>
                </c:manualLayout>
              </c:layout>
              <c:showLegendKey val="0"/>
              <c:showVal val="1"/>
              <c:showCatName val="0"/>
              <c:showSerName val="0"/>
              <c:showPercent val="0"/>
              <c:showBubbleSize val="0"/>
            </c:dLbl>
            <c:dLbl>
              <c:idx val="4"/>
              <c:layout>
                <c:manualLayout>
                  <c:x val="7.3487205125356446E-3"/>
                  <c:y val="-5.1774646204927018E-4"/>
                </c:manualLayout>
              </c:layout>
              <c:showLegendKey val="0"/>
              <c:showVal val="1"/>
              <c:showCatName val="0"/>
              <c:showSerName val="0"/>
              <c:showPercent val="0"/>
              <c:showBubbleSize val="0"/>
            </c:dLbl>
            <c:dLbl>
              <c:idx val="5"/>
              <c:layout>
                <c:manualLayout>
                  <c:x val="1.1757837092174943E-2"/>
                  <c:y val="-3.3824388231531943E-2"/>
                </c:manualLayout>
              </c:layout>
              <c:showLegendKey val="0"/>
              <c:showVal val="1"/>
              <c:showCatName val="0"/>
              <c:showSerName val="0"/>
              <c:showPercent val="0"/>
              <c:showBubbleSize val="0"/>
            </c:dLbl>
            <c:dLbl>
              <c:idx val="6"/>
              <c:layout>
                <c:manualLayout>
                  <c:x val="7.3486047846535573E-3"/>
                  <c:y val="-2.0600297160364444E-2"/>
                </c:manualLayout>
              </c:layout>
              <c:showLegendKey val="0"/>
              <c:showVal val="1"/>
              <c:showCatName val="0"/>
              <c:showSerName val="0"/>
              <c:showPercent val="0"/>
              <c:showBubbleSize val="0"/>
            </c:dLbl>
            <c:dLbl>
              <c:idx val="7"/>
              <c:layout>
                <c:manualLayout>
                  <c:x val="2.4985649742621189E-2"/>
                  <c:y val="-0.33655497674392854"/>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Лист1!$A$2:$A$10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Лист1!$C$2:$C$10</c:f>
              <c:numCache>
                <c:formatCode>#,##0</c:formatCode>
                <c:ptCount val="9"/>
                <c:pt idx="0">
                  <c:v>42</c:v>
                </c:pt>
                <c:pt idx="1">
                  <c:v>65</c:v>
                </c:pt>
                <c:pt idx="2">
                  <c:v>35</c:v>
                </c:pt>
                <c:pt idx="3">
                  <c:v>40</c:v>
                </c:pt>
                <c:pt idx="4">
                  <c:v>41</c:v>
                </c:pt>
                <c:pt idx="5">
                  <c:v>69</c:v>
                </c:pt>
                <c:pt idx="6">
                  <c:v>58</c:v>
                </c:pt>
                <c:pt idx="7">
                  <c:v>222</c:v>
                </c:pt>
                <c:pt idx="8">
                  <c:v>74</c:v>
                </c:pt>
              </c:numCache>
            </c:numRef>
          </c:val>
        </c:ser>
        <c:dLbls>
          <c:showLegendKey val="0"/>
          <c:showVal val="1"/>
          <c:showCatName val="0"/>
          <c:showSerName val="0"/>
          <c:showPercent val="0"/>
          <c:showBubbleSize val="0"/>
        </c:dLbls>
        <c:axId val="76935168"/>
        <c:axId val="158223744"/>
      </c:areaChart>
      <c:catAx>
        <c:axId val="76935168"/>
        <c:scaling>
          <c:orientation val="minMax"/>
        </c:scaling>
        <c:delete val="0"/>
        <c:axPos val="b"/>
        <c:numFmt formatCode="General" sourceLinked="1"/>
        <c:majorTickMark val="out"/>
        <c:minorTickMark val="none"/>
        <c:tickLblPos val="nextTo"/>
        <c:crossAx val="158223744"/>
        <c:crosses val="autoZero"/>
        <c:auto val="1"/>
        <c:lblAlgn val="ctr"/>
        <c:lblOffset val="100"/>
        <c:noMultiLvlLbl val="0"/>
      </c:catAx>
      <c:valAx>
        <c:axId val="158223744"/>
        <c:scaling>
          <c:orientation val="minMax"/>
        </c:scaling>
        <c:delete val="0"/>
        <c:axPos val="l"/>
        <c:majorGridlines/>
        <c:numFmt formatCode="#,##0" sourceLinked="1"/>
        <c:majorTickMark val="out"/>
        <c:minorTickMark val="none"/>
        <c:tickLblPos val="nextTo"/>
        <c:crossAx val="76935168"/>
        <c:crosses val="autoZero"/>
        <c:crossBetween val="midCat"/>
      </c:valAx>
    </c:plotArea>
    <c:legend>
      <c:legendPos val="t"/>
      <c:layout>
        <c:manualLayout>
          <c:xMode val="edge"/>
          <c:yMode val="edge"/>
          <c:x val="3.5302558974928719E-2"/>
          <c:y val="0"/>
          <c:w val="0.90000000000000013"/>
          <c:h val="6.5072898820515021E-2"/>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50"/>
      <c:rAngAx val="0"/>
      <c:perspective val="0"/>
    </c:view3D>
    <c:floor>
      <c:thickness val="0"/>
    </c:floor>
    <c:sideWall>
      <c:thickness val="0"/>
    </c:sideWall>
    <c:backWall>
      <c:thickness val="0"/>
    </c:backWall>
    <c:plotArea>
      <c:layout>
        <c:manualLayout>
          <c:layoutTarget val="inner"/>
          <c:xMode val="edge"/>
          <c:yMode val="edge"/>
          <c:x val="8.4196185153498082E-3"/>
          <c:y val="2.3051431785357183E-2"/>
          <c:w val="0.99003522946602462"/>
          <c:h val="0.60270890039995551"/>
        </c:manualLayout>
      </c:layout>
      <c:pie3DChart>
        <c:varyColors val="1"/>
        <c:ser>
          <c:idx val="0"/>
          <c:order val="0"/>
          <c:tx>
            <c:strRef>
              <c:f>Лист1!$B$1</c:f>
              <c:strCache>
                <c:ptCount val="1"/>
                <c:pt idx="0">
                  <c:v>Проценты</c:v>
                </c:pt>
              </c:strCache>
            </c:strRef>
          </c:tx>
          <c:explosion val="10"/>
          <c:dPt>
            <c:idx val="0"/>
            <c:bubble3D val="0"/>
            <c:explosion val="11"/>
          </c:dPt>
          <c:dPt>
            <c:idx val="8"/>
            <c:bubble3D val="0"/>
            <c:explosion val="7"/>
          </c:dPt>
          <c:dLbls>
            <c:dLbl>
              <c:idx val="0"/>
              <c:layout>
                <c:manualLayout>
                  <c:x val="0"/>
                  <c:y val="5.2006329781021481E-2"/>
                </c:manualLayout>
              </c:layout>
              <c:dLblPos val="bestFit"/>
              <c:showLegendKey val="0"/>
              <c:showVal val="1"/>
              <c:showCatName val="0"/>
              <c:showSerName val="0"/>
              <c:showPercent val="0"/>
              <c:showBubbleSize val="0"/>
            </c:dLbl>
            <c:dLbl>
              <c:idx val="1"/>
              <c:layout>
                <c:manualLayout>
                  <c:x val="0"/>
                  <c:y val="-1.7636929230085547E-2"/>
                </c:manualLayout>
              </c:layout>
              <c:dLblPos val="bestFit"/>
              <c:showLegendKey val="0"/>
              <c:showVal val="1"/>
              <c:showCatName val="0"/>
              <c:showSerName val="0"/>
              <c:showPercent val="0"/>
              <c:showBubbleSize val="0"/>
            </c:dLbl>
            <c:dLbl>
              <c:idx val="3"/>
              <c:layout>
                <c:manualLayout>
                  <c:x val="2.9357888353885073E-2"/>
                  <c:y val="1.9106673332592673E-2"/>
                </c:manualLayout>
              </c:layout>
              <c:dLblPos val="bestFit"/>
              <c:showLegendKey val="0"/>
              <c:showVal val="1"/>
              <c:showCatName val="0"/>
              <c:showSerName val="0"/>
              <c:showPercent val="0"/>
              <c:showBubbleSize val="0"/>
            </c:dLbl>
            <c:dLbl>
              <c:idx val="4"/>
              <c:layout>
                <c:manualLayout>
                  <c:x val="4.6353343903633125E-3"/>
                  <c:y val="-6.7834343192636716E-3"/>
                </c:manualLayout>
              </c:layout>
              <c:dLblPos val="bestFit"/>
              <c:showLegendKey val="0"/>
              <c:showVal val="1"/>
              <c:showCatName val="0"/>
              <c:showSerName val="0"/>
              <c:showPercent val="0"/>
              <c:showBubbleSize val="0"/>
            </c:dLbl>
            <c:dLbl>
              <c:idx val="5"/>
              <c:layout>
                <c:manualLayout>
                  <c:x val="1.5450303531122525E-3"/>
                  <c:y val="3.7875065163699758E-3"/>
                </c:manualLayout>
              </c:layout>
              <c:dLblPos val="bestFit"/>
              <c:showLegendKey val="0"/>
              <c:showVal val="1"/>
              <c:showCatName val="0"/>
              <c:showSerName val="0"/>
              <c:showPercent val="0"/>
              <c:showBubbleSize val="0"/>
            </c:dLbl>
            <c:dLbl>
              <c:idx val="6"/>
              <c:layout>
                <c:manualLayout>
                  <c:x val="3.2448070725622856E-2"/>
                  <c:y val="-3.1543147627471589E-2"/>
                </c:manualLayout>
              </c:layout>
              <c:dLblPos val="bestFit"/>
              <c:showLegendKey val="0"/>
              <c:showVal val="1"/>
              <c:showCatName val="0"/>
              <c:showSerName val="0"/>
              <c:showPercent val="0"/>
              <c:showBubbleSize val="0"/>
            </c:dLbl>
            <c:dLbl>
              <c:idx val="7"/>
              <c:layout>
                <c:manualLayout>
                  <c:x val="8.9618817080280716E-2"/>
                  <c:y val="-3.5613030176134278E-2"/>
                </c:manualLayout>
              </c:layout>
              <c:dLblPos val="bestFit"/>
              <c:showLegendKey val="0"/>
              <c:showVal val="1"/>
              <c:showCatName val="0"/>
              <c:showSerName val="0"/>
              <c:showPercent val="0"/>
              <c:showBubbleSize val="0"/>
            </c:dLbl>
            <c:dLbl>
              <c:idx val="8"/>
              <c:layout>
                <c:manualLayout>
                  <c:x val="5.8715533376743588E-2"/>
                  <c:y val="0"/>
                </c:manualLayout>
              </c:layout>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Лист1!$A$2:$A$10</c:f>
              <c:strCache>
                <c:ptCount val="9"/>
                <c:pt idx="0">
                  <c:v>НДФЛ - 82 863 тыс.руб.</c:v>
                </c:pt>
                <c:pt idx="1">
                  <c:v>Акцизы - 1 132 тыс.руб.</c:v>
                </c:pt>
                <c:pt idx="2">
                  <c:v>Налоги на совокупный доход - 37 547 тыс.руб.</c:v>
                </c:pt>
                <c:pt idx="3">
                  <c:v>Налоги на имущество - 58 938 тыс.руб.</c:v>
                </c:pt>
                <c:pt idx="4">
                  <c:v>Доходы от использования имущества - 24 397 тыс.руб.</c:v>
                </c:pt>
                <c:pt idx="5">
                  <c:v>Доходы от оказания платных услуг и компенсации - 2 497 тыс.руб.</c:v>
                </c:pt>
                <c:pt idx="6">
                  <c:v>Доходы от продажи мат.и немат. активов - 812 тыс.руб.</c:v>
                </c:pt>
                <c:pt idx="7">
                  <c:v>Штрафы и прочие неналоговые доходы - 1 216 тыс.руб.</c:v>
                </c:pt>
                <c:pt idx="8">
                  <c:v>Безвозмездные поступления - 73 556 тыс. руб.</c:v>
                </c:pt>
              </c:strCache>
            </c:strRef>
          </c:cat>
          <c:val>
            <c:numRef>
              <c:f>Лист1!$B$2:$B$10</c:f>
              <c:numCache>
                <c:formatCode>0.00</c:formatCode>
                <c:ptCount val="9"/>
                <c:pt idx="0">
                  <c:v>29.284558132302319</c:v>
                </c:pt>
                <c:pt idx="1">
                  <c:v>0.40005937276910353</c:v>
                </c:pt>
                <c:pt idx="2">
                  <c:v>13.269460485301707</c:v>
                </c:pt>
                <c:pt idx="3">
                  <c:v>20.829239675146134</c:v>
                </c:pt>
                <c:pt idx="4">
                  <c:v>8.6221276655899466</c:v>
                </c:pt>
                <c:pt idx="5">
                  <c:v>0.88246312173538111</c:v>
                </c:pt>
                <c:pt idx="6">
                  <c:v>0.28696838400045233</c:v>
                </c:pt>
                <c:pt idx="7">
                  <c:v>0.42974575732087444</c:v>
                </c:pt>
                <c:pt idx="8">
                  <c:v>25.995377405834081</c:v>
                </c:pt>
              </c:numCache>
            </c:numRef>
          </c:val>
        </c:ser>
        <c:dLbls>
          <c:dLblPos val="outEnd"/>
          <c:showLegendKey val="0"/>
          <c:showVal val="1"/>
          <c:showCatName val="0"/>
          <c:showSerName val="0"/>
          <c:showPercent val="0"/>
          <c:showBubbleSize val="0"/>
          <c:showLeaderLines val="0"/>
        </c:dLbls>
      </c:pie3DChart>
    </c:plotArea>
    <c:legend>
      <c:legendPos val="b"/>
      <c:layout>
        <c:manualLayout>
          <c:xMode val="edge"/>
          <c:yMode val="edge"/>
          <c:x val="2.0459029381734793E-2"/>
          <c:y val="0.67481640216614114"/>
          <c:w val="0.95135788446058867"/>
          <c:h val="0.32518359783385886"/>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9817073170731703"/>
          <c:y val="6.5513554049550046E-2"/>
          <c:w val="0.29374999435473748"/>
          <c:h val="0.46322114494400907"/>
        </c:manualLayout>
      </c:layout>
      <c:doughnutChart>
        <c:varyColors val="1"/>
        <c:ser>
          <c:idx val="0"/>
          <c:order val="0"/>
          <c:tx>
            <c:strRef>
              <c:f>Лист1!$B$1</c:f>
              <c:strCache>
                <c:ptCount val="1"/>
                <c:pt idx="0">
                  <c:v>Столбец1</c:v>
                </c:pt>
              </c:strCache>
            </c:strRef>
          </c:tx>
          <c:dPt>
            <c:idx val="3"/>
            <c:bubble3D val="0"/>
            <c:spPr>
              <a:effectLst/>
              <a:scene3d>
                <a:camera prst="orthographicFront"/>
                <a:lightRig rig="threePt" dir="t"/>
              </a:scene3d>
              <a:sp3d/>
            </c:spPr>
          </c:dPt>
          <c:dPt>
            <c:idx val="5"/>
            <c:bubble3D val="0"/>
            <c:spPr>
              <a:scene3d>
                <a:camera prst="orthographicFront"/>
                <a:lightRig rig="threePt" dir="t"/>
              </a:scene3d>
              <a:sp3d>
                <a:bevelT w="0" h="0"/>
              </a:sp3d>
            </c:spPr>
          </c:dPt>
          <c:dPt>
            <c:idx val="8"/>
            <c:bubble3D val="0"/>
            <c:explosion val="1"/>
          </c:dPt>
          <c:dPt>
            <c:idx val="9"/>
            <c:bubble3D val="0"/>
            <c:spPr>
              <a:ln w="0"/>
            </c:spPr>
          </c:dPt>
          <c:dLbls>
            <c:delete val="1"/>
          </c:dLbls>
          <c:cat>
            <c:strRef>
              <c:f>Лист1!$A$2:$A$13</c:f>
              <c:strCache>
                <c:ptCount val="12"/>
                <c:pt idx="0">
                  <c:v>Дотация на выравнивание  бюджетной обеспенности - 7 610 тыс. руб.</c:v>
                </c:pt>
                <c:pt idx="1">
                  <c:v>Прочие дотации бюджетам городских поселений, в т. ч. на стимулирование руководителей исполнительно-распорядительных органов - 366 тыс. руб. и  на поощрение муниципальных образований Калужской области - победителей регионального этапа конкурса – 291 тыс. р</c:v>
                </c:pt>
                <c:pt idx="2">
                  <c:v>Субвенция на осуществление первичного воинского учета - 1 890 тыс.руб.</c:v>
                </c:pt>
                <c:pt idx="3">
                  <c:v>Субсидии на реализацию программ формирования современной городской среды - 6 437 тыс.руб.</c:v>
                </c:pt>
                <c:pt idx="4">
                  <c:v>Субсидии бюджетам городских поселений  на поддержку государственных программ субъектов Российской Федерации и муниципальных программ формирования современной городской среды      – 3 645 тыс. руб.</c:v>
                </c:pt>
                <c:pt idx="5">
                  <c:v>Прочие субсидии на реализацию проектов развития общественной инфраструктуры муниципальных образований, основанных на местных инициативах - 732 тыс.руб.</c:v>
                </c:pt>
                <c:pt idx="6">
                  <c:v>Прочие субсидии на обеспечение финансовой устойчивости муниципальных образований Калужской области - 19 158 тыс.руб.</c:v>
                </c:pt>
                <c:pt idx="7">
                  <c:v>Прочие субсидии бюджетам поселений на выполнение кадастровых работ по внесению изменений в документы территориального планирования и градостроительного зонирования - 419 тыс. руб.</c:v>
                </c:pt>
                <c:pt idx="8">
                  <c:v>Прочие межбюджетные трансферты, передаваемые бюджетам городских поселений из бюджетов муниципальных районов - 39 725 тыс.руб.</c:v>
                </c:pt>
                <c:pt idx="9">
                  <c:v>Прочие безвозмездные поступления от негосударственных организаций - 215 тыс.руб.</c:v>
                </c:pt>
                <c:pt idx="10">
                  <c:v>Прочие безвозмездные поступления от физических лиц - 240 тыс.руб.</c:v>
                </c:pt>
                <c:pt idx="11">
                  <c:v>Возврат прочих остатков субсидий, субвенций и иных межбюджетных трансфертов, имеющих целевое назначение, прошлых лет из бюджетов городских поселений - 7 172 тыс. руб.</c:v>
                </c:pt>
              </c:strCache>
            </c:strRef>
          </c:cat>
          <c:val>
            <c:numRef>
              <c:f>Лист1!$B$2:$B$13</c:f>
              <c:numCache>
                <c:formatCode>General</c:formatCode>
                <c:ptCount val="12"/>
                <c:pt idx="0">
                  <c:v>7610</c:v>
                </c:pt>
                <c:pt idx="1">
                  <c:v>657</c:v>
                </c:pt>
                <c:pt idx="2">
                  <c:v>1890</c:v>
                </c:pt>
                <c:pt idx="3">
                  <c:v>6437</c:v>
                </c:pt>
                <c:pt idx="4">
                  <c:v>3645</c:v>
                </c:pt>
                <c:pt idx="5">
                  <c:v>732</c:v>
                </c:pt>
                <c:pt idx="6">
                  <c:v>19158</c:v>
                </c:pt>
                <c:pt idx="7">
                  <c:v>419</c:v>
                </c:pt>
                <c:pt idx="8">
                  <c:v>39725</c:v>
                </c:pt>
                <c:pt idx="9">
                  <c:v>215</c:v>
                </c:pt>
                <c:pt idx="10">
                  <c:v>240</c:v>
                </c:pt>
                <c:pt idx="11">
                  <c:v>-7172</c:v>
                </c:pt>
              </c:numCache>
            </c:numRef>
          </c:val>
        </c:ser>
        <c:dLbls>
          <c:showLegendKey val="0"/>
          <c:showVal val="1"/>
          <c:showCatName val="0"/>
          <c:showSerName val="0"/>
          <c:showPercent val="0"/>
          <c:showBubbleSize val="0"/>
          <c:showLeaderLines val="1"/>
        </c:dLbls>
        <c:firstSliceAng val="0"/>
        <c:holeSize val="29"/>
      </c:doughnutChart>
      <c:spPr>
        <a:noFill/>
        <a:ln w="25400">
          <a:noFill/>
        </a:ln>
      </c:spPr>
    </c:plotArea>
    <c:legend>
      <c:legendPos val="l"/>
      <c:legendEntry>
        <c:idx val="1"/>
        <c:txPr>
          <a:bodyPr/>
          <a:lstStyle/>
          <a:p>
            <a:pPr algn="just" defTabSz="720000">
              <a:lnSpc>
                <a:spcPct val="100000"/>
              </a:lnSpc>
              <a:defRPr sz="1000" b="1" kern="0" spc="0" baseline="0">
                <a:latin typeface="Times New Roman" panose="02020603050405020304" pitchFamily="18" charset="0"/>
                <a:cs typeface="Times New Roman" panose="02020603050405020304" pitchFamily="18" charset="0"/>
              </a:defRPr>
            </a:pPr>
            <a:endParaRPr lang="ru-RU"/>
          </a:p>
        </c:txPr>
      </c:legendEntry>
      <c:layout>
        <c:manualLayout>
          <c:xMode val="edge"/>
          <c:yMode val="edge"/>
          <c:x val="0"/>
          <c:y val="0"/>
          <c:w val="0.6905719825168477"/>
          <c:h val="1"/>
        </c:manualLayout>
      </c:layout>
      <c:overlay val="0"/>
      <c:txPr>
        <a:bodyPr/>
        <a:lstStyle/>
        <a:p>
          <a:pPr algn="just" defTabSz="720000">
            <a:lnSpc>
              <a:spcPct val="100000"/>
            </a:lnSpc>
            <a:defRPr sz="1000" b="1" kern="0" spc="0" baseline="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pPr>
        <a:ln w="0"/>
        <a:effectLst/>
        <a:scene3d>
          <a:camera prst="orthographicFront"/>
          <a:lightRig rig="threePt" dir="t"/>
        </a:scene3d>
        <a:sp3d prstMaterial="metal"/>
      </c:spPr>
    </c:sideWall>
    <c:backWall>
      <c:thickness val="0"/>
      <c:spPr>
        <a:ln w="0"/>
        <a:effectLst/>
        <a:scene3d>
          <a:camera prst="orthographicFront"/>
          <a:lightRig rig="threePt" dir="t"/>
        </a:scene3d>
        <a:sp3d prstMaterial="metal"/>
      </c:spPr>
    </c:backWall>
    <c:plotArea>
      <c:layout/>
      <c:bar3DChart>
        <c:barDir val="col"/>
        <c:grouping val="clustered"/>
        <c:varyColors val="0"/>
        <c:ser>
          <c:idx val="0"/>
          <c:order val="0"/>
          <c:tx>
            <c:strRef>
              <c:f>Лист1!$B$1</c:f>
              <c:strCache>
                <c:ptCount val="1"/>
                <c:pt idx="0">
                  <c:v>Расходы социального характера</c:v>
                </c:pt>
              </c:strCache>
            </c:strRef>
          </c:tx>
          <c:invertIfNegative val="0"/>
          <c:cat>
            <c:strRef>
              <c:f>Лист1!$A$2:$A$4</c:f>
              <c:strCache>
                <c:ptCount val="3"/>
                <c:pt idx="0">
                  <c:v>2018 год</c:v>
                </c:pt>
                <c:pt idx="1">
                  <c:v>2019 год</c:v>
                </c:pt>
                <c:pt idx="2">
                  <c:v>2020 год</c:v>
                </c:pt>
              </c:strCache>
            </c:strRef>
          </c:cat>
          <c:val>
            <c:numRef>
              <c:f>Лист1!$B$2:$B$4</c:f>
              <c:numCache>
                <c:formatCode>General</c:formatCode>
                <c:ptCount val="3"/>
                <c:pt idx="0">
                  <c:v>60</c:v>
                </c:pt>
                <c:pt idx="1">
                  <c:v>73</c:v>
                </c:pt>
                <c:pt idx="2">
                  <c:v>108</c:v>
                </c:pt>
              </c:numCache>
            </c:numRef>
          </c:val>
        </c:ser>
        <c:ser>
          <c:idx val="1"/>
          <c:order val="1"/>
          <c:tx>
            <c:strRef>
              <c:f>Лист1!$C$1</c:f>
              <c:strCache>
                <c:ptCount val="1"/>
                <c:pt idx="0">
                  <c:v>ЖКХ, водное и дорожное хозяйство</c:v>
                </c:pt>
              </c:strCache>
            </c:strRef>
          </c:tx>
          <c:invertIfNegative val="0"/>
          <c:cat>
            <c:strRef>
              <c:f>Лист1!$A$2:$A$4</c:f>
              <c:strCache>
                <c:ptCount val="3"/>
                <c:pt idx="0">
                  <c:v>2018 год</c:v>
                </c:pt>
                <c:pt idx="1">
                  <c:v>2019 год</c:v>
                </c:pt>
                <c:pt idx="2">
                  <c:v>2020 год</c:v>
                </c:pt>
              </c:strCache>
            </c:strRef>
          </c:cat>
          <c:val>
            <c:numRef>
              <c:f>Лист1!$C$2:$C$4</c:f>
              <c:numCache>
                <c:formatCode>General</c:formatCode>
                <c:ptCount val="3"/>
                <c:pt idx="0">
                  <c:v>131</c:v>
                </c:pt>
                <c:pt idx="1">
                  <c:v>185</c:v>
                </c:pt>
                <c:pt idx="2">
                  <c:v>162</c:v>
                </c:pt>
              </c:numCache>
            </c:numRef>
          </c:val>
        </c:ser>
        <c:ser>
          <c:idx val="2"/>
          <c:order val="2"/>
          <c:tx>
            <c:strRef>
              <c:f>Лист1!$D$1</c:f>
              <c:strCache>
                <c:ptCount val="1"/>
                <c:pt idx="0">
                  <c:v>Прочие расходы</c:v>
                </c:pt>
              </c:strCache>
            </c:strRef>
          </c:tx>
          <c:invertIfNegative val="0"/>
          <c:dLbls>
            <c:dLbl>
              <c:idx val="0"/>
              <c:layout>
                <c:manualLayout>
                  <c:x val="5.8789764100284888E-3"/>
                  <c:y val="-2.0127491557020478E-7"/>
                </c:manualLayout>
              </c:layout>
              <c:showLegendKey val="0"/>
              <c:showVal val="1"/>
              <c:showCatName val="0"/>
              <c:showSerName val="0"/>
              <c:showPercent val="0"/>
              <c:showBubbleSize val="0"/>
            </c:dLbl>
            <c:dLbl>
              <c:idx val="1"/>
              <c:layout>
                <c:manualLayout>
                  <c:x val="2.9394882050142578E-3"/>
                  <c:y val="-2.0127491557020478E-7"/>
                </c:manualLayout>
              </c:layout>
              <c:showLegendKey val="0"/>
              <c:showVal val="1"/>
              <c:showCatName val="0"/>
              <c:showSerName val="0"/>
              <c:showPercent val="0"/>
              <c:showBubbleSize val="0"/>
            </c:dLbl>
            <c:dLbl>
              <c:idx val="2"/>
              <c:layout>
                <c:manualLayout>
                  <c:x val="7.3487205125356446E-3"/>
                  <c:y val="-7.6685742832248022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2018 год</c:v>
                </c:pt>
                <c:pt idx="1">
                  <c:v>2019 год</c:v>
                </c:pt>
                <c:pt idx="2">
                  <c:v>2020 год</c:v>
                </c:pt>
              </c:strCache>
            </c:strRef>
          </c:cat>
          <c:val>
            <c:numRef>
              <c:f>Лист1!$D$2:$D$4</c:f>
              <c:numCache>
                <c:formatCode>General</c:formatCode>
                <c:ptCount val="3"/>
                <c:pt idx="0">
                  <c:v>70</c:v>
                </c:pt>
                <c:pt idx="1">
                  <c:v>70</c:v>
                </c:pt>
                <c:pt idx="2">
                  <c:v>74</c:v>
                </c:pt>
              </c:numCache>
            </c:numRef>
          </c:val>
        </c:ser>
        <c:ser>
          <c:idx val="3"/>
          <c:order val="3"/>
          <c:tx>
            <c:strRef>
              <c:f>Лист1!$E$1</c:f>
              <c:strCache>
                <c:ptCount val="1"/>
                <c:pt idx="0">
                  <c:v>Всего</c:v>
                </c:pt>
              </c:strCache>
            </c:strRef>
          </c:tx>
          <c:invertIfNegative val="0"/>
          <c:cat>
            <c:strRef>
              <c:f>Лист1!$A$2:$A$4</c:f>
              <c:strCache>
                <c:ptCount val="3"/>
                <c:pt idx="0">
                  <c:v>2018 год</c:v>
                </c:pt>
                <c:pt idx="1">
                  <c:v>2019 год</c:v>
                </c:pt>
                <c:pt idx="2">
                  <c:v>2020 год</c:v>
                </c:pt>
              </c:strCache>
            </c:strRef>
          </c:cat>
          <c:val>
            <c:numRef>
              <c:f>Лист1!$E$2:$E$4</c:f>
              <c:numCache>
                <c:formatCode>General</c:formatCode>
                <c:ptCount val="3"/>
                <c:pt idx="0">
                  <c:v>261</c:v>
                </c:pt>
                <c:pt idx="1">
                  <c:v>328</c:v>
                </c:pt>
                <c:pt idx="2">
                  <c:v>344</c:v>
                </c:pt>
              </c:numCache>
            </c:numRef>
          </c:val>
        </c:ser>
        <c:dLbls>
          <c:showLegendKey val="0"/>
          <c:showVal val="1"/>
          <c:showCatName val="0"/>
          <c:showSerName val="0"/>
          <c:showPercent val="0"/>
          <c:showBubbleSize val="0"/>
        </c:dLbls>
        <c:gapWidth val="150"/>
        <c:shape val="cylinder"/>
        <c:axId val="77073408"/>
        <c:axId val="164700160"/>
        <c:axId val="0"/>
      </c:bar3DChart>
      <c:catAx>
        <c:axId val="77073408"/>
        <c:scaling>
          <c:orientation val="minMax"/>
        </c:scaling>
        <c:delete val="0"/>
        <c:axPos val="b"/>
        <c:majorTickMark val="out"/>
        <c:minorTickMark val="none"/>
        <c:tickLblPos val="nextTo"/>
        <c:crossAx val="164700160"/>
        <c:crosses val="autoZero"/>
        <c:auto val="1"/>
        <c:lblAlgn val="ctr"/>
        <c:lblOffset val="100"/>
        <c:noMultiLvlLbl val="0"/>
      </c:catAx>
      <c:valAx>
        <c:axId val="164700160"/>
        <c:scaling>
          <c:orientation val="minMax"/>
        </c:scaling>
        <c:delete val="0"/>
        <c:axPos val="l"/>
        <c:majorGridlines/>
        <c:numFmt formatCode="General" sourceLinked="1"/>
        <c:majorTickMark val="out"/>
        <c:minorTickMark val="none"/>
        <c:tickLblPos val="nextTo"/>
        <c:crossAx val="77073408"/>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4120370370370369"/>
          <c:y val="8.2029362004644543E-2"/>
          <c:w val="0.72222222222222221"/>
          <c:h val="0.6045799874152642"/>
        </c:manualLayout>
      </c:layout>
      <c:pie3DChart>
        <c:varyColors val="1"/>
        <c:ser>
          <c:idx val="0"/>
          <c:order val="0"/>
          <c:tx>
            <c:strRef>
              <c:f>Лист1!$B$1</c:f>
              <c:strCache>
                <c:ptCount val="1"/>
                <c:pt idx="0">
                  <c:v>Расходы:</c:v>
                </c:pt>
              </c:strCache>
            </c:strRef>
          </c:tx>
          <c:dLbls>
            <c:dLbl>
              <c:idx val="1"/>
              <c:layout>
                <c:manualLayout>
                  <c:x val="7.2530742684942154E-2"/>
                  <c:y val="-1.9824725644941172E-7"/>
                </c:manualLayout>
              </c:layout>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Лист1!$A$2:$A$5</c:f>
              <c:strCache>
                <c:ptCount val="4"/>
                <c:pt idx="0">
                  <c:v>Расходы социального характера</c:v>
                </c:pt>
                <c:pt idx="1">
                  <c:v>На ЖКХ, водное и дорожное хозяйство</c:v>
                </c:pt>
                <c:pt idx="2">
                  <c:v>На содержание ОМСУ</c:v>
                </c:pt>
                <c:pt idx="3">
                  <c:v>На исполнение прочих полномочий</c:v>
                </c:pt>
              </c:strCache>
            </c:strRef>
          </c:cat>
          <c:val>
            <c:numRef>
              <c:f>Лист1!$B$2:$B$5</c:f>
              <c:numCache>
                <c:formatCode>0</c:formatCode>
                <c:ptCount val="4"/>
                <c:pt idx="0">
                  <c:v>31.456627049359188</c:v>
                </c:pt>
                <c:pt idx="1">
                  <c:v>47.108421466082831</c:v>
                </c:pt>
                <c:pt idx="2">
                  <c:v>16.052137734394321</c:v>
                </c:pt>
                <c:pt idx="3">
                  <c:v>5.3828137501636579</c:v>
                </c:pt>
              </c:numCache>
            </c:numRef>
          </c:val>
        </c:ser>
        <c:ser>
          <c:idx val="1"/>
          <c:order val="1"/>
          <c:tx>
            <c:strRef>
              <c:f>Лист1!$C$1</c:f>
              <c:strCache>
                <c:ptCount val="1"/>
                <c:pt idx="0">
                  <c:v>343705</c:v>
                </c:pt>
              </c:strCache>
            </c:strRef>
          </c:tx>
          <c:cat>
            <c:strRef>
              <c:f>Лист1!$A$2:$A$5</c:f>
              <c:strCache>
                <c:ptCount val="4"/>
                <c:pt idx="0">
                  <c:v>Расходы социального характера</c:v>
                </c:pt>
                <c:pt idx="1">
                  <c:v>На ЖКХ, водное и дорожное хозяйство</c:v>
                </c:pt>
                <c:pt idx="2">
                  <c:v>На содержание ОМСУ</c:v>
                </c:pt>
                <c:pt idx="3">
                  <c:v>На исполнение прочих полномочий</c:v>
                </c:pt>
              </c:strCache>
            </c:strRef>
          </c:cat>
          <c:val>
            <c:numRef>
              <c:f>Лист1!$C$2:$C$5</c:f>
              <c:numCache>
                <c:formatCode>General</c:formatCode>
                <c:ptCount val="4"/>
                <c:pt idx="0">
                  <c:v>108118</c:v>
                </c:pt>
                <c:pt idx="1">
                  <c:v>161914</c:v>
                </c:pt>
                <c:pt idx="2">
                  <c:v>55172</c:v>
                </c:pt>
                <c:pt idx="3">
                  <c:v>18501</c:v>
                </c:pt>
              </c:numCache>
            </c:numRef>
          </c:val>
        </c:ser>
        <c:dLbls>
          <c:showLegendKey val="0"/>
          <c:showVal val="0"/>
          <c:showCatName val="0"/>
          <c:showSerName val="0"/>
          <c:showPercent val="0"/>
          <c:showBubbleSize val="0"/>
          <c:showLeaderLines val="0"/>
        </c:dLbls>
      </c:pie3DChart>
    </c:plotArea>
    <c:legend>
      <c:legendPos val="b"/>
      <c:layout>
        <c:manualLayout>
          <c:xMode val="edge"/>
          <c:yMode val="edge"/>
          <c:x val="7.3822543015456404E-3"/>
          <c:y val="0.70102232145158228"/>
          <c:w val="0.48469767667930402"/>
          <c:h val="0.29414916837258431"/>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0"/>
      <c:rotY val="0"/>
      <c:rAngAx val="0"/>
      <c:perspective val="30"/>
    </c:view3D>
    <c:floor>
      <c:thickness val="0"/>
    </c:floor>
    <c:sideWall>
      <c:thickness val="0"/>
    </c:sideWall>
    <c:backWall>
      <c:thickness val="0"/>
    </c:backWall>
    <c:plotArea>
      <c:layout>
        <c:manualLayout>
          <c:layoutTarget val="inner"/>
          <c:xMode val="edge"/>
          <c:yMode val="edge"/>
          <c:x val="0.11228848768869573"/>
          <c:y val="0.10907070647655516"/>
          <c:w val="0.72737579203779934"/>
          <c:h val="0.55528585949375175"/>
        </c:manualLayout>
      </c:layout>
      <c:bar3DChart>
        <c:barDir val="col"/>
        <c:grouping val="clustered"/>
        <c:varyColors val="0"/>
        <c:ser>
          <c:idx val="0"/>
          <c:order val="0"/>
          <c:tx>
            <c:strRef>
              <c:f>Лист1!$B$1</c:f>
              <c:strCache>
                <c:ptCount val="1"/>
                <c:pt idx="0">
                  <c:v>2018 год</c:v>
                </c:pt>
              </c:strCache>
            </c:strRef>
          </c:tx>
          <c:invertIfNegative val="0"/>
          <c:dLbls>
            <c:dLbl>
              <c:idx val="1"/>
              <c:layout>
                <c:manualLayout>
                  <c:x val="-5.830389828127453E-3"/>
                  <c:y val="-4.5550439400341017E-3"/>
                </c:manualLayout>
              </c:layout>
              <c:showLegendKey val="0"/>
              <c:showVal val="1"/>
              <c:showCatName val="0"/>
              <c:showSerName val="0"/>
              <c:showPercent val="0"/>
              <c:showBubbleSize val="0"/>
            </c:dLbl>
            <c:dLbl>
              <c:idx val="2"/>
              <c:layout>
                <c:manualLayout>
                  <c:x val="0"/>
                  <c:y val="-4.3272917430323965E-2"/>
                </c:manualLayout>
              </c:layout>
              <c:showLegendKey val="0"/>
              <c:showVal val="1"/>
              <c:showCatName val="0"/>
              <c:showSerName val="0"/>
              <c:showPercent val="0"/>
              <c:showBubbleSize val="0"/>
            </c:dLbl>
            <c:dLbl>
              <c:idx val="3"/>
              <c:layout>
                <c:manualLayout>
                  <c:x val="-2.9151949140637265E-3"/>
                  <c:y val="-5.4660527280409141E-2"/>
                </c:manualLayout>
              </c:layout>
              <c:showLegendKey val="0"/>
              <c:showVal val="1"/>
              <c:showCatName val="0"/>
              <c:showSerName val="0"/>
              <c:showPercent val="0"/>
              <c:showBubbleSize val="0"/>
            </c:dLbl>
            <c:dLbl>
              <c:idx val="4"/>
              <c:layout>
                <c:manualLayout>
                  <c:x val="-1.8948766941414223E-2"/>
                  <c:y val="-9.1100878800682034E-3"/>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Лист1!$A$2:$A$6</c:f>
              <c:strCache>
                <c:ptCount val="5"/>
                <c:pt idx="0">
                  <c:v>На культуру</c:v>
                </c:pt>
                <c:pt idx="1">
                  <c:v>На СМИ</c:v>
                </c:pt>
                <c:pt idx="2">
                  <c:v>На физкультуру и спорт</c:v>
                </c:pt>
                <c:pt idx="3">
                  <c:v>Остальные расходы соц.характера</c:v>
                </c:pt>
                <c:pt idx="4">
                  <c:v>Всего социальных расходов</c:v>
                </c:pt>
              </c:strCache>
            </c:strRef>
          </c:cat>
          <c:val>
            <c:numRef>
              <c:f>Лист1!$B$2:$B$6</c:f>
              <c:numCache>
                <c:formatCode>#,##0</c:formatCode>
                <c:ptCount val="5"/>
                <c:pt idx="0">
                  <c:v>25471</c:v>
                </c:pt>
                <c:pt idx="1">
                  <c:v>5907</c:v>
                </c:pt>
                <c:pt idx="2">
                  <c:v>23425</c:v>
                </c:pt>
                <c:pt idx="3">
                  <c:v>4831</c:v>
                </c:pt>
                <c:pt idx="4">
                  <c:v>59634</c:v>
                </c:pt>
              </c:numCache>
            </c:numRef>
          </c:val>
        </c:ser>
        <c:ser>
          <c:idx val="1"/>
          <c:order val="1"/>
          <c:tx>
            <c:strRef>
              <c:f>Лист1!$C$1</c:f>
              <c:strCache>
                <c:ptCount val="1"/>
                <c:pt idx="0">
                  <c:v>2019 год</c:v>
                </c:pt>
              </c:strCache>
            </c:strRef>
          </c:tx>
          <c:invertIfNegative val="0"/>
          <c:dLbls>
            <c:dLbl>
              <c:idx val="0"/>
              <c:layout>
                <c:manualLayout>
                  <c:x val="1.4575974570318632E-3"/>
                  <c:y val="-5.2383005310392257E-2"/>
                </c:manualLayout>
              </c:layout>
              <c:showLegendKey val="0"/>
              <c:showVal val="1"/>
              <c:showCatName val="0"/>
              <c:showSerName val="0"/>
              <c:showPercent val="0"/>
              <c:showBubbleSize val="0"/>
            </c:dLbl>
            <c:dLbl>
              <c:idx val="1"/>
              <c:layout>
                <c:manualLayout>
                  <c:x val="-1.4575974570319168E-3"/>
                  <c:y val="-3.6440351520272814E-2"/>
                </c:manualLayout>
              </c:layout>
              <c:showLegendKey val="0"/>
              <c:showVal val="1"/>
              <c:showCatName val="0"/>
              <c:showSerName val="0"/>
              <c:showPercent val="0"/>
              <c:showBubbleSize val="0"/>
            </c:dLbl>
            <c:dLbl>
              <c:idx val="2"/>
              <c:layout>
                <c:manualLayout>
                  <c:x val="-2.9153096855170364E-3"/>
                  <c:y val="-6.8325659100511443E-2"/>
                </c:manualLayout>
              </c:layout>
              <c:showLegendKey val="0"/>
              <c:showVal val="1"/>
              <c:showCatName val="0"/>
              <c:showSerName val="0"/>
              <c:showPercent val="0"/>
              <c:showBubbleSize val="0"/>
            </c:dLbl>
            <c:dLbl>
              <c:idx val="3"/>
              <c:layout>
                <c:manualLayout>
                  <c:x val="-4.3727923710955895E-3"/>
                  <c:y val="-3.4162829550255847E-2"/>
                </c:manualLayout>
              </c:layout>
              <c:showLegendKey val="0"/>
              <c:showVal val="1"/>
              <c:showCatName val="0"/>
              <c:showSerName val="0"/>
              <c:showPercent val="0"/>
              <c:showBubbleSize val="0"/>
            </c:dLbl>
            <c:dLbl>
              <c:idx val="4"/>
              <c:layout>
                <c:manualLayout>
                  <c:x val="-2.3321559312509812E-2"/>
                  <c:y val="-9.1100878800682034E-3"/>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Лист1!$A$2:$A$6</c:f>
              <c:strCache>
                <c:ptCount val="5"/>
                <c:pt idx="0">
                  <c:v>На культуру</c:v>
                </c:pt>
                <c:pt idx="1">
                  <c:v>На СМИ</c:v>
                </c:pt>
                <c:pt idx="2">
                  <c:v>На физкультуру и спорт</c:v>
                </c:pt>
                <c:pt idx="3">
                  <c:v>Остальные расходы соц.характера</c:v>
                </c:pt>
                <c:pt idx="4">
                  <c:v>Всего социальных расходов</c:v>
                </c:pt>
              </c:strCache>
            </c:strRef>
          </c:cat>
          <c:val>
            <c:numRef>
              <c:f>Лист1!$C$2:$C$6</c:f>
              <c:numCache>
                <c:formatCode>#,##0</c:formatCode>
                <c:ptCount val="5"/>
                <c:pt idx="0">
                  <c:v>28572</c:v>
                </c:pt>
                <c:pt idx="1">
                  <c:v>7459</c:v>
                </c:pt>
                <c:pt idx="2">
                  <c:v>33577</c:v>
                </c:pt>
                <c:pt idx="3">
                  <c:v>3796</c:v>
                </c:pt>
                <c:pt idx="4">
                  <c:v>73404</c:v>
                </c:pt>
              </c:numCache>
            </c:numRef>
          </c:val>
        </c:ser>
        <c:ser>
          <c:idx val="2"/>
          <c:order val="2"/>
          <c:tx>
            <c:strRef>
              <c:f>Лист1!$D$1</c:f>
              <c:strCache>
                <c:ptCount val="1"/>
                <c:pt idx="0">
                  <c:v>2020 год</c:v>
                </c:pt>
              </c:strCache>
            </c:strRef>
          </c:tx>
          <c:invertIfNegative val="0"/>
          <c:dLbls>
            <c:dLbl>
              <c:idx val="0"/>
              <c:layout>
                <c:manualLayout>
                  <c:x val="5.830275056674117E-3"/>
                  <c:y val="-3.64405308527114E-2"/>
                </c:manualLayout>
              </c:layout>
              <c:showLegendKey val="0"/>
              <c:showVal val="1"/>
              <c:showCatName val="0"/>
              <c:showSerName val="0"/>
              <c:showPercent val="0"/>
              <c:showBubbleSize val="0"/>
            </c:dLbl>
            <c:dLbl>
              <c:idx val="1"/>
              <c:layout>
                <c:manualLayout>
                  <c:x val="1.4575974570318632E-3"/>
                  <c:y val="-6.3770615160477426E-2"/>
                </c:manualLayout>
              </c:layout>
              <c:showLegendKey val="0"/>
              <c:showVal val="1"/>
              <c:showCatName val="0"/>
              <c:showSerName val="0"/>
              <c:showPercent val="0"/>
              <c:showBubbleSize val="0"/>
            </c:dLbl>
            <c:dLbl>
              <c:idx val="2"/>
              <c:layout>
                <c:manualLayout>
                  <c:x val="-5.830389828127453E-3"/>
                  <c:y val="-3.6440351520272772E-2"/>
                </c:manualLayout>
              </c:layout>
              <c:showLegendKey val="0"/>
              <c:showVal val="1"/>
              <c:showCatName val="0"/>
              <c:showSerName val="0"/>
              <c:showPercent val="0"/>
              <c:showBubbleSize val="0"/>
            </c:dLbl>
            <c:dLbl>
              <c:idx val="3"/>
              <c:layout>
                <c:manualLayout>
                  <c:x val="0"/>
                  <c:y val="-7.5158225010562685E-2"/>
                </c:manualLayout>
              </c:layout>
              <c:showLegendKey val="0"/>
              <c:showVal val="1"/>
              <c:showCatName val="0"/>
              <c:showSerName val="0"/>
              <c:showPercent val="0"/>
              <c:showBubbleSize val="0"/>
            </c:dLbl>
            <c:dLbl>
              <c:idx val="4"/>
              <c:layout>
                <c:manualLayout>
                  <c:x val="1.4575974570317563E-3"/>
                  <c:y val="-2.0877043551767681E-17"/>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Лист1!$A$2:$A$6</c:f>
              <c:strCache>
                <c:ptCount val="5"/>
                <c:pt idx="0">
                  <c:v>На культуру</c:v>
                </c:pt>
                <c:pt idx="1">
                  <c:v>На СМИ</c:v>
                </c:pt>
                <c:pt idx="2">
                  <c:v>На физкультуру и спорт</c:v>
                </c:pt>
                <c:pt idx="3">
                  <c:v>Остальные расходы соц.характера</c:v>
                </c:pt>
                <c:pt idx="4">
                  <c:v>Всего социальных расходов</c:v>
                </c:pt>
              </c:strCache>
            </c:strRef>
          </c:cat>
          <c:val>
            <c:numRef>
              <c:f>Лист1!$D$2:$D$6</c:f>
              <c:numCache>
                <c:formatCode>#,##0</c:formatCode>
                <c:ptCount val="5"/>
                <c:pt idx="0">
                  <c:v>41560</c:v>
                </c:pt>
                <c:pt idx="1">
                  <c:v>8265</c:v>
                </c:pt>
                <c:pt idx="2">
                  <c:v>52598</c:v>
                </c:pt>
                <c:pt idx="3">
                  <c:v>5695</c:v>
                </c:pt>
                <c:pt idx="4">
                  <c:v>108118</c:v>
                </c:pt>
              </c:numCache>
            </c:numRef>
          </c:val>
        </c:ser>
        <c:dLbls>
          <c:showLegendKey val="0"/>
          <c:showVal val="0"/>
          <c:showCatName val="0"/>
          <c:showSerName val="0"/>
          <c:showPercent val="0"/>
          <c:showBubbleSize val="0"/>
        </c:dLbls>
        <c:gapWidth val="75"/>
        <c:shape val="box"/>
        <c:axId val="89587200"/>
        <c:axId val="164707072"/>
        <c:axId val="0"/>
      </c:bar3DChart>
      <c:catAx>
        <c:axId val="89587200"/>
        <c:scaling>
          <c:orientation val="minMax"/>
        </c:scaling>
        <c:delete val="0"/>
        <c:axPos val="b"/>
        <c:majorTickMark val="none"/>
        <c:minorTickMark val="none"/>
        <c:tickLblPos val="low"/>
        <c:txPr>
          <a:bodyPr rot="0" vert="horz"/>
          <a:lstStyle/>
          <a:p>
            <a:pPr>
              <a:defRPr sz="1200"/>
            </a:pPr>
            <a:endParaRPr lang="ru-RU"/>
          </a:p>
        </c:txPr>
        <c:crossAx val="164707072"/>
        <c:crosses val="autoZero"/>
        <c:auto val="1"/>
        <c:lblAlgn val="ctr"/>
        <c:lblOffset val="100"/>
        <c:noMultiLvlLbl val="0"/>
      </c:catAx>
      <c:valAx>
        <c:axId val="164707072"/>
        <c:scaling>
          <c:orientation val="minMax"/>
        </c:scaling>
        <c:delete val="0"/>
        <c:axPos val="l"/>
        <c:majorGridlines/>
        <c:numFmt formatCode="#,##0" sourceLinked="1"/>
        <c:majorTickMark val="none"/>
        <c:minorTickMark val="none"/>
        <c:tickLblPos val="nextTo"/>
        <c:spPr>
          <a:ln w="12700">
            <a:noFill/>
          </a:ln>
        </c:spPr>
        <c:crossAx val="89587200"/>
        <c:crosses val="autoZero"/>
        <c:crossBetween val="between"/>
      </c:valAx>
    </c:plotArea>
    <c:legend>
      <c:legendPos val="b"/>
      <c:layout>
        <c:manualLayout>
          <c:xMode val="edge"/>
          <c:yMode val="edge"/>
          <c:x val="0.82508463246967045"/>
          <c:y val="0.15069179281508172"/>
          <c:w val="0.17045810336959805"/>
          <c:h val="0.34825337378116711"/>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28777312539045"/>
          <c:y val="6.028834023859988E-3"/>
          <c:w val="0.4094244537492191"/>
          <c:h val="0.71976677915740805"/>
        </c:manualLayout>
      </c:layout>
      <c:doughnutChart>
        <c:varyColors val="1"/>
        <c:ser>
          <c:idx val="0"/>
          <c:order val="0"/>
          <c:tx>
            <c:strRef>
              <c:f>Лист1!$B$1</c:f>
              <c:strCache>
                <c:ptCount val="1"/>
                <c:pt idx="0">
                  <c:v>Столбец1</c:v>
                </c:pt>
              </c:strCache>
            </c:strRef>
          </c:tx>
          <c:explosion val="2"/>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dPt>
          <c:dPt>
            <c:idx val="3"/>
            <c:bubble3D val="0"/>
            <c:spPr>
              <a:gradFill rotWithShape="1">
                <a:gsLst>
                  <a:gs pos="0">
                    <a:srgbClr val="3588ED"/>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c:spPr>
          </c:dPt>
          <c:dLbls>
            <c:dLbl>
              <c:idx val="0"/>
              <c:layout>
                <c:manualLayout>
                  <c:x val="-0.16480409280571739"/>
                  <c:y val="8.8280031715575247E-2"/>
                </c:manualLayout>
              </c:layout>
              <c:showLegendKey val="0"/>
              <c:showVal val="1"/>
              <c:showCatName val="0"/>
              <c:showSerName val="0"/>
              <c:showPercent val="0"/>
              <c:showBubbleSize val="0"/>
            </c:dLbl>
            <c:dLbl>
              <c:idx val="1"/>
              <c:layout>
                <c:manualLayout>
                  <c:x val="-0.13733674400476445"/>
                  <c:y val="6.9440254713653199E-2"/>
                </c:manualLayout>
              </c:layout>
              <c:showLegendKey val="0"/>
              <c:showVal val="1"/>
              <c:showCatName val="0"/>
              <c:showSerName val="0"/>
              <c:showPercent val="0"/>
              <c:showBubbleSize val="0"/>
            </c:dLbl>
            <c:dLbl>
              <c:idx val="2"/>
              <c:layout>
                <c:manualLayout>
                  <c:x val="-6.6499897097043917E-2"/>
                  <c:y val="-0.16699964723840419"/>
                </c:manualLayout>
              </c:layout>
              <c:showLegendKey val="0"/>
              <c:showVal val="1"/>
              <c:showCatName val="0"/>
              <c:showSerName val="0"/>
              <c:showPercent val="0"/>
              <c:showBubbleSize val="0"/>
            </c:dLbl>
            <c:dLbl>
              <c:idx val="3"/>
              <c:layout>
                <c:manualLayout>
                  <c:x val="0.11709764488827289"/>
                  <c:y val="-0.12014169806904237"/>
                </c:manualLayout>
              </c:layout>
              <c:showLegendKey val="0"/>
              <c:showVal val="1"/>
              <c:showCatName val="0"/>
              <c:showSerName val="0"/>
              <c:showPercent val="0"/>
              <c:showBubbleSize val="0"/>
            </c:dLbl>
            <c:txPr>
              <a:bodyPr rot="0"/>
              <a:lstStyle/>
              <a:p>
                <a:pPr>
                  <a:defRPr/>
                </a:pPr>
                <a:endParaRPr lang="ru-RU"/>
              </a:p>
            </c:txPr>
            <c:showLegendKey val="0"/>
            <c:showVal val="1"/>
            <c:showCatName val="0"/>
            <c:showSerName val="0"/>
            <c:showPercent val="0"/>
            <c:showBubbleSize val="0"/>
            <c:showLeaderLines val="1"/>
          </c:dLbls>
          <c:cat>
            <c:strRef>
              <c:f>Лист1!$A$2:$A$5</c:f>
              <c:strCache>
                <c:ptCount val="4"/>
                <c:pt idx="0">
                  <c:v>На зарплату и начисления на оплату труда</c:v>
                </c:pt>
                <c:pt idx="1">
                  <c:v>На содержание учреждения</c:v>
                </c:pt>
                <c:pt idx="2">
                  <c:v>На проведение мероприятий</c:v>
                </c:pt>
                <c:pt idx="3">
                  <c:v>На ремонт ДК и приобретение оборудования</c:v>
                </c:pt>
              </c:strCache>
            </c:strRef>
          </c:cat>
          <c:val>
            <c:numRef>
              <c:f>Лист1!$B$2:$B$5</c:f>
              <c:numCache>
                <c:formatCode>#,##0</c:formatCode>
                <c:ptCount val="4"/>
                <c:pt idx="0">
                  <c:v>12978</c:v>
                </c:pt>
                <c:pt idx="1">
                  <c:v>2342</c:v>
                </c:pt>
                <c:pt idx="2">
                  <c:v>723</c:v>
                </c:pt>
                <c:pt idx="3">
                  <c:v>13707</c:v>
                </c:pt>
              </c:numCache>
            </c:numRef>
          </c:val>
        </c:ser>
        <c:dLbls>
          <c:showLegendKey val="0"/>
          <c:showVal val="1"/>
          <c:showCatName val="0"/>
          <c:showSerName val="0"/>
          <c:showPercent val="0"/>
          <c:showBubbleSize val="0"/>
          <c:showLeaderLines val="1"/>
        </c:dLbls>
        <c:firstSliceAng val="117"/>
        <c:holeSize val="10"/>
      </c:doughnutChart>
    </c:plotArea>
    <c:legend>
      <c:legendPos val="b"/>
      <c:layout>
        <c:manualLayout>
          <c:xMode val="edge"/>
          <c:yMode val="edge"/>
          <c:x val="1.3387629061251835E-2"/>
          <c:y val="0.71702379657194848"/>
          <c:w val="0.59735564445480549"/>
          <c:h val="0.26727501557755645"/>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22010725989664"/>
          <c:y val="1.525294961133053E-2"/>
          <c:w val="0.44824042081354293"/>
          <c:h val="0.78606767125355348"/>
        </c:manualLayout>
      </c:layout>
      <c:pieChart>
        <c:varyColors val="1"/>
        <c:ser>
          <c:idx val="0"/>
          <c:order val="0"/>
          <c:tx>
            <c:strRef>
              <c:f>Лист1!$B$1</c:f>
              <c:strCache>
                <c:ptCount val="1"/>
                <c:pt idx="0">
                  <c:v>Столбец1</c:v>
                </c:pt>
              </c:strCache>
            </c:strRef>
          </c:tx>
          <c:spPr>
            <a:scene3d>
              <a:camera prst="orthographicFront"/>
              <a:lightRig rig="threePt" dir="t"/>
            </a:scene3d>
            <a:sp3d>
              <a:bevelT/>
            </a:sp3d>
          </c:spPr>
          <c:dPt>
            <c:idx val="0"/>
            <c:bubble3D val="0"/>
            <c:spPr>
              <a:gradFill rotWithShape="1">
                <a:gsLst>
                  <a:gs pos="0">
                    <a:schemeClr val="accent6">
                      <a:shade val="51000"/>
                      <a:satMod val="130000"/>
                    </a:schemeClr>
                  </a:gs>
                  <a:gs pos="86000">
                    <a:schemeClr val="accent6">
                      <a:shade val="93000"/>
                      <a:satMod val="130000"/>
                    </a:schemeClr>
                  </a:gs>
                  <a:gs pos="100000">
                    <a:schemeClr val="accent6">
                      <a:shade val="94000"/>
                      <a:satMod val="135000"/>
                    </a:schemeClr>
                  </a:gs>
                </a:gsLst>
                <a:lin ang="16200000" scaled="0"/>
              </a:gradFill>
              <a:effectLst>
                <a:outerShdw blurRad="40000" dist="23000" dir="5400000" rotWithShape="0">
                  <a:srgbClr val="000000">
                    <a:alpha val="35000"/>
                  </a:srgbClr>
                </a:outerShdw>
              </a:effectLst>
              <a:scene3d>
                <a:camera prst="orthographicFront"/>
                <a:lightRig rig="threePt" dir="t"/>
              </a:scene3d>
              <a:sp3d>
                <a:bevelT/>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effectLst>
                <a:outerShdw blurRad="40000" dist="23000" dir="5400000" rotWithShape="0">
                  <a:srgbClr val="000000">
                    <a:alpha val="35000"/>
                  </a:srgbClr>
                </a:outerShdw>
              </a:effectLst>
              <a:scene3d>
                <a:camera prst="orthographicFront"/>
                <a:lightRig rig="threePt" dir="t"/>
              </a:scene3d>
              <a:sp3d>
                <a:bevelT/>
              </a:sp3d>
            </c:spPr>
          </c:dPt>
          <c:dPt>
            <c:idx val="2"/>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effectLst>
                <a:outerShdw blurRad="40000" dist="23000" dir="5400000" rotWithShape="0">
                  <a:srgbClr val="000000">
                    <a:alpha val="35000"/>
                  </a:srgbClr>
                </a:outerShdw>
              </a:effectLst>
              <a:scene3d>
                <a:camera prst="orthographicFront"/>
                <a:lightRig rig="threePt" dir="t"/>
              </a:scene3d>
              <a:sp3d>
                <a:bevelT/>
              </a:sp3d>
            </c:spPr>
          </c:dPt>
          <c:dPt>
            <c:idx val="3"/>
            <c:bubble3D val="0"/>
          </c:dPt>
          <c:dLbls>
            <c:dLbl>
              <c:idx val="0"/>
              <c:layout>
                <c:manualLayout>
                  <c:x val="2.0404736790945413E-2"/>
                  <c:y val="5.0736191172097919E-2"/>
                </c:manualLayout>
              </c:layout>
              <c:dLblPos val="bestFit"/>
              <c:showLegendKey val="0"/>
              <c:showVal val="1"/>
              <c:showCatName val="0"/>
              <c:showSerName val="0"/>
              <c:showPercent val="0"/>
              <c:showBubbleSize val="0"/>
            </c:dLbl>
            <c:dLbl>
              <c:idx val="1"/>
              <c:layout>
                <c:manualLayout>
                  <c:x val="-1.1476229916167288E-7"/>
                  <c:y val="4.8320363247379575E-3"/>
                </c:manualLayout>
              </c:layout>
              <c:dLblPos val="bestFit"/>
              <c:showLegendKey val="0"/>
              <c:showVal val="1"/>
              <c:showCatName val="0"/>
              <c:showSerName val="0"/>
              <c:showPercent val="0"/>
              <c:showBubbleSize val="0"/>
            </c:dLbl>
            <c:dLbl>
              <c:idx val="2"/>
              <c:layout>
                <c:manualLayout>
                  <c:x val="4.3723288357605753E-3"/>
                  <c:y val="7.2478642494563043E-3"/>
                </c:manualLayout>
              </c:layout>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Лист1!$A$2:$A$4</c:f>
              <c:strCache>
                <c:ptCount val="3"/>
                <c:pt idx="0">
                  <c:v>На зарплату и начисления на оплату труда</c:v>
                </c:pt>
                <c:pt idx="1">
                  <c:v>На содержание учреждения и мероприятия</c:v>
                </c:pt>
                <c:pt idx="2">
                  <c:v>На укрепление и развитие МТБ</c:v>
                </c:pt>
              </c:strCache>
            </c:strRef>
          </c:cat>
          <c:val>
            <c:numRef>
              <c:f>Лист1!$B$2:$B$4</c:f>
              <c:numCache>
                <c:formatCode>#,##0</c:formatCode>
                <c:ptCount val="3"/>
                <c:pt idx="0">
                  <c:v>5080</c:v>
                </c:pt>
                <c:pt idx="1">
                  <c:v>885</c:v>
                </c:pt>
                <c:pt idx="2">
                  <c:v>731</c:v>
                </c:pt>
              </c:numCache>
            </c:numRef>
          </c:val>
        </c:ser>
        <c:dLbls>
          <c:dLblPos val="outEnd"/>
          <c:showLegendKey val="0"/>
          <c:showVal val="1"/>
          <c:showCatName val="0"/>
          <c:showSerName val="0"/>
          <c:showPercent val="0"/>
          <c:showBubbleSize val="0"/>
          <c:showLeaderLines val="0"/>
        </c:dLbls>
        <c:firstSliceAng val="106"/>
      </c:pieChart>
    </c:plotArea>
    <c:legend>
      <c:legendPos val="b"/>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BD57F8-D957-41FE-BE78-38F086E9BEB2}"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ru-RU"/>
        </a:p>
      </dgm:t>
    </dgm:pt>
    <dgm:pt modelId="{B7B3436F-921D-4B62-8CCB-3BC8F1A605C1}">
      <dgm:prSet phldrT="[Текст]"/>
      <dgm:spPr/>
      <dgm:t>
        <a:bodyPr/>
        <a:lstStyle/>
        <a:p>
          <a:r>
            <a:rPr lang="ru-RU" dirty="0" smtClean="0"/>
            <a:t>1</a:t>
          </a:r>
          <a:endParaRPr lang="ru-RU" dirty="0"/>
        </a:p>
      </dgm:t>
    </dgm:pt>
    <dgm:pt modelId="{407B1C58-5C43-46FF-82A3-5D9DED83926F}" type="parTrans" cxnId="{983DC86B-6A3B-46BA-996D-91889E1CE578}">
      <dgm:prSet/>
      <dgm:spPr/>
      <dgm:t>
        <a:bodyPr/>
        <a:lstStyle/>
        <a:p>
          <a:endParaRPr lang="ru-RU"/>
        </a:p>
      </dgm:t>
    </dgm:pt>
    <dgm:pt modelId="{58E40D9F-E5C9-4E5E-BA7F-C6F8A757B395}" type="sibTrans" cxnId="{983DC86B-6A3B-46BA-996D-91889E1CE578}">
      <dgm:prSet/>
      <dgm:spPr/>
      <dgm:t>
        <a:bodyPr/>
        <a:lstStyle/>
        <a:p>
          <a:endParaRPr lang="ru-RU"/>
        </a:p>
      </dgm:t>
    </dgm:pt>
    <dgm:pt modelId="{D2635E52-FCA5-4474-A561-D66C713F4DBE}">
      <dgm:prSet phldrT="[Текст]"/>
      <dgm:spPr/>
      <dgm:t>
        <a:bodyPr/>
        <a:lstStyle/>
        <a:p>
          <a:r>
            <a:rPr lang="ru-RU" dirty="0" smtClean="0"/>
            <a:t>Публичные слушания по проекту бюджета городского поселения «Город Балабаново»</a:t>
          </a:r>
          <a:endParaRPr lang="ru-RU" dirty="0"/>
        </a:p>
      </dgm:t>
    </dgm:pt>
    <dgm:pt modelId="{0EBB973C-03D5-4F85-9AEE-26CA1E85E7F8}" type="parTrans" cxnId="{FA12372D-6EA7-4498-92AC-CAFEDA2A1841}">
      <dgm:prSet/>
      <dgm:spPr/>
      <dgm:t>
        <a:bodyPr/>
        <a:lstStyle/>
        <a:p>
          <a:endParaRPr lang="ru-RU"/>
        </a:p>
      </dgm:t>
    </dgm:pt>
    <dgm:pt modelId="{C2B0FBCF-6686-482D-98DD-7BE54FB8CAF9}" type="sibTrans" cxnId="{FA12372D-6EA7-4498-92AC-CAFEDA2A1841}">
      <dgm:prSet/>
      <dgm:spPr/>
      <dgm:t>
        <a:bodyPr/>
        <a:lstStyle/>
        <a:p>
          <a:endParaRPr lang="ru-RU"/>
        </a:p>
      </dgm:t>
    </dgm:pt>
    <dgm:pt modelId="{E595EB90-7D24-4A6D-99AB-CDB5C84517EE}">
      <dgm:prSet phldrT="[Текст]"/>
      <dgm:spPr/>
      <dgm:t>
        <a:bodyPr/>
        <a:lstStyle/>
        <a:p>
          <a:r>
            <a:rPr lang="ru-RU" dirty="0" smtClean="0"/>
            <a:t>2</a:t>
          </a:r>
          <a:endParaRPr lang="ru-RU" dirty="0"/>
        </a:p>
      </dgm:t>
    </dgm:pt>
    <dgm:pt modelId="{95323B1E-5BF2-4000-9EF0-49A4340B57C4}" type="parTrans" cxnId="{767CBCFA-AFBF-4E3E-9656-801A83FE3FF9}">
      <dgm:prSet/>
      <dgm:spPr/>
      <dgm:t>
        <a:bodyPr/>
        <a:lstStyle/>
        <a:p>
          <a:endParaRPr lang="ru-RU"/>
        </a:p>
      </dgm:t>
    </dgm:pt>
    <dgm:pt modelId="{EB71F4D5-7472-4817-A40D-709C434C52B7}" type="sibTrans" cxnId="{767CBCFA-AFBF-4E3E-9656-801A83FE3FF9}">
      <dgm:prSet/>
      <dgm:spPr/>
      <dgm:t>
        <a:bodyPr/>
        <a:lstStyle/>
        <a:p>
          <a:endParaRPr lang="ru-RU"/>
        </a:p>
      </dgm:t>
    </dgm:pt>
    <dgm:pt modelId="{B7EBA959-60CA-4172-B4CC-3D3D2FEF0475}">
      <dgm:prSet phldrT="[Текст]"/>
      <dgm:spPr/>
      <dgm:t>
        <a:bodyPr/>
        <a:lstStyle/>
        <a:p>
          <a:r>
            <a:rPr lang="ru-RU" dirty="0" smtClean="0"/>
            <a:t>Публичные слушания по отчету об исполнении бюджета городского поселения «Город Балабаново»</a:t>
          </a:r>
          <a:endParaRPr lang="ru-RU" dirty="0"/>
        </a:p>
      </dgm:t>
    </dgm:pt>
    <dgm:pt modelId="{08804F63-B514-48F1-85B1-384C60520720}" type="parTrans" cxnId="{1346BF13-9753-43E3-919E-891BA390DA6C}">
      <dgm:prSet/>
      <dgm:spPr/>
      <dgm:t>
        <a:bodyPr/>
        <a:lstStyle/>
        <a:p>
          <a:endParaRPr lang="ru-RU"/>
        </a:p>
      </dgm:t>
    </dgm:pt>
    <dgm:pt modelId="{C1200AB6-CE70-448C-912E-DE440475B4BC}" type="sibTrans" cxnId="{1346BF13-9753-43E3-919E-891BA390DA6C}">
      <dgm:prSet/>
      <dgm:spPr/>
      <dgm:t>
        <a:bodyPr/>
        <a:lstStyle/>
        <a:p>
          <a:endParaRPr lang="ru-RU"/>
        </a:p>
      </dgm:t>
    </dgm:pt>
    <dgm:pt modelId="{8EA7E7E2-840C-4C33-857E-52444B8C7899}">
      <dgm:prSet phldrT="[Текст]"/>
      <dgm:spPr/>
      <dgm:t>
        <a:bodyPr/>
        <a:lstStyle/>
        <a:p>
          <a:r>
            <a:rPr lang="ru-RU" dirty="0" smtClean="0"/>
            <a:t>3</a:t>
          </a:r>
          <a:endParaRPr lang="ru-RU" dirty="0"/>
        </a:p>
      </dgm:t>
    </dgm:pt>
    <dgm:pt modelId="{A693AD83-614E-4B4A-B3F4-1227A35C657D}" type="parTrans" cxnId="{A351F3A3-1D41-4846-98F2-4ECE61BD5023}">
      <dgm:prSet/>
      <dgm:spPr/>
      <dgm:t>
        <a:bodyPr/>
        <a:lstStyle/>
        <a:p>
          <a:endParaRPr lang="ru-RU"/>
        </a:p>
      </dgm:t>
    </dgm:pt>
    <dgm:pt modelId="{12796F3B-2B3A-44B8-8755-9BB26B8509DA}" type="sibTrans" cxnId="{A351F3A3-1D41-4846-98F2-4ECE61BD5023}">
      <dgm:prSet/>
      <dgm:spPr/>
      <dgm:t>
        <a:bodyPr/>
        <a:lstStyle/>
        <a:p>
          <a:endParaRPr lang="ru-RU"/>
        </a:p>
      </dgm:t>
    </dgm:pt>
    <dgm:pt modelId="{692B6664-F846-454B-89B2-9C4CB9089536}">
      <dgm:prSet phldrT="[Текст]"/>
      <dgm:spPr/>
      <dgm:t>
        <a:bodyPr/>
        <a:lstStyle/>
        <a:p>
          <a:r>
            <a:rPr lang="ru-RU" dirty="0" smtClean="0"/>
            <a:t>Общественные обсуждения муниципальных программ</a:t>
          </a:r>
          <a:endParaRPr lang="ru-RU" dirty="0"/>
        </a:p>
      </dgm:t>
    </dgm:pt>
    <dgm:pt modelId="{6DE61A6F-4F8A-4E9D-8ADC-53C1A53FCFD9}" type="parTrans" cxnId="{A6C9724F-3801-4939-ADB5-B1A457883471}">
      <dgm:prSet/>
      <dgm:spPr/>
      <dgm:t>
        <a:bodyPr/>
        <a:lstStyle/>
        <a:p>
          <a:endParaRPr lang="ru-RU"/>
        </a:p>
      </dgm:t>
    </dgm:pt>
    <dgm:pt modelId="{78B137C7-C221-4708-9C7C-6C223601C7F2}" type="sibTrans" cxnId="{A6C9724F-3801-4939-ADB5-B1A457883471}">
      <dgm:prSet/>
      <dgm:spPr/>
      <dgm:t>
        <a:bodyPr/>
        <a:lstStyle/>
        <a:p>
          <a:endParaRPr lang="ru-RU"/>
        </a:p>
      </dgm:t>
    </dgm:pt>
    <dgm:pt modelId="{BAE15357-068D-4FB3-B7DF-28630FF994EE}" type="pres">
      <dgm:prSet presAssocID="{25BD57F8-D957-41FE-BE78-38F086E9BEB2}" presName="linearFlow" presStyleCnt="0">
        <dgm:presLayoutVars>
          <dgm:dir/>
          <dgm:animLvl val="lvl"/>
          <dgm:resizeHandles val="exact"/>
        </dgm:presLayoutVars>
      </dgm:prSet>
      <dgm:spPr/>
      <dgm:t>
        <a:bodyPr/>
        <a:lstStyle/>
        <a:p>
          <a:endParaRPr lang="ru-RU"/>
        </a:p>
      </dgm:t>
    </dgm:pt>
    <dgm:pt modelId="{9B09BAF9-44EF-488F-859C-3344282606AC}" type="pres">
      <dgm:prSet presAssocID="{B7B3436F-921D-4B62-8CCB-3BC8F1A605C1}" presName="composite" presStyleCnt="0"/>
      <dgm:spPr/>
    </dgm:pt>
    <dgm:pt modelId="{B487A2BA-1660-4561-A9E8-D125BB4D472D}" type="pres">
      <dgm:prSet presAssocID="{B7B3436F-921D-4B62-8CCB-3BC8F1A605C1}" presName="parentText" presStyleLbl="alignNode1" presStyleIdx="0" presStyleCnt="3">
        <dgm:presLayoutVars>
          <dgm:chMax val="1"/>
          <dgm:bulletEnabled val="1"/>
        </dgm:presLayoutVars>
      </dgm:prSet>
      <dgm:spPr/>
      <dgm:t>
        <a:bodyPr/>
        <a:lstStyle/>
        <a:p>
          <a:endParaRPr lang="ru-RU"/>
        </a:p>
      </dgm:t>
    </dgm:pt>
    <dgm:pt modelId="{36E9202F-5861-4EA2-AADA-E9DF00799883}" type="pres">
      <dgm:prSet presAssocID="{B7B3436F-921D-4B62-8CCB-3BC8F1A605C1}" presName="descendantText" presStyleLbl="alignAcc1" presStyleIdx="0" presStyleCnt="3">
        <dgm:presLayoutVars>
          <dgm:bulletEnabled val="1"/>
        </dgm:presLayoutVars>
      </dgm:prSet>
      <dgm:spPr/>
      <dgm:t>
        <a:bodyPr/>
        <a:lstStyle/>
        <a:p>
          <a:endParaRPr lang="ru-RU"/>
        </a:p>
      </dgm:t>
    </dgm:pt>
    <dgm:pt modelId="{D8E778B5-DBAA-49C6-B9D4-93EE822D7AE2}" type="pres">
      <dgm:prSet presAssocID="{58E40D9F-E5C9-4E5E-BA7F-C6F8A757B395}" presName="sp" presStyleCnt="0"/>
      <dgm:spPr/>
    </dgm:pt>
    <dgm:pt modelId="{546F448E-8B04-43A1-99B7-513F55B90EAE}" type="pres">
      <dgm:prSet presAssocID="{E595EB90-7D24-4A6D-99AB-CDB5C84517EE}" presName="composite" presStyleCnt="0"/>
      <dgm:spPr/>
    </dgm:pt>
    <dgm:pt modelId="{4DB123E4-F85F-4B32-8220-A94BCC9E82C5}" type="pres">
      <dgm:prSet presAssocID="{E595EB90-7D24-4A6D-99AB-CDB5C84517EE}" presName="parentText" presStyleLbl="alignNode1" presStyleIdx="1" presStyleCnt="3">
        <dgm:presLayoutVars>
          <dgm:chMax val="1"/>
          <dgm:bulletEnabled val="1"/>
        </dgm:presLayoutVars>
      </dgm:prSet>
      <dgm:spPr/>
      <dgm:t>
        <a:bodyPr/>
        <a:lstStyle/>
        <a:p>
          <a:endParaRPr lang="ru-RU"/>
        </a:p>
      </dgm:t>
    </dgm:pt>
    <dgm:pt modelId="{1912A1E2-1F33-4AC3-8677-3191C1C62726}" type="pres">
      <dgm:prSet presAssocID="{E595EB90-7D24-4A6D-99AB-CDB5C84517EE}" presName="descendantText" presStyleLbl="alignAcc1" presStyleIdx="1" presStyleCnt="3">
        <dgm:presLayoutVars>
          <dgm:bulletEnabled val="1"/>
        </dgm:presLayoutVars>
      </dgm:prSet>
      <dgm:spPr/>
      <dgm:t>
        <a:bodyPr/>
        <a:lstStyle/>
        <a:p>
          <a:endParaRPr lang="ru-RU"/>
        </a:p>
      </dgm:t>
    </dgm:pt>
    <dgm:pt modelId="{67AE3F1D-DB52-4F8A-AD8A-CA20AF7F6C09}" type="pres">
      <dgm:prSet presAssocID="{EB71F4D5-7472-4817-A40D-709C434C52B7}" presName="sp" presStyleCnt="0"/>
      <dgm:spPr/>
    </dgm:pt>
    <dgm:pt modelId="{8856FD51-07B3-428E-BAC9-A1A8474067FF}" type="pres">
      <dgm:prSet presAssocID="{8EA7E7E2-840C-4C33-857E-52444B8C7899}" presName="composite" presStyleCnt="0"/>
      <dgm:spPr/>
    </dgm:pt>
    <dgm:pt modelId="{D3422F04-9AA1-403F-8703-193243AE3774}" type="pres">
      <dgm:prSet presAssocID="{8EA7E7E2-840C-4C33-857E-52444B8C7899}" presName="parentText" presStyleLbl="alignNode1" presStyleIdx="2" presStyleCnt="3">
        <dgm:presLayoutVars>
          <dgm:chMax val="1"/>
          <dgm:bulletEnabled val="1"/>
        </dgm:presLayoutVars>
      </dgm:prSet>
      <dgm:spPr/>
      <dgm:t>
        <a:bodyPr/>
        <a:lstStyle/>
        <a:p>
          <a:endParaRPr lang="ru-RU"/>
        </a:p>
      </dgm:t>
    </dgm:pt>
    <dgm:pt modelId="{1AE85C7C-8C66-4737-8206-00F290CFE66A}" type="pres">
      <dgm:prSet presAssocID="{8EA7E7E2-840C-4C33-857E-52444B8C7899}" presName="descendantText" presStyleLbl="alignAcc1" presStyleIdx="2" presStyleCnt="3">
        <dgm:presLayoutVars>
          <dgm:bulletEnabled val="1"/>
        </dgm:presLayoutVars>
      </dgm:prSet>
      <dgm:spPr/>
      <dgm:t>
        <a:bodyPr/>
        <a:lstStyle/>
        <a:p>
          <a:endParaRPr lang="ru-RU"/>
        </a:p>
      </dgm:t>
    </dgm:pt>
  </dgm:ptLst>
  <dgm:cxnLst>
    <dgm:cxn modelId="{07491D51-BF1E-4C84-BEAB-C29ED2732C46}" type="presOf" srcId="{8EA7E7E2-840C-4C33-857E-52444B8C7899}" destId="{D3422F04-9AA1-403F-8703-193243AE3774}" srcOrd="0" destOrd="0" presId="urn:microsoft.com/office/officeart/2005/8/layout/chevron2"/>
    <dgm:cxn modelId="{CD1341C7-3A02-4CD6-A8D8-F82E4B46941F}" type="presOf" srcId="{B7B3436F-921D-4B62-8CCB-3BC8F1A605C1}" destId="{B487A2BA-1660-4561-A9E8-D125BB4D472D}" srcOrd="0" destOrd="0" presId="urn:microsoft.com/office/officeart/2005/8/layout/chevron2"/>
    <dgm:cxn modelId="{A6C9724F-3801-4939-ADB5-B1A457883471}" srcId="{8EA7E7E2-840C-4C33-857E-52444B8C7899}" destId="{692B6664-F846-454B-89B2-9C4CB9089536}" srcOrd="0" destOrd="0" parTransId="{6DE61A6F-4F8A-4E9D-8ADC-53C1A53FCFD9}" sibTransId="{78B137C7-C221-4708-9C7C-6C223601C7F2}"/>
    <dgm:cxn modelId="{A502E26D-9A81-4798-A16C-C3C6D71183A2}" type="presOf" srcId="{E595EB90-7D24-4A6D-99AB-CDB5C84517EE}" destId="{4DB123E4-F85F-4B32-8220-A94BCC9E82C5}" srcOrd="0" destOrd="0" presId="urn:microsoft.com/office/officeart/2005/8/layout/chevron2"/>
    <dgm:cxn modelId="{1346BF13-9753-43E3-919E-891BA390DA6C}" srcId="{E595EB90-7D24-4A6D-99AB-CDB5C84517EE}" destId="{B7EBA959-60CA-4172-B4CC-3D3D2FEF0475}" srcOrd="0" destOrd="0" parTransId="{08804F63-B514-48F1-85B1-384C60520720}" sibTransId="{C1200AB6-CE70-448C-912E-DE440475B4BC}"/>
    <dgm:cxn modelId="{983DC86B-6A3B-46BA-996D-91889E1CE578}" srcId="{25BD57F8-D957-41FE-BE78-38F086E9BEB2}" destId="{B7B3436F-921D-4B62-8CCB-3BC8F1A605C1}" srcOrd="0" destOrd="0" parTransId="{407B1C58-5C43-46FF-82A3-5D9DED83926F}" sibTransId="{58E40D9F-E5C9-4E5E-BA7F-C6F8A757B395}"/>
    <dgm:cxn modelId="{9A6F73B8-6F89-4BA5-B86C-A010B4FBE683}" type="presOf" srcId="{25BD57F8-D957-41FE-BE78-38F086E9BEB2}" destId="{BAE15357-068D-4FB3-B7DF-28630FF994EE}" srcOrd="0" destOrd="0" presId="urn:microsoft.com/office/officeart/2005/8/layout/chevron2"/>
    <dgm:cxn modelId="{FA12372D-6EA7-4498-92AC-CAFEDA2A1841}" srcId="{B7B3436F-921D-4B62-8CCB-3BC8F1A605C1}" destId="{D2635E52-FCA5-4474-A561-D66C713F4DBE}" srcOrd="0" destOrd="0" parTransId="{0EBB973C-03D5-4F85-9AEE-26CA1E85E7F8}" sibTransId="{C2B0FBCF-6686-482D-98DD-7BE54FB8CAF9}"/>
    <dgm:cxn modelId="{767CBCFA-AFBF-4E3E-9656-801A83FE3FF9}" srcId="{25BD57F8-D957-41FE-BE78-38F086E9BEB2}" destId="{E595EB90-7D24-4A6D-99AB-CDB5C84517EE}" srcOrd="1" destOrd="0" parTransId="{95323B1E-5BF2-4000-9EF0-49A4340B57C4}" sibTransId="{EB71F4D5-7472-4817-A40D-709C434C52B7}"/>
    <dgm:cxn modelId="{C93F7AFD-13C6-47D6-956A-434BB50E9DA1}" type="presOf" srcId="{B7EBA959-60CA-4172-B4CC-3D3D2FEF0475}" destId="{1912A1E2-1F33-4AC3-8677-3191C1C62726}" srcOrd="0" destOrd="0" presId="urn:microsoft.com/office/officeart/2005/8/layout/chevron2"/>
    <dgm:cxn modelId="{A351F3A3-1D41-4846-98F2-4ECE61BD5023}" srcId="{25BD57F8-D957-41FE-BE78-38F086E9BEB2}" destId="{8EA7E7E2-840C-4C33-857E-52444B8C7899}" srcOrd="2" destOrd="0" parTransId="{A693AD83-614E-4B4A-B3F4-1227A35C657D}" sibTransId="{12796F3B-2B3A-44B8-8755-9BB26B8509DA}"/>
    <dgm:cxn modelId="{D00B1972-975F-4552-89DB-F5BD9F19A13B}" type="presOf" srcId="{692B6664-F846-454B-89B2-9C4CB9089536}" destId="{1AE85C7C-8C66-4737-8206-00F290CFE66A}" srcOrd="0" destOrd="0" presId="urn:microsoft.com/office/officeart/2005/8/layout/chevron2"/>
    <dgm:cxn modelId="{DEC6A745-1810-441A-9A20-B09E3106BBF7}" type="presOf" srcId="{D2635E52-FCA5-4474-A561-D66C713F4DBE}" destId="{36E9202F-5861-4EA2-AADA-E9DF00799883}" srcOrd="0" destOrd="0" presId="urn:microsoft.com/office/officeart/2005/8/layout/chevron2"/>
    <dgm:cxn modelId="{3CB84772-404D-4D32-B856-A327302B756A}" type="presParOf" srcId="{BAE15357-068D-4FB3-B7DF-28630FF994EE}" destId="{9B09BAF9-44EF-488F-859C-3344282606AC}" srcOrd="0" destOrd="0" presId="urn:microsoft.com/office/officeart/2005/8/layout/chevron2"/>
    <dgm:cxn modelId="{49642038-362B-48CC-84CA-019B9BC238CA}" type="presParOf" srcId="{9B09BAF9-44EF-488F-859C-3344282606AC}" destId="{B487A2BA-1660-4561-A9E8-D125BB4D472D}" srcOrd="0" destOrd="0" presId="urn:microsoft.com/office/officeart/2005/8/layout/chevron2"/>
    <dgm:cxn modelId="{54717C60-CCDF-4C44-91AA-65C588CEDADF}" type="presParOf" srcId="{9B09BAF9-44EF-488F-859C-3344282606AC}" destId="{36E9202F-5861-4EA2-AADA-E9DF00799883}" srcOrd="1" destOrd="0" presId="urn:microsoft.com/office/officeart/2005/8/layout/chevron2"/>
    <dgm:cxn modelId="{77F27747-0796-4CE3-B6E4-88F79DF40E40}" type="presParOf" srcId="{BAE15357-068D-4FB3-B7DF-28630FF994EE}" destId="{D8E778B5-DBAA-49C6-B9D4-93EE822D7AE2}" srcOrd="1" destOrd="0" presId="urn:microsoft.com/office/officeart/2005/8/layout/chevron2"/>
    <dgm:cxn modelId="{7F6EF249-BE0A-49E6-A13D-81D2FDF99ABC}" type="presParOf" srcId="{BAE15357-068D-4FB3-B7DF-28630FF994EE}" destId="{546F448E-8B04-43A1-99B7-513F55B90EAE}" srcOrd="2" destOrd="0" presId="urn:microsoft.com/office/officeart/2005/8/layout/chevron2"/>
    <dgm:cxn modelId="{08A584F8-494A-4AD7-A1A3-AE15473796D2}" type="presParOf" srcId="{546F448E-8B04-43A1-99B7-513F55B90EAE}" destId="{4DB123E4-F85F-4B32-8220-A94BCC9E82C5}" srcOrd="0" destOrd="0" presId="urn:microsoft.com/office/officeart/2005/8/layout/chevron2"/>
    <dgm:cxn modelId="{E84E470B-05CC-4193-B765-DFCCC3F6FDE2}" type="presParOf" srcId="{546F448E-8B04-43A1-99B7-513F55B90EAE}" destId="{1912A1E2-1F33-4AC3-8677-3191C1C62726}" srcOrd="1" destOrd="0" presId="urn:microsoft.com/office/officeart/2005/8/layout/chevron2"/>
    <dgm:cxn modelId="{5C15C62C-63C0-452D-B2BD-D3C34A9391B0}" type="presParOf" srcId="{BAE15357-068D-4FB3-B7DF-28630FF994EE}" destId="{67AE3F1D-DB52-4F8A-AD8A-CA20AF7F6C09}" srcOrd="3" destOrd="0" presId="urn:microsoft.com/office/officeart/2005/8/layout/chevron2"/>
    <dgm:cxn modelId="{EC82DB3C-F591-4300-AC97-711E2F9BFB03}" type="presParOf" srcId="{BAE15357-068D-4FB3-B7DF-28630FF994EE}" destId="{8856FD51-07B3-428E-BAC9-A1A8474067FF}" srcOrd="4" destOrd="0" presId="urn:microsoft.com/office/officeart/2005/8/layout/chevron2"/>
    <dgm:cxn modelId="{76C3AA8C-917E-4373-A71F-B63749970631}" type="presParOf" srcId="{8856FD51-07B3-428E-BAC9-A1A8474067FF}" destId="{D3422F04-9AA1-403F-8703-193243AE3774}" srcOrd="0" destOrd="0" presId="urn:microsoft.com/office/officeart/2005/8/layout/chevron2"/>
    <dgm:cxn modelId="{F14334C9-47E1-4D5D-BBE4-E741AE9E32BB}" type="presParOf" srcId="{8856FD51-07B3-428E-BAC9-A1A8474067FF}" destId="{1AE85C7C-8C66-4737-8206-00F290CFE66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D17913-472D-4E46-B349-0988F6E8CC01}"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ru-RU"/>
        </a:p>
      </dgm:t>
    </dgm:pt>
    <dgm:pt modelId="{C5E5463C-7099-478A-8CDC-D0959B3BE4B9}">
      <dgm:prSet phldrT="[Текст]"/>
      <dgm:spPr/>
      <dgm:t>
        <a:bodyPr/>
        <a:lstStyle/>
        <a:p>
          <a:r>
            <a:rPr lang="ru-RU" dirty="0" smtClean="0"/>
            <a:t>Муниципальная программа «Кадровая политика в г. Балабаново» – </a:t>
          </a:r>
          <a:r>
            <a:rPr lang="ru-RU" b="1" dirty="0" smtClean="0"/>
            <a:t>17 146 тыс. руб.</a:t>
          </a:r>
          <a:endParaRPr lang="ru-RU" b="1" dirty="0"/>
        </a:p>
      </dgm:t>
    </dgm:pt>
    <dgm:pt modelId="{9627BC2D-FACF-4187-8874-2B7E23F5E4E5}" type="parTrans" cxnId="{10D0A769-64A0-4BB3-A7BB-807B3E289727}">
      <dgm:prSet/>
      <dgm:spPr/>
      <dgm:t>
        <a:bodyPr/>
        <a:lstStyle/>
        <a:p>
          <a:endParaRPr lang="ru-RU"/>
        </a:p>
      </dgm:t>
    </dgm:pt>
    <dgm:pt modelId="{FD400A6E-0EF9-45B2-80EC-3A2FB6DA4E56}" type="sibTrans" cxnId="{10D0A769-64A0-4BB3-A7BB-807B3E289727}">
      <dgm:prSet/>
      <dgm:spPr/>
      <dgm:t>
        <a:bodyPr/>
        <a:lstStyle/>
        <a:p>
          <a:endParaRPr lang="ru-RU"/>
        </a:p>
      </dgm:t>
    </dgm:pt>
    <dgm:pt modelId="{C6CE63D6-CB0E-40E7-9D03-ABA481C7BF49}">
      <dgm:prSet phldrT="[Текст]"/>
      <dgm:spPr/>
      <dgm:t>
        <a:bodyPr/>
        <a:lstStyle/>
        <a:p>
          <a:r>
            <a:rPr lang="ru-RU" dirty="0" smtClean="0"/>
            <a:t>Муниципальная программа «Безопасность жизнедеятельности в городе Балабаново»                       – </a:t>
          </a:r>
          <a:r>
            <a:rPr lang="ru-RU" b="1" dirty="0" smtClean="0"/>
            <a:t>2 734 тыс. руб.</a:t>
          </a:r>
          <a:endParaRPr lang="ru-RU" b="1" dirty="0"/>
        </a:p>
      </dgm:t>
    </dgm:pt>
    <dgm:pt modelId="{0E21597B-5D2A-4E7F-A66D-ECD00ED70B9F}" type="parTrans" cxnId="{E64F1A30-09E6-4239-9826-16F70363779F}">
      <dgm:prSet/>
      <dgm:spPr/>
      <dgm:t>
        <a:bodyPr/>
        <a:lstStyle/>
        <a:p>
          <a:endParaRPr lang="ru-RU"/>
        </a:p>
      </dgm:t>
    </dgm:pt>
    <dgm:pt modelId="{B6A03AF4-92B7-4D2A-A443-5E466B09492A}" type="sibTrans" cxnId="{E64F1A30-09E6-4239-9826-16F70363779F}">
      <dgm:prSet/>
      <dgm:spPr/>
      <dgm:t>
        <a:bodyPr/>
        <a:lstStyle/>
        <a:p>
          <a:endParaRPr lang="ru-RU"/>
        </a:p>
      </dgm:t>
    </dgm:pt>
    <dgm:pt modelId="{64516AFC-A8E4-404A-943B-AE7EAC14CAF5}">
      <dgm:prSet phldrT="[Текст]"/>
      <dgm:spPr/>
      <dgm:t>
        <a:bodyPr/>
        <a:lstStyle/>
        <a:p>
          <a:r>
            <a:rPr lang="ru-RU" dirty="0" smtClean="0"/>
            <a:t>Муниципальная программа «Информационная политика. Развитие СМИ в городе Балабаново» – </a:t>
          </a:r>
          <a:r>
            <a:rPr lang="ru-RU" b="1" dirty="0" smtClean="0"/>
            <a:t>8 265 тыс. руб.</a:t>
          </a:r>
          <a:endParaRPr lang="ru-RU" b="1" dirty="0"/>
        </a:p>
      </dgm:t>
    </dgm:pt>
    <dgm:pt modelId="{E7A9BFE4-CABC-4F48-A3BC-EFB0BFFED536}" type="parTrans" cxnId="{B70E223D-7546-4697-83E5-661E239CF8D8}">
      <dgm:prSet/>
      <dgm:spPr/>
      <dgm:t>
        <a:bodyPr/>
        <a:lstStyle/>
        <a:p>
          <a:endParaRPr lang="ru-RU"/>
        </a:p>
      </dgm:t>
    </dgm:pt>
    <dgm:pt modelId="{5843BD3E-3FEE-4891-92C6-6DCD1FD6F747}" type="sibTrans" cxnId="{B70E223D-7546-4697-83E5-661E239CF8D8}">
      <dgm:prSet/>
      <dgm:spPr/>
      <dgm:t>
        <a:bodyPr/>
        <a:lstStyle/>
        <a:p>
          <a:endParaRPr lang="ru-RU"/>
        </a:p>
      </dgm:t>
    </dgm:pt>
    <dgm:pt modelId="{A6F745FE-9B05-40C8-ADD7-C52D63EB9583}">
      <dgm:prSet phldrT="[Текст]"/>
      <dgm:spPr/>
      <dgm:t>
        <a:bodyPr/>
        <a:lstStyle/>
        <a:p>
          <a:r>
            <a:rPr lang="ru-RU" dirty="0" smtClean="0"/>
            <a:t>Муниципальная программа «Проведение праздничных мероприятий в г. Балабаново» –          </a:t>
          </a:r>
          <a:r>
            <a:rPr lang="ru-RU" b="1" dirty="0" smtClean="0"/>
            <a:t>3 229 тыс. руб.</a:t>
          </a:r>
          <a:endParaRPr lang="ru-RU" b="1" dirty="0"/>
        </a:p>
      </dgm:t>
    </dgm:pt>
    <dgm:pt modelId="{2202078F-B173-4350-8712-C726B8340A3D}" type="parTrans" cxnId="{33CFB0DB-3219-4E15-91CA-BE6C1B2C03B9}">
      <dgm:prSet/>
      <dgm:spPr/>
      <dgm:t>
        <a:bodyPr/>
        <a:lstStyle/>
        <a:p>
          <a:endParaRPr lang="ru-RU"/>
        </a:p>
      </dgm:t>
    </dgm:pt>
    <dgm:pt modelId="{C9772CA2-588B-4BA5-8DB2-98951E3BC068}" type="sibTrans" cxnId="{33CFB0DB-3219-4E15-91CA-BE6C1B2C03B9}">
      <dgm:prSet/>
      <dgm:spPr/>
      <dgm:t>
        <a:bodyPr/>
        <a:lstStyle/>
        <a:p>
          <a:endParaRPr lang="ru-RU"/>
        </a:p>
      </dgm:t>
    </dgm:pt>
    <dgm:pt modelId="{5169FF00-7069-40EB-8BAB-CA5F77FDA70D}">
      <dgm:prSet phldrT="[Текст]"/>
      <dgm:spPr/>
      <dgm:t>
        <a:bodyPr/>
        <a:lstStyle/>
        <a:p>
          <a:r>
            <a:rPr lang="ru-RU" dirty="0" smtClean="0"/>
            <a:t>Муниципальная программа «Управление муниципальным имуществом  МО «Город Балабаново» – </a:t>
          </a:r>
          <a:r>
            <a:rPr lang="ru-RU" b="1" dirty="0" smtClean="0"/>
            <a:t>8 528 тыс. руб.</a:t>
          </a:r>
          <a:endParaRPr lang="ru-RU" b="1" dirty="0"/>
        </a:p>
      </dgm:t>
    </dgm:pt>
    <dgm:pt modelId="{66B050C7-52B4-4F2C-AF64-06F35E290A6B}" type="parTrans" cxnId="{209686A6-9776-45FE-B7AF-000CF912399B}">
      <dgm:prSet/>
      <dgm:spPr/>
      <dgm:t>
        <a:bodyPr/>
        <a:lstStyle/>
        <a:p>
          <a:endParaRPr lang="ru-RU"/>
        </a:p>
      </dgm:t>
    </dgm:pt>
    <dgm:pt modelId="{85E4E986-8A38-4CCB-8B6D-B81274E6D459}" type="sibTrans" cxnId="{209686A6-9776-45FE-B7AF-000CF912399B}">
      <dgm:prSet/>
      <dgm:spPr/>
      <dgm:t>
        <a:bodyPr/>
        <a:lstStyle/>
        <a:p>
          <a:endParaRPr lang="ru-RU"/>
        </a:p>
      </dgm:t>
    </dgm:pt>
    <dgm:pt modelId="{2FAFDF61-9AB2-444E-B986-3D53DB27104D}">
      <dgm:prSet phldrT="[Текст]"/>
      <dgm:spPr/>
      <dgm:t>
        <a:bodyPr/>
        <a:lstStyle/>
        <a:p>
          <a:r>
            <a:rPr lang="ru-RU" dirty="0" smtClean="0"/>
            <a:t>Муниципальная программа «Энергосбережение и повышение энергетической эффективности в системах коммунальной инфраструктуры на территории городского поселения «Город Балабаново» – </a:t>
          </a:r>
          <a:r>
            <a:rPr lang="ru-RU" b="1" dirty="0" smtClean="0"/>
            <a:t>14 653 тыс. руб.</a:t>
          </a:r>
          <a:endParaRPr lang="ru-RU" b="1" dirty="0"/>
        </a:p>
      </dgm:t>
    </dgm:pt>
    <dgm:pt modelId="{7DD9E060-C429-4537-A990-E4900B30C7F9}" type="sibTrans" cxnId="{F79DECEF-F679-4D4D-9254-685750B75417}">
      <dgm:prSet/>
      <dgm:spPr/>
      <dgm:t>
        <a:bodyPr/>
        <a:lstStyle/>
        <a:p>
          <a:endParaRPr lang="ru-RU"/>
        </a:p>
      </dgm:t>
    </dgm:pt>
    <dgm:pt modelId="{043E38B2-BF2B-46C8-B7AE-A41D177953BF}" type="parTrans" cxnId="{F79DECEF-F679-4D4D-9254-685750B75417}">
      <dgm:prSet/>
      <dgm:spPr/>
      <dgm:t>
        <a:bodyPr/>
        <a:lstStyle/>
        <a:p>
          <a:endParaRPr lang="ru-RU"/>
        </a:p>
      </dgm:t>
    </dgm:pt>
    <dgm:pt modelId="{FD17F7F9-61D1-4526-99F9-8B2B4DC4F926}">
      <dgm:prSet phldrT="[Текст]"/>
      <dgm:spPr/>
      <dgm:t>
        <a:bodyPr/>
        <a:lstStyle/>
        <a:p>
          <a:r>
            <a:rPr lang="ru-RU" dirty="0" smtClean="0"/>
            <a:t>Муниципальная программа «Развитие системы социального обслуживания населения городского поселения «Город Балабаново» – </a:t>
          </a:r>
          <a:r>
            <a:rPr lang="ru-RU" b="1" dirty="0" smtClean="0"/>
            <a:t>780 тыс. руб.</a:t>
          </a:r>
          <a:endParaRPr lang="ru-RU" b="1" dirty="0"/>
        </a:p>
      </dgm:t>
    </dgm:pt>
    <dgm:pt modelId="{2E4796D6-C63D-4D62-9268-E548BE156AD0}" type="parTrans" cxnId="{EBACDFC9-C783-463D-A9F5-DC2953DCB65E}">
      <dgm:prSet/>
      <dgm:spPr/>
      <dgm:t>
        <a:bodyPr/>
        <a:lstStyle/>
        <a:p>
          <a:endParaRPr lang="ru-RU"/>
        </a:p>
      </dgm:t>
    </dgm:pt>
    <dgm:pt modelId="{746F6793-B28F-4FCA-AD41-A8916C04F168}" type="sibTrans" cxnId="{EBACDFC9-C783-463D-A9F5-DC2953DCB65E}">
      <dgm:prSet/>
      <dgm:spPr/>
      <dgm:t>
        <a:bodyPr/>
        <a:lstStyle/>
        <a:p>
          <a:endParaRPr lang="ru-RU"/>
        </a:p>
      </dgm:t>
    </dgm:pt>
    <dgm:pt modelId="{55AB6B2E-923A-48CD-9C6C-CBABF28FAF79}">
      <dgm:prSet phldrT="[Текст]"/>
      <dgm:spPr/>
      <dgm:t>
        <a:bodyPr/>
        <a:lstStyle/>
        <a:p>
          <a:r>
            <a:rPr lang="ru-RU" dirty="0" smtClean="0"/>
            <a:t>Муниципальная программа «Развитие жилищной и коммунальной инфраструктуры городского поселения «Город Балабаново» – </a:t>
          </a:r>
          <a:r>
            <a:rPr lang="ru-RU" b="1" dirty="0" smtClean="0"/>
            <a:t>3 013 тыс. руб.</a:t>
          </a:r>
          <a:endParaRPr lang="ru-RU" b="1" dirty="0"/>
        </a:p>
      </dgm:t>
    </dgm:pt>
    <dgm:pt modelId="{ABC722C4-7C06-4F89-902F-8B17DEF5DB8F}" type="parTrans" cxnId="{BE48717B-361B-4221-AF0D-5B2BC33FF82F}">
      <dgm:prSet/>
      <dgm:spPr/>
      <dgm:t>
        <a:bodyPr/>
        <a:lstStyle/>
        <a:p>
          <a:endParaRPr lang="ru-RU"/>
        </a:p>
      </dgm:t>
    </dgm:pt>
    <dgm:pt modelId="{B8A78D9D-5529-4144-960D-227DC4B634B7}" type="sibTrans" cxnId="{BE48717B-361B-4221-AF0D-5B2BC33FF82F}">
      <dgm:prSet/>
      <dgm:spPr/>
      <dgm:t>
        <a:bodyPr/>
        <a:lstStyle/>
        <a:p>
          <a:endParaRPr lang="ru-RU"/>
        </a:p>
      </dgm:t>
    </dgm:pt>
    <dgm:pt modelId="{3033608E-00BA-46B0-9AD6-DF0C79C428A2}">
      <dgm:prSet phldrT="[Текст]"/>
      <dgm:spPr/>
      <dgm:t>
        <a:bodyPr/>
        <a:lstStyle/>
        <a:p>
          <a:r>
            <a:rPr lang="ru-RU" dirty="0" smtClean="0"/>
            <a:t>Муниципальная программа «Выборы» – </a:t>
          </a:r>
          <a:r>
            <a:rPr lang="ru-RU" b="1" dirty="0" smtClean="0"/>
            <a:t>209 тыс. руб.</a:t>
          </a:r>
          <a:endParaRPr lang="ru-RU" b="1" dirty="0"/>
        </a:p>
      </dgm:t>
    </dgm:pt>
    <dgm:pt modelId="{1B5373D6-8C16-41D8-ACAB-A6D3A96A7AED}" type="parTrans" cxnId="{A1319B69-E763-4A30-80EF-87D767442B0F}">
      <dgm:prSet/>
      <dgm:spPr/>
      <dgm:t>
        <a:bodyPr/>
        <a:lstStyle/>
        <a:p>
          <a:endParaRPr lang="ru-RU"/>
        </a:p>
      </dgm:t>
    </dgm:pt>
    <dgm:pt modelId="{6C89FDA8-9993-4DD3-8999-2A3730B4CD43}" type="sibTrans" cxnId="{A1319B69-E763-4A30-80EF-87D767442B0F}">
      <dgm:prSet/>
      <dgm:spPr/>
      <dgm:t>
        <a:bodyPr/>
        <a:lstStyle/>
        <a:p>
          <a:endParaRPr lang="ru-RU"/>
        </a:p>
      </dgm:t>
    </dgm:pt>
    <dgm:pt modelId="{5FB37861-E936-4DE4-9A3E-D93D66BD2029}">
      <dgm:prSet phldrT="[Текст]"/>
      <dgm:spPr/>
      <dgm:t>
        <a:bodyPr/>
        <a:lstStyle/>
        <a:p>
          <a:r>
            <a:rPr lang="ru-RU" dirty="0" smtClean="0"/>
            <a:t>Муниципальная программа «Культурная политика в городе Балабаново» – </a:t>
          </a:r>
          <a:r>
            <a:rPr lang="ru-RU" b="1" dirty="0" smtClean="0"/>
            <a:t>36 446 тыс. руб.</a:t>
          </a:r>
          <a:endParaRPr lang="ru-RU" b="1" dirty="0"/>
        </a:p>
      </dgm:t>
    </dgm:pt>
    <dgm:pt modelId="{253750AC-11D9-4345-99F5-3C364074BF83}" type="parTrans" cxnId="{E0B667C0-6AD1-4158-9E33-BBA7A248D118}">
      <dgm:prSet/>
      <dgm:spPr/>
      <dgm:t>
        <a:bodyPr/>
        <a:lstStyle/>
        <a:p>
          <a:endParaRPr lang="ru-RU"/>
        </a:p>
      </dgm:t>
    </dgm:pt>
    <dgm:pt modelId="{C0EAB6F4-0840-4C44-9E9D-0EDEEA8D1AA8}" type="sibTrans" cxnId="{E0B667C0-6AD1-4158-9E33-BBA7A248D118}">
      <dgm:prSet/>
      <dgm:spPr/>
      <dgm:t>
        <a:bodyPr/>
        <a:lstStyle/>
        <a:p>
          <a:endParaRPr lang="ru-RU"/>
        </a:p>
      </dgm:t>
    </dgm:pt>
    <dgm:pt modelId="{93DA1383-815F-44BB-A08B-07540F8DEC77}">
      <dgm:prSet phldrT="[Текст]"/>
      <dgm:spPr/>
      <dgm:t>
        <a:bodyPr/>
        <a:lstStyle/>
        <a:p>
          <a:r>
            <a:rPr lang="ru-RU" dirty="0" smtClean="0"/>
            <a:t>Муниципальная программа «Развитие физической культуры и спорта в г. Балабаново»                       –</a:t>
          </a:r>
          <a:r>
            <a:rPr lang="ru-RU" b="1" dirty="0" smtClean="0"/>
            <a:t> 48 570 тыс. руб.</a:t>
          </a:r>
          <a:endParaRPr lang="ru-RU" b="1" dirty="0"/>
        </a:p>
      </dgm:t>
    </dgm:pt>
    <dgm:pt modelId="{2673F7D8-FA87-4B37-979A-1A487CFA6D6B}" type="parTrans" cxnId="{47D9F148-EA9A-47AF-9425-0118BCC0E422}">
      <dgm:prSet/>
      <dgm:spPr/>
      <dgm:t>
        <a:bodyPr/>
        <a:lstStyle/>
        <a:p>
          <a:endParaRPr lang="ru-RU"/>
        </a:p>
      </dgm:t>
    </dgm:pt>
    <dgm:pt modelId="{31A1728A-5A79-4907-B50A-CD3A18310759}" type="sibTrans" cxnId="{47D9F148-EA9A-47AF-9425-0118BCC0E422}">
      <dgm:prSet/>
      <dgm:spPr/>
      <dgm:t>
        <a:bodyPr/>
        <a:lstStyle/>
        <a:p>
          <a:endParaRPr lang="ru-RU"/>
        </a:p>
      </dgm:t>
    </dgm:pt>
    <dgm:pt modelId="{F30A6E0A-846B-41B2-99D6-ADA2AF60A603}">
      <dgm:prSet phldrT="[Текст]"/>
      <dgm:spPr/>
      <dgm:t>
        <a:bodyPr/>
        <a:lstStyle/>
        <a:p>
          <a:r>
            <a:rPr lang="ru-RU" dirty="0" smtClean="0"/>
            <a:t>Муниципальная программа «Благоустройство городского поселения «Город Балабаново»            – </a:t>
          </a:r>
          <a:r>
            <a:rPr lang="ru-RU" b="1" dirty="0" smtClean="0"/>
            <a:t>63 200 тыс. руб.</a:t>
          </a:r>
          <a:endParaRPr lang="ru-RU" b="1" dirty="0"/>
        </a:p>
      </dgm:t>
    </dgm:pt>
    <dgm:pt modelId="{57CA20AC-286D-4FEB-A5DD-9A55F78436EE}" type="parTrans" cxnId="{A785F76F-D3EA-419C-93DF-448EE3422A23}">
      <dgm:prSet/>
      <dgm:spPr/>
      <dgm:t>
        <a:bodyPr/>
        <a:lstStyle/>
        <a:p>
          <a:endParaRPr lang="ru-RU"/>
        </a:p>
      </dgm:t>
    </dgm:pt>
    <dgm:pt modelId="{5D445D2D-9794-4A26-BF6F-D94DF70EDF52}" type="sibTrans" cxnId="{A785F76F-D3EA-419C-93DF-448EE3422A23}">
      <dgm:prSet/>
      <dgm:spPr/>
      <dgm:t>
        <a:bodyPr/>
        <a:lstStyle/>
        <a:p>
          <a:endParaRPr lang="ru-RU"/>
        </a:p>
      </dgm:t>
    </dgm:pt>
    <dgm:pt modelId="{9F082627-A81F-4D97-AC88-4F18FC272299}">
      <dgm:prSet phldrT="[Текст]"/>
      <dgm:spPr/>
      <dgm:t>
        <a:bodyPr/>
        <a:lstStyle/>
        <a:p>
          <a:r>
            <a:rPr lang="ru-RU" dirty="0" smtClean="0"/>
            <a:t>Муниципальная программа «Формирование комфортной городской среды города Балабаново» – </a:t>
          </a:r>
          <a:r>
            <a:rPr lang="ru-RU" b="1" dirty="0" smtClean="0"/>
            <a:t>20 619 тыс. руб.</a:t>
          </a:r>
          <a:endParaRPr lang="ru-RU" b="1" dirty="0"/>
        </a:p>
      </dgm:t>
    </dgm:pt>
    <dgm:pt modelId="{D6948FD3-9006-4517-A518-3E4D6B10C1A5}" type="parTrans" cxnId="{5584A912-2F1E-4FF0-8BB1-15D85CAF50D1}">
      <dgm:prSet/>
      <dgm:spPr/>
      <dgm:t>
        <a:bodyPr/>
        <a:lstStyle/>
        <a:p>
          <a:endParaRPr lang="ru-RU"/>
        </a:p>
      </dgm:t>
    </dgm:pt>
    <dgm:pt modelId="{7A8ABDDB-969E-4C4C-BB73-1636AB6C19D0}" type="sibTrans" cxnId="{5584A912-2F1E-4FF0-8BB1-15D85CAF50D1}">
      <dgm:prSet/>
      <dgm:spPr/>
      <dgm:t>
        <a:bodyPr/>
        <a:lstStyle/>
        <a:p>
          <a:endParaRPr lang="ru-RU"/>
        </a:p>
      </dgm:t>
    </dgm:pt>
    <dgm:pt modelId="{D394614D-119C-4E96-903B-7486E1ED75BD}">
      <dgm:prSet phldrT="[Текст]"/>
      <dgm:spPr/>
      <dgm:t>
        <a:bodyPr/>
        <a:lstStyle/>
        <a:p>
          <a:r>
            <a:rPr lang="ru-RU" dirty="0" smtClean="0"/>
            <a:t>Муниципальная программа «Территориальное планирование, проектирование, строительство объектов капитального строительства и инженерно-транспортной инфраструктуры МО городского поселения «Город Балабаново» - </a:t>
          </a:r>
          <a:r>
            <a:rPr lang="ru-RU" b="1" dirty="0" smtClean="0"/>
            <a:t>11 241 тыс. руб.</a:t>
          </a:r>
          <a:endParaRPr lang="ru-RU" b="1" dirty="0"/>
        </a:p>
      </dgm:t>
    </dgm:pt>
    <dgm:pt modelId="{B44F85E3-DE48-42FC-9BAC-2DE9EB1FB0ED}" type="parTrans" cxnId="{07801278-1DFD-404A-8F26-D654FEE0B7FE}">
      <dgm:prSet/>
      <dgm:spPr/>
      <dgm:t>
        <a:bodyPr/>
        <a:lstStyle/>
        <a:p>
          <a:endParaRPr lang="ru-RU"/>
        </a:p>
      </dgm:t>
    </dgm:pt>
    <dgm:pt modelId="{67EADDFC-D871-457A-A705-506CD1E8AB4B}" type="sibTrans" cxnId="{07801278-1DFD-404A-8F26-D654FEE0B7FE}">
      <dgm:prSet/>
      <dgm:spPr/>
      <dgm:t>
        <a:bodyPr/>
        <a:lstStyle/>
        <a:p>
          <a:endParaRPr lang="ru-RU"/>
        </a:p>
      </dgm:t>
    </dgm:pt>
    <dgm:pt modelId="{C5A13E84-4B95-438E-BCD1-0EEB455454EF}">
      <dgm:prSet phldrT="[Текст]"/>
      <dgm:spPr/>
      <dgm:t>
        <a:bodyPr/>
        <a:lstStyle/>
        <a:p>
          <a:r>
            <a:rPr lang="ru-RU" dirty="0" smtClean="0"/>
            <a:t>Муниципальная программа «Ремонт и содержание сети автомобильных дорог»                       – </a:t>
          </a:r>
          <a:r>
            <a:rPr lang="ru-RU" b="1" dirty="0" smtClean="0"/>
            <a:t>43 194 тыс. руб.</a:t>
          </a:r>
          <a:endParaRPr lang="ru-RU" b="1" dirty="0"/>
        </a:p>
      </dgm:t>
    </dgm:pt>
    <dgm:pt modelId="{046988FC-CD8F-405D-A3BB-A4405FACFD9D}" type="parTrans" cxnId="{3908BC4C-B74F-4070-A340-B75E47CD1E38}">
      <dgm:prSet/>
      <dgm:spPr/>
      <dgm:t>
        <a:bodyPr/>
        <a:lstStyle/>
        <a:p>
          <a:endParaRPr lang="ru-RU"/>
        </a:p>
      </dgm:t>
    </dgm:pt>
    <dgm:pt modelId="{14A2CF0B-1A1E-48B5-AB56-6A9A2F204F56}" type="sibTrans" cxnId="{3908BC4C-B74F-4070-A340-B75E47CD1E38}">
      <dgm:prSet/>
      <dgm:spPr/>
      <dgm:t>
        <a:bodyPr/>
        <a:lstStyle/>
        <a:p>
          <a:endParaRPr lang="ru-RU"/>
        </a:p>
      </dgm:t>
    </dgm:pt>
    <dgm:pt modelId="{6579EF3A-C606-4640-91D1-860857C18160}">
      <dgm:prSet phldrT="[Текст]"/>
      <dgm:spPr/>
      <dgm:t>
        <a:bodyPr/>
        <a:lstStyle/>
        <a:p>
          <a:r>
            <a:rPr lang="ru-RU" dirty="0" smtClean="0"/>
            <a:t>Муниципальная программа «Молодежная политика города Балабаново» – </a:t>
          </a:r>
          <a:r>
            <a:rPr lang="ru-RU" b="1" dirty="0" smtClean="0"/>
            <a:t>487 тыс. руб.</a:t>
          </a:r>
          <a:endParaRPr lang="ru-RU" b="1" dirty="0"/>
        </a:p>
      </dgm:t>
    </dgm:pt>
    <dgm:pt modelId="{94E3E3B5-288A-4C3C-9EBD-403004977439}" type="parTrans" cxnId="{7084E4FB-4414-4F7D-9BCB-4DD15E6905A0}">
      <dgm:prSet/>
      <dgm:spPr/>
      <dgm:t>
        <a:bodyPr/>
        <a:lstStyle/>
        <a:p>
          <a:endParaRPr lang="ru-RU"/>
        </a:p>
      </dgm:t>
    </dgm:pt>
    <dgm:pt modelId="{F2D304EE-4512-4800-8DE0-0FB906CBF146}" type="sibTrans" cxnId="{7084E4FB-4414-4F7D-9BCB-4DD15E6905A0}">
      <dgm:prSet/>
      <dgm:spPr/>
      <dgm:t>
        <a:bodyPr/>
        <a:lstStyle/>
        <a:p>
          <a:endParaRPr lang="ru-RU"/>
        </a:p>
      </dgm:t>
    </dgm:pt>
    <dgm:pt modelId="{8B8B6B40-A9B4-4B17-8C28-7E9A42DBA8FD}">
      <dgm:prSet/>
      <dgm:spPr/>
      <dgm:t>
        <a:bodyPr/>
        <a:lstStyle/>
        <a:p>
          <a:r>
            <a:rPr lang="ru-RU" dirty="0" smtClean="0"/>
            <a:t>Муниципальная программа «Совершенствование системы муниципального управления городского поселения «Город Балабаново» – </a:t>
          </a:r>
          <a:r>
            <a:rPr lang="ru-RU" b="1" dirty="0" smtClean="0"/>
            <a:t>39 213 тыс. руб.</a:t>
          </a:r>
          <a:endParaRPr lang="ru-RU" b="1" dirty="0"/>
        </a:p>
      </dgm:t>
    </dgm:pt>
    <dgm:pt modelId="{ABE79D4E-DAB7-41A8-ABF8-A9BDDB7C469A}" type="parTrans" cxnId="{8C8CCE23-603F-4CF3-BCF1-8876031A4213}">
      <dgm:prSet/>
      <dgm:spPr/>
      <dgm:t>
        <a:bodyPr/>
        <a:lstStyle/>
        <a:p>
          <a:endParaRPr lang="ru-RU"/>
        </a:p>
      </dgm:t>
    </dgm:pt>
    <dgm:pt modelId="{3D5DCA0C-1FA3-4E87-A07F-02BE6AF87DCA}" type="sibTrans" cxnId="{8C8CCE23-603F-4CF3-BCF1-8876031A4213}">
      <dgm:prSet/>
      <dgm:spPr/>
      <dgm:t>
        <a:bodyPr/>
        <a:lstStyle/>
        <a:p>
          <a:endParaRPr lang="ru-RU"/>
        </a:p>
      </dgm:t>
    </dgm:pt>
    <dgm:pt modelId="{FF6802D3-1DE9-4A7E-9CDC-23E714EFFB11}">
      <dgm:prSet/>
      <dgm:spPr/>
      <dgm:t>
        <a:bodyPr/>
        <a:lstStyle/>
        <a:p>
          <a:r>
            <a:rPr lang="ru-RU" dirty="0" smtClean="0"/>
            <a:t>Муниципальная программа «Переселение граждан из аварийного жилищного фонда городского поселения «Город Балабаново»                    – </a:t>
          </a:r>
          <a:r>
            <a:rPr lang="ru-RU" b="1" dirty="0" smtClean="0"/>
            <a:t>13 269 тыс. руб.</a:t>
          </a:r>
          <a:endParaRPr lang="ru-RU" b="1" dirty="0"/>
        </a:p>
      </dgm:t>
    </dgm:pt>
    <dgm:pt modelId="{4ACF330D-CA98-4CDF-ABB9-D4A3A4D0AC2C}" type="parTrans" cxnId="{F175B814-8552-45F5-9575-A5F8B08F58F9}">
      <dgm:prSet/>
      <dgm:spPr/>
      <dgm:t>
        <a:bodyPr/>
        <a:lstStyle/>
        <a:p>
          <a:endParaRPr lang="ru-RU"/>
        </a:p>
      </dgm:t>
    </dgm:pt>
    <dgm:pt modelId="{C251D500-212E-4167-A433-DCBE8397DA7C}" type="sibTrans" cxnId="{F175B814-8552-45F5-9575-A5F8B08F58F9}">
      <dgm:prSet/>
      <dgm:spPr/>
      <dgm:t>
        <a:bodyPr/>
        <a:lstStyle/>
        <a:p>
          <a:endParaRPr lang="ru-RU"/>
        </a:p>
      </dgm:t>
    </dgm:pt>
    <dgm:pt modelId="{222FEDA1-9E9A-421C-8C03-F349E0631388}" type="pres">
      <dgm:prSet presAssocID="{E2D17913-472D-4E46-B349-0988F6E8CC01}" presName="diagram" presStyleCnt="0">
        <dgm:presLayoutVars>
          <dgm:dir/>
          <dgm:resizeHandles val="exact"/>
        </dgm:presLayoutVars>
      </dgm:prSet>
      <dgm:spPr/>
      <dgm:t>
        <a:bodyPr/>
        <a:lstStyle/>
        <a:p>
          <a:endParaRPr lang="ru-RU"/>
        </a:p>
      </dgm:t>
    </dgm:pt>
    <dgm:pt modelId="{6F477A26-A5B9-4A6C-A94D-BE1713F515B7}" type="pres">
      <dgm:prSet presAssocID="{FD17F7F9-61D1-4526-99F9-8B2B4DC4F926}" presName="node" presStyleLbl="node1" presStyleIdx="0" presStyleCnt="18">
        <dgm:presLayoutVars>
          <dgm:bulletEnabled val="1"/>
        </dgm:presLayoutVars>
      </dgm:prSet>
      <dgm:spPr/>
      <dgm:t>
        <a:bodyPr/>
        <a:lstStyle/>
        <a:p>
          <a:endParaRPr lang="ru-RU"/>
        </a:p>
      </dgm:t>
    </dgm:pt>
    <dgm:pt modelId="{B28881CC-E414-401B-AE12-417BE601F5FA}" type="pres">
      <dgm:prSet presAssocID="{746F6793-B28F-4FCA-AD41-A8916C04F168}" presName="sibTrans" presStyleCnt="0"/>
      <dgm:spPr/>
    </dgm:pt>
    <dgm:pt modelId="{B189D1DD-1660-4D47-8565-E573D75AD731}" type="pres">
      <dgm:prSet presAssocID="{55AB6B2E-923A-48CD-9C6C-CBABF28FAF79}" presName="node" presStyleLbl="node1" presStyleIdx="1" presStyleCnt="18">
        <dgm:presLayoutVars>
          <dgm:bulletEnabled val="1"/>
        </dgm:presLayoutVars>
      </dgm:prSet>
      <dgm:spPr/>
      <dgm:t>
        <a:bodyPr/>
        <a:lstStyle/>
        <a:p>
          <a:endParaRPr lang="ru-RU"/>
        </a:p>
      </dgm:t>
    </dgm:pt>
    <dgm:pt modelId="{01B5E205-7813-4FF0-95EF-23C24858D9F0}" type="pres">
      <dgm:prSet presAssocID="{B8A78D9D-5529-4144-960D-227DC4B634B7}" presName="sibTrans" presStyleCnt="0"/>
      <dgm:spPr/>
    </dgm:pt>
    <dgm:pt modelId="{22D3A689-38A3-4BBD-AD69-A81B7416298B}" type="pres">
      <dgm:prSet presAssocID="{C5E5463C-7099-478A-8CDC-D0959B3BE4B9}" presName="node" presStyleLbl="node1" presStyleIdx="2" presStyleCnt="18">
        <dgm:presLayoutVars>
          <dgm:bulletEnabled val="1"/>
        </dgm:presLayoutVars>
      </dgm:prSet>
      <dgm:spPr/>
      <dgm:t>
        <a:bodyPr/>
        <a:lstStyle/>
        <a:p>
          <a:endParaRPr lang="ru-RU"/>
        </a:p>
      </dgm:t>
    </dgm:pt>
    <dgm:pt modelId="{344F34F2-4CA3-4D49-8153-384E901BFA11}" type="pres">
      <dgm:prSet presAssocID="{FD400A6E-0EF9-45B2-80EC-3A2FB6DA4E56}" presName="sibTrans" presStyleCnt="0"/>
      <dgm:spPr/>
    </dgm:pt>
    <dgm:pt modelId="{A1B61145-D6F1-4CEE-A73A-0C832A8C61E1}" type="pres">
      <dgm:prSet presAssocID="{C6CE63D6-CB0E-40E7-9D03-ABA481C7BF49}" presName="node" presStyleLbl="node1" presStyleIdx="3" presStyleCnt="18">
        <dgm:presLayoutVars>
          <dgm:bulletEnabled val="1"/>
        </dgm:presLayoutVars>
      </dgm:prSet>
      <dgm:spPr/>
      <dgm:t>
        <a:bodyPr/>
        <a:lstStyle/>
        <a:p>
          <a:endParaRPr lang="ru-RU"/>
        </a:p>
      </dgm:t>
    </dgm:pt>
    <dgm:pt modelId="{41737BE4-4399-4F41-B7D5-F0DA8642BB8F}" type="pres">
      <dgm:prSet presAssocID="{B6A03AF4-92B7-4D2A-A443-5E466B09492A}" presName="sibTrans" presStyleCnt="0"/>
      <dgm:spPr/>
    </dgm:pt>
    <dgm:pt modelId="{E3615419-3767-4863-8576-2FDE4D497C47}" type="pres">
      <dgm:prSet presAssocID="{3033608E-00BA-46B0-9AD6-DF0C79C428A2}" presName="node" presStyleLbl="node1" presStyleIdx="4" presStyleCnt="18">
        <dgm:presLayoutVars>
          <dgm:bulletEnabled val="1"/>
        </dgm:presLayoutVars>
      </dgm:prSet>
      <dgm:spPr/>
      <dgm:t>
        <a:bodyPr/>
        <a:lstStyle/>
        <a:p>
          <a:endParaRPr lang="ru-RU"/>
        </a:p>
      </dgm:t>
    </dgm:pt>
    <dgm:pt modelId="{1CFF1F1A-820D-4931-9A4B-E137E6EA073F}" type="pres">
      <dgm:prSet presAssocID="{6C89FDA8-9993-4DD3-8999-2A3730B4CD43}" presName="sibTrans" presStyleCnt="0"/>
      <dgm:spPr/>
    </dgm:pt>
    <dgm:pt modelId="{60D625C2-4ACF-42EF-8B1F-D8D72A029E0B}" type="pres">
      <dgm:prSet presAssocID="{5FB37861-E936-4DE4-9A3E-D93D66BD2029}" presName="node" presStyleLbl="node1" presStyleIdx="5" presStyleCnt="18">
        <dgm:presLayoutVars>
          <dgm:bulletEnabled val="1"/>
        </dgm:presLayoutVars>
      </dgm:prSet>
      <dgm:spPr/>
      <dgm:t>
        <a:bodyPr/>
        <a:lstStyle/>
        <a:p>
          <a:endParaRPr lang="ru-RU"/>
        </a:p>
      </dgm:t>
    </dgm:pt>
    <dgm:pt modelId="{F550CAFA-7B05-46C9-8327-3A9975992261}" type="pres">
      <dgm:prSet presAssocID="{C0EAB6F4-0840-4C44-9E9D-0EDEEA8D1AA8}" presName="sibTrans" presStyleCnt="0"/>
      <dgm:spPr/>
    </dgm:pt>
    <dgm:pt modelId="{F63DE0F1-E4F1-4A9E-899E-164ED982587B}" type="pres">
      <dgm:prSet presAssocID="{93DA1383-815F-44BB-A08B-07540F8DEC77}" presName="node" presStyleLbl="node1" presStyleIdx="6" presStyleCnt="18">
        <dgm:presLayoutVars>
          <dgm:bulletEnabled val="1"/>
        </dgm:presLayoutVars>
      </dgm:prSet>
      <dgm:spPr/>
      <dgm:t>
        <a:bodyPr/>
        <a:lstStyle/>
        <a:p>
          <a:endParaRPr lang="ru-RU"/>
        </a:p>
      </dgm:t>
    </dgm:pt>
    <dgm:pt modelId="{29D557E9-5BE2-4438-AA68-6C0087F57939}" type="pres">
      <dgm:prSet presAssocID="{31A1728A-5A79-4907-B50A-CD3A18310759}" presName="sibTrans" presStyleCnt="0"/>
      <dgm:spPr/>
    </dgm:pt>
    <dgm:pt modelId="{375A00CA-21A9-41EB-9F4B-1E745AE5EADA}" type="pres">
      <dgm:prSet presAssocID="{F30A6E0A-846B-41B2-99D6-ADA2AF60A603}" presName="node" presStyleLbl="node1" presStyleIdx="7" presStyleCnt="18">
        <dgm:presLayoutVars>
          <dgm:bulletEnabled val="1"/>
        </dgm:presLayoutVars>
      </dgm:prSet>
      <dgm:spPr/>
      <dgm:t>
        <a:bodyPr/>
        <a:lstStyle/>
        <a:p>
          <a:endParaRPr lang="ru-RU"/>
        </a:p>
      </dgm:t>
    </dgm:pt>
    <dgm:pt modelId="{A9F1F31F-279A-4EE6-B5DB-22F9020672DF}" type="pres">
      <dgm:prSet presAssocID="{5D445D2D-9794-4A26-BF6F-D94DF70EDF52}" presName="sibTrans" presStyleCnt="0"/>
      <dgm:spPr/>
    </dgm:pt>
    <dgm:pt modelId="{1B4F3A76-70C1-4173-BFB3-79D03C6EAC84}" type="pres">
      <dgm:prSet presAssocID="{9F082627-A81F-4D97-AC88-4F18FC272299}" presName="node" presStyleLbl="node1" presStyleIdx="8" presStyleCnt="18">
        <dgm:presLayoutVars>
          <dgm:bulletEnabled val="1"/>
        </dgm:presLayoutVars>
      </dgm:prSet>
      <dgm:spPr/>
      <dgm:t>
        <a:bodyPr/>
        <a:lstStyle/>
        <a:p>
          <a:endParaRPr lang="ru-RU"/>
        </a:p>
      </dgm:t>
    </dgm:pt>
    <dgm:pt modelId="{9F975A6C-F824-440F-BB87-2EB2B9552D39}" type="pres">
      <dgm:prSet presAssocID="{7A8ABDDB-969E-4C4C-BB73-1636AB6C19D0}" presName="sibTrans" presStyleCnt="0"/>
      <dgm:spPr/>
    </dgm:pt>
    <dgm:pt modelId="{2336B8D7-6188-48F1-A956-A7BB4A5D2F64}" type="pres">
      <dgm:prSet presAssocID="{D394614D-119C-4E96-903B-7486E1ED75BD}" presName="node" presStyleLbl="node1" presStyleIdx="9" presStyleCnt="18">
        <dgm:presLayoutVars>
          <dgm:bulletEnabled val="1"/>
        </dgm:presLayoutVars>
      </dgm:prSet>
      <dgm:spPr/>
      <dgm:t>
        <a:bodyPr/>
        <a:lstStyle/>
        <a:p>
          <a:endParaRPr lang="ru-RU"/>
        </a:p>
      </dgm:t>
    </dgm:pt>
    <dgm:pt modelId="{6CB94715-39D3-4429-B77D-DBB2D19D53A8}" type="pres">
      <dgm:prSet presAssocID="{67EADDFC-D871-457A-A705-506CD1E8AB4B}" presName="sibTrans" presStyleCnt="0"/>
      <dgm:spPr/>
    </dgm:pt>
    <dgm:pt modelId="{A146E97E-F28D-45B9-8B0F-3ADC27167B2C}" type="pres">
      <dgm:prSet presAssocID="{64516AFC-A8E4-404A-943B-AE7EAC14CAF5}" presName="node" presStyleLbl="node1" presStyleIdx="10" presStyleCnt="18">
        <dgm:presLayoutVars>
          <dgm:bulletEnabled val="1"/>
        </dgm:presLayoutVars>
      </dgm:prSet>
      <dgm:spPr/>
      <dgm:t>
        <a:bodyPr/>
        <a:lstStyle/>
        <a:p>
          <a:endParaRPr lang="ru-RU"/>
        </a:p>
      </dgm:t>
    </dgm:pt>
    <dgm:pt modelId="{28A2EB8F-39E3-4E92-8475-88BCD850E6A0}" type="pres">
      <dgm:prSet presAssocID="{5843BD3E-3FEE-4891-92C6-6DCD1FD6F747}" presName="sibTrans" presStyleCnt="0"/>
      <dgm:spPr/>
    </dgm:pt>
    <dgm:pt modelId="{01E900EC-B0FB-4937-92D5-8E421A5A45B1}" type="pres">
      <dgm:prSet presAssocID="{C5A13E84-4B95-438E-BCD1-0EEB455454EF}" presName="node" presStyleLbl="node1" presStyleIdx="11" presStyleCnt="18">
        <dgm:presLayoutVars>
          <dgm:bulletEnabled val="1"/>
        </dgm:presLayoutVars>
      </dgm:prSet>
      <dgm:spPr/>
      <dgm:t>
        <a:bodyPr/>
        <a:lstStyle/>
        <a:p>
          <a:endParaRPr lang="ru-RU"/>
        </a:p>
      </dgm:t>
    </dgm:pt>
    <dgm:pt modelId="{DDD3ACED-0001-4FC3-9EB5-AFEC22EC7056}" type="pres">
      <dgm:prSet presAssocID="{14A2CF0B-1A1E-48B5-AB56-6A9A2F204F56}" presName="sibTrans" presStyleCnt="0"/>
      <dgm:spPr/>
    </dgm:pt>
    <dgm:pt modelId="{33634896-89CD-438F-AFC1-F87306856668}" type="pres">
      <dgm:prSet presAssocID="{A6F745FE-9B05-40C8-ADD7-C52D63EB9583}" presName="node" presStyleLbl="node1" presStyleIdx="12" presStyleCnt="18">
        <dgm:presLayoutVars>
          <dgm:bulletEnabled val="1"/>
        </dgm:presLayoutVars>
      </dgm:prSet>
      <dgm:spPr/>
      <dgm:t>
        <a:bodyPr/>
        <a:lstStyle/>
        <a:p>
          <a:endParaRPr lang="ru-RU"/>
        </a:p>
      </dgm:t>
    </dgm:pt>
    <dgm:pt modelId="{FBDC35B0-0670-406E-AB5B-AAB9BFCE5E32}" type="pres">
      <dgm:prSet presAssocID="{C9772CA2-588B-4BA5-8DB2-98951E3BC068}" presName="sibTrans" presStyleCnt="0"/>
      <dgm:spPr/>
    </dgm:pt>
    <dgm:pt modelId="{487368EC-BFFA-418E-BBB1-7E6CF022FD9F}" type="pres">
      <dgm:prSet presAssocID="{2FAFDF61-9AB2-444E-B986-3D53DB27104D}" presName="node" presStyleLbl="node1" presStyleIdx="13" presStyleCnt="18">
        <dgm:presLayoutVars>
          <dgm:bulletEnabled val="1"/>
        </dgm:presLayoutVars>
      </dgm:prSet>
      <dgm:spPr/>
      <dgm:t>
        <a:bodyPr/>
        <a:lstStyle/>
        <a:p>
          <a:endParaRPr lang="ru-RU"/>
        </a:p>
      </dgm:t>
    </dgm:pt>
    <dgm:pt modelId="{B017EBAF-D78F-468D-B291-0C0204C8B593}" type="pres">
      <dgm:prSet presAssocID="{7DD9E060-C429-4537-A990-E4900B30C7F9}" presName="sibTrans" presStyleCnt="0"/>
      <dgm:spPr/>
    </dgm:pt>
    <dgm:pt modelId="{B7857FEC-2219-4EFA-A4D1-2ED6EDD4AA61}" type="pres">
      <dgm:prSet presAssocID="{5169FF00-7069-40EB-8BAB-CA5F77FDA70D}" presName="node" presStyleLbl="node1" presStyleIdx="14" presStyleCnt="18">
        <dgm:presLayoutVars>
          <dgm:bulletEnabled val="1"/>
        </dgm:presLayoutVars>
      </dgm:prSet>
      <dgm:spPr/>
      <dgm:t>
        <a:bodyPr/>
        <a:lstStyle/>
        <a:p>
          <a:endParaRPr lang="ru-RU"/>
        </a:p>
      </dgm:t>
    </dgm:pt>
    <dgm:pt modelId="{CBE2CEF2-9F01-48EB-B252-F4DF3FDF6E70}" type="pres">
      <dgm:prSet presAssocID="{85E4E986-8A38-4CCB-8B6D-B81274E6D459}" presName="sibTrans" presStyleCnt="0"/>
      <dgm:spPr/>
    </dgm:pt>
    <dgm:pt modelId="{AC826481-2138-406D-9169-7F475589C201}" type="pres">
      <dgm:prSet presAssocID="{6579EF3A-C606-4640-91D1-860857C18160}" presName="node" presStyleLbl="node1" presStyleIdx="15" presStyleCnt="18">
        <dgm:presLayoutVars>
          <dgm:bulletEnabled val="1"/>
        </dgm:presLayoutVars>
      </dgm:prSet>
      <dgm:spPr/>
      <dgm:t>
        <a:bodyPr/>
        <a:lstStyle/>
        <a:p>
          <a:endParaRPr lang="ru-RU"/>
        </a:p>
      </dgm:t>
    </dgm:pt>
    <dgm:pt modelId="{5B6BAEEB-4CE2-4AAC-9EF5-B974881CEA9D}" type="pres">
      <dgm:prSet presAssocID="{F2D304EE-4512-4800-8DE0-0FB906CBF146}" presName="sibTrans" presStyleCnt="0"/>
      <dgm:spPr/>
    </dgm:pt>
    <dgm:pt modelId="{447A8156-317B-4300-A3F8-5816DCFA3B49}" type="pres">
      <dgm:prSet presAssocID="{8B8B6B40-A9B4-4B17-8C28-7E9A42DBA8FD}" presName="node" presStyleLbl="node1" presStyleIdx="16" presStyleCnt="18" custScaleX="200595" custScaleY="35360" custLinFactNeighborX="-7541" custLinFactNeighborY="-4688">
        <dgm:presLayoutVars>
          <dgm:bulletEnabled val="1"/>
        </dgm:presLayoutVars>
      </dgm:prSet>
      <dgm:spPr/>
      <dgm:t>
        <a:bodyPr/>
        <a:lstStyle/>
        <a:p>
          <a:endParaRPr lang="ru-RU"/>
        </a:p>
      </dgm:t>
    </dgm:pt>
    <dgm:pt modelId="{8F16113A-2042-4675-AA77-BB52272DBB68}" type="pres">
      <dgm:prSet presAssocID="{3D5DCA0C-1FA3-4E87-A07F-02BE6AF87DCA}" presName="sibTrans" presStyleCnt="0"/>
      <dgm:spPr/>
    </dgm:pt>
    <dgm:pt modelId="{AF33C71E-F231-4D4D-8A0C-6E4EA04EB9C8}" type="pres">
      <dgm:prSet presAssocID="{FF6802D3-1DE9-4A7E-9CDC-23E714EFFB11}" presName="node" presStyleLbl="node1" presStyleIdx="17" presStyleCnt="18" custScaleX="200595" custScaleY="35360" custLinFactNeighborX="6893" custLinFactNeighborY="-4688">
        <dgm:presLayoutVars>
          <dgm:bulletEnabled val="1"/>
        </dgm:presLayoutVars>
      </dgm:prSet>
      <dgm:spPr/>
      <dgm:t>
        <a:bodyPr/>
        <a:lstStyle/>
        <a:p>
          <a:endParaRPr lang="ru-RU"/>
        </a:p>
      </dgm:t>
    </dgm:pt>
  </dgm:ptLst>
  <dgm:cxnLst>
    <dgm:cxn modelId="{7A6A850E-7D7B-4E7A-A3EA-F6B8AE8861C2}" type="presOf" srcId="{5169FF00-7069-40EB-8BAB-CA5F77FDA70D}" destId="{B7857FEC-2219-4EFA-A4D1-2ED6EDD4AA61}" srcOrd="0" destOrd="0" presId="urn:microsoft.com/office/officeart/2005/8/layout/default"/>
    <dgm:cxn modelId="{7084E4FB-4414-4F7D-9BCB-4DD15E6905A0}" srcId="{E2D17913-472D-4E46-B349-0988F6E8CC01}" destId="{6579EF3A-C606-4640-91D1-860857C18160}" srcOrd="15" destOrd="0" parTransId="{94E3E3B5-288A-4C3C-9EBD-403004977439}" sibTransId="{F2D304EE-4512-4800-8DE0-0FB906CBF146}"/>
    <dgm:cxn modelId="{E1805CF9-B470-46C3-BDA0-EC9C2576EE4E}" type="presOf" srcId="{C5E5463C-7099-478A-8CDC-D0959B3BE4B9}" destId="{22D3A689-38A3-4BBD-AD69-A81B7416298B}" srcOrd="0" destOrd="0" presId="urn:microsoft.com/office/officeart/2005/8/layout/default"/>
    <dgm:cxn modelId="{10D0A769-64A0-4BB3-A7BB-807B3E289727}" srcId="{E2D17913-472D-4E46-B349-0988F6E8CC01}" destId="{C5E5463C-7099-478A-8CDC-D0959B3BE4B9}" srcOrd="2" destOrd="0" parTransId="{9627BC2D-FACF-4187-8874-2B7E23F5E4E5}" sibTransId="{FD400A6E-0EF9-45B2-80EC-3A2FB6DA4E56}"/>
    <dgm:cxn modelId="{209686A6-9776-45FE-B7AF-000CF912399B}" srcId="{E2D17913-472D-4E46-B349-0988F6E8CC01}" destId="{5169FF00-7069-40EB-8BAB-CA5F77FDA70D}" srcOrd="14" destOrd="0" parTransId="{66B050C7-52B4-4F2C-AF64-06F35E290A6B}" sibTransId="{85E4E986-8A38-4CCB-8B6D-B81274E6D459}"/>
    <dgm:cxn modelId="{5B25B124-F0EB-405B-AC40-BCB810C236EA}" type="presOf" srcId="{3033608E-00BA-46B0-9AD6-DF0C79C428A2}" destId="{E3615419-3767-4863-8576-2FDE4D497C47}" srcOrd="0" destOrd="0" presId="urn:microsoft.com/office/officeart/2005/8/layout/default"/>
    <dgm:cxn modelId="{07801278-1DFD-404A-8F26-D654FEE0B7FE}" srcId="{E2D17913-472D-4E46-B349-0988F6E8CC01}" destId="{D394614D-119C-4E96-903B-7486E1ED75BD}" srcOrd="9" destOrd="0" parTransId="{B44F85E3-DE48-42FC-9BAC-2DE9EB1FB0ED}" sibTransId="{67EADDFC-D871-457A-A705-506CD1E8AB4B}"/>
    <dgm:cxn modelId="{A785F76F-D3EA-419C-93DF-448EE3422A23}" srcId="{E2D17913-472D-4E46-B349-0988F6E8CC01}" destId="{F30A6E0A-846B-41B2-99D6-ADA2AF60A603}" srcOrd="7" destOrd="0" parTransId="{57CA20AC-286D-4FEB-A5DD-9A55F78436EE}" sibTransId="{5D445D2D-9794-4A26-BF6F-D94DF70EDF52}"/>
    <dgm:cxn modelId="{F32D1738-054F-4828-AB71-A6475F257A9A}" type="presOf" srcId="{E2D17913-472D-4E46-B349-0988F6E8CC01}" destId="{222FEDA1-9E9A-421C-8C03-F349E0631388}" srcOrd="0" destOrd="0" presId="urn:microsoft.com/office/officeart/2005/8/layout/default"/>
    <dgm:cxn modelId="{65C78C7C-9A6F-4378-8841-E68610B59987}" type="presOf" srcId="{8B8B6B40-A9B4-4B17-8C28-7E9A42DBA8FD}" destId="{447A8156-317B-4300-A3F8-5816DCFA3B49}" srcOrd="0" destOrd="0" presId="urn:microsoft.com/office/officeart/2005/8/layout/default"/>
    <dgm:cxn modelId="{C1F057EE-AC21-4A72-A3AB-DE475CE33B90}" type="presOf" srcId="{A6F745FE-9B05-40C8-ADD7-C52D63EB9583}" destId="{33634896-89CD-438F-AFC1-F87306856668}" srcOrd="0" destOrd="0" presId="urn:microsoft.com/office/officeart/2005/8/layout/default"/>
    <dgm:cxn modelId="{F175B814-8552-45F5-9575-A5F8B08F58F9}" srcId="{E2D17913-472D-4E46-B349-0988F6E8CC01}" destId="{FF6802D3-1DE9-4A7E-9CDC-23E714EFFB11}" srcOrd="17" destOrd="0" parTransId="{4ACF330D-CA98-4CDF-ABB9-D4A3A4D0AC2C}" sibTransId="{C251D500-212E-4167-A433-DCBE8397DA7C}"/>
    <dgm:cxn modelId="{C24390A8-B6DF-4286-B1CC-3C90F8C12A2F}" type="presOf" srcId="{9F082627-A81F-4D97-AC88-4F18FC272299}" destId="{1B4F3A76-70C1-4173-BFB3-79D03C6EAC84}" srcOrd="0" destOrd="0" presId="urn:microsoft.com/office/officeart/2005/8/layout/default"/>
    <dgm:cxn modelId="{9B0EF0B6-C418-4CE0-9641-86A75C0396DD}" type="presOf" srcId="{93DA1383-815F-44BB-A08B-07540F8DEC77}" destId="{F63DE0F1-E4F1-4A9E-899E-164ED982587B}" srcOrd="0" destOrd="0" presId="urn:microsoft.com/office/officeart/2005/8/layout/default"/>
    <dgm:cxn modelId="{11DF80D3-BEA2-4F38-91A3-9BCB450AD6F8}" type="presOf" srcId="{6579EF3A-C606-4640-91D1-860857C18160}" destId="{AC826481-2138-406D-9169-7F475589C201}" srcOrd="0" destOrd="0" presId="urn:microsoft.com/office/officeart/2005/8/layout/default"/>
    <dgm:cxn modelId="{5584A912-2F1E-4FF0-8BB1-15D85CAF50D1}" srcId="{E2D17913-472D-4E46-B349-0988F6E8CC01}" destId="{9F082627-A81F-4D97-AC88-4F18FC272299}" srcOrd="8" destOrd="0" parTransId="{D6948FD3-9006-4517-A518-3E4D6B10C1A5}" sibTransId="{7A8ABDDB-969E-4C4C-BB73-1636AB6C19D0}"/>
    <dgm:cxn modelId="{BE48717B-361B-4221-AF0D-5B2BC33FF82F}" srcId="{E2D17913-472D-4E46-B349-0988F6E8CC01}" destId="{55AB6B2E-923A-48CD-9C6C-CBABF28FAF79}" srcOrd="1" destOrd="0" parTransId="{ABC722C4-7C06-4F89-902F-8B17DEF5DB8F}" sibTransId="{B8A78D9D-5529-4144-960D-227DC4B634B7}"/>
    <dgm:cxn modelId="{E64F1A30-09E6-4239-9826-16F70363779F}" srcId="{E2D17913-472D-4E46-B349-0988F6E8CC01}" destId="{C6CE63D6-CB0E-40E7-9D03-ABA481C7BF49}" srcOrd="3" destOrd="0" parTransId="{0E21597B-5D2A-4E7F-A66D-ECD00ED70B9F}" sibTransId="{B6A03AF4-92B7-4D2A-A443-5E466B09492A}"/>
    <dgm:cxn modelId="{EBACDFC9-C783-463D-A9F5-DC2953DCB65E}" srcId="{E2D17913-472D-4E46-B349-0988F6E8CC01}" destId="{FD17F7F9-61D1-4526-99F9-8B2B4DC4F926}" srcOrd="0" destOrd="0" parTransId="{2E4796D6-C63D-4D62-9268-E548BE156AD0}" sibTransId="{746F6793-B28F-4FCA-AD41-A8916C04F168}"/>
    <dgm:cxn modelId="{922A4362-6125-47E9-8763-BC124F73EA76}" type="presOf" srcId="{55AB6B2E-923A-48CD-9C6C-CBABF28FAF79}" destId="{B189D1DD-1660-4D47-8565-E573D75AD731}" srcOrd="0" destOrd="0" presId="urn:microsoft.com/office/officeart/2005/8/layout/default"/>
    <dgm:cxn modelId="{B45730A4-201E-466E-82CA-297D6FEDE802}" type="presOf" srcId="{2FAFDF61-9AB2-444E-B986-3D53DB27104D}" destId="{487368EC-BFFA-418E-BBB1-7E6CF022FD9F}" srcOrd="0" destOrd="0" presId="urn:microsoft.com/office/officeart/2005/8/layout/default"/>
    <dgm:cxn modelId="{A25DA50A-0AD9-49AF-A1FB-7A04CCE46225}" type="presOf" srcId="{5FB37861-E936-4DE4-9A3E-D93D66BD2029}" destId="{60D625C2-4ACF-42EF-8B1F-D8D72A029E0B}" srcOrd="0" destOrd="0" presId="urn:microsoft.com/office/officeart/2005/8/layout/default"/>
    <dgm:cxn modelId="{33CFB0DB-3219-4E15-91CA-BE6C1B2C03B9}" srcId="{E2D17913-472D-4E46-B349-0988F6E8CC01}" destId="{A6F745FE-9B05-40C8-ADD7-C52D63EB9583}" srcOrd="12" destOrd="0" parTransId="{2202078F-B173-4350-8712-C726B8340A3D}" sibTransId="{C9772CA2-588B-4BA5-8DB2-98951E3BC068}"/>
    <dgm:cxn modelId="{8999D744-9D1C-49F3-AFCA-5ED298464F9F}" type="presOf" srcId="{D394614D-119C-4E96-903B-7486E1ED75BD}" destId="{2336B8D7-6188-48F1-A956-A7BB4A5D2F64}" srcOrd="0" destOrd="0" presId="urn:microsoft.com/office/officeart/2005/8/layout/default"/>
    <dgm:cxn modelId="{0C93828F-7067-4D6B-82D7-AE6329C19DC0}" type="presOf" srcId="{C5A13E84-4B95-438E-BCD1-0EEB455454EF}" destId="{01E900EC-B0FB-4937-92D5-8E421A5A45B1}" srcOrd="0" destOrd="0" presId="urn:microsoft.com/office/officeart/2005/8/layout/default"/>
    <dgm:cxn modelId="{F79DECEF-F679-4D4D-9254-685750B75417}" srcId="{E2D17913-472D-4E46-B349-0988F6E8CC01}" destId="{2FAFDF61-9AB2-444E-B986-3D53DB27104D}" srcOrd="13" destOrd="0" parTransId="{043E38B2-BF2B-46C8-B7AE-A41D177953BF}" sibTransId="{7DD9E060-C429-4537-A990-E4900B30C7F9}"/>
    <dgm:cxn modelId="{18ABEBA5-A67B-45B6-B499-9E934BAC2CA8}" type="presOf" srcId="{64516AFC-A8E4-404A-943B-AE7EAC14CAF5}" destId="{A146E97E-F28D-45B9-8B0F-3ADC27167B2C}" srcOrd="0" destOrd="0" presId="urn:microsoft.com/office/officeart/2005/8/layout/default"/>
    <dgm:cxn modelId="{E0B667C0-6AD1-4158-9E33-BBA7A248D118}" srcId="{E2D17913-472D-4E46-B349-0988F6E8CC01}" destId="{5FB37861-E936-4DE4-9A3E-D93D66BD2029}" srcOrd="5" destOrd="0" parTransId="{253750AC-11D9-4345-99F5-3C364074BF83}" sibTransId="{C0EAB6F4-0840-4C44-9E9D-0EDEEA8D1AA8}"/>
    <dgm:cxn modelId="{8C8CCE23-603F-4CF3-BCF1-8876031A4213}" srcId="{E2D17913-472D-4E46-B349-0988F6E8CC01}" destId="{8B8B6B40-A9B4-4B17-8C28-7E9A42DBA8FD}" srcOrd="16" destOrd="0" parTransId="{ABE79D4E-DAB7-41A8-ABF8-A9BDDB7C469A}" sibTransId="{3D5DCA0C-1FA3-4E87-A07F-02BE6AF87DCA}"/>
    <dgm:cxn modelId="{3908BC4C-B74F-4070-A340-B75E47CD1E38}" srcId="{E2D17913-472D-4E46-B349-0988F6E8CC01}" destId="{C5A13E84-4B95-438E-BCD1-0EEB455454EF}" srcOrd="11" destOrd="0" parTransId="{046988FC-CD8F-405D-A3BB-A4405FACFD9D}" sibTransId="{14A2CF0B-1A1E-48B5-AB56-6A9A2F204F56}"/>
    <dgm:cxn modelId="{A1319B69-E763-4A30-80EF-87D767442B0F}" srcId="{E2D17913-472D-4E46-B349-0988F6E8CC01}" destId="{3033608E-00BA-46B0-9AD6-DF0C79C428A2}" srcOrd="4" destOrd="0" parTransId="{1B5373D6-8C16-41D8-ACAB-A6D3A96A7AED}" sibTransId="{6C89FDA8-9993-4DD3-8999-2A3730B4CD43}"/>
    <dgm:cxn modelId="{E4023A2E-04E8-49D7-B57C-B8F9715ED27C}" type="presOf" srcId="{FF6802D3-1DE9-4A7E-9CDC-23E714EFFB11}" destId="{AF33C71E-F231-4D4D-8A0C-6E4EA04EB9C8}" srcOrd="0" destOrd="0" presId="urn:microsoft.com/office/officeart/2005/8/layout/default"/>
    <dgm:cxn modelId="{47D9F148-EA9A-47AF-9425-0118BCC0E422}" srcId="{E2D17913-472D-4E46-B349-0988F6E8CC01}" destId="{93DA1383-815F-44BB-A08B-07540F8DEC77}" srcOrd="6" destOrd="0" parTransId="{2673F7D8-FA87-4B37-979A-1A487CFA6D6B}" sibTransId="{31A1728A-5A79-4907-B50A-CD3A18310759}"/>
    <dgm:cxn modelId="{76FB535B-A202-4E88-B32C-AFACA88734CC}" type="presOf" srcId="{C6CE63D6-CB0E-40E7-9D03-ABA481C7BF49}" destId="{A1B61145-D6F1-4CEE-A73A-0C832A8C61E1}" srcOrd="0" destOrd="0" presId="urn:microsoft.com/office/officeart/2005/8/layout/default"/>
    <dgm:cxn modelId="{931E897D-12F8-44FB-ADB1-C385BA71CDC4}" type="presOf" srcId="{FD17F7F9-61D1-4526-99F9-8B2B4DC4F926}" destId="{6F477A26-A5B9-4A6C-A94D-BE1713F515B7}" srcOrd="0" destOrd="0" presId="urn:microsoft.com/office/officeart/2005/8/layout/default"/>
    <dgm:cxn modelId="{B70E223D-7546-4697-83E5-661E239CF8D8}" srcId="{E2D17913-472D-4E46-B349-0988F6E8CC01}" destId="{64516AFC-A8E4-404A-943B-AE7EAC14CAF5}" srcOrd="10" destOrd="0" parTransId="{E7A9BFE4-CABC-4F48-A3BC-EFB0BFFED536}" sibTransId="{5843BD3E-3FEE-4891-92C6-6DCD1FD6F747}"/>
    <dgm:cxn modelId="{D5B568AC-606F-478A-96EF-580B7EBDDDFD}" type="presOf" srcId="{F30A6E0A-846B-41B2-99D6-ADA2AF60A603}" destId="{375A00CA-21A9-41EB-9F4B-1E745AE5EADA}" srcOrd="0" destOrd="0" presId="urn:microsoft.com/office/officeart/2005/8/layout/default"/>
    <dgm:cxn modelId="{F61E98D3-56A5-4431-9B14-C6DA7001735A}" type="presParOf" srcId="{222FEDA1-9E9A-421C-8C03-F349E0631388}" destId="{6F477A26-A5B9-4A6C-A94D-BE1713F515B7}" srcOrd="0" destOrd="0" presId="urn:microsoft.com/office/officeart/2005/8/layout/default"/>
    <dgm:cxn modelId="{E84FBFAA-4FCB-4EF1-A5F8-0D2D629BFADB}" type="presParOf" srcId="{222FEDA1-9E9A-421C-8C03-F349E0631388}" destId="{B28881CC-E414-401B-AE12-417BE601F5FA}" srcOrd="1" destOrd="0" presId="urn:microsoft.com/office/officeart/2005/8/layout/default"/>
    <dgm:cxn modelId="{A858362C-E17C-4245-884B-A7357A84E56C}" type="presParOf" srcId="{222FEDA1-9E9A-421C-8C03-F349E0631388}" destId="{B189D1DD-1660-4D47-8565-E573D75AD731}" srcOrd="2" destOrd="0" presId="urn:microsoft.com/office/officeart/2005/8/layout/default"/>
    <dgm:cxn modelId="{09674970-D37B-4E13-9795-5B2821471830}" type="presParOf" srcId="{222FEDA1-9E9A-421C-8C03-F349E0631388}" destId="{01B5E205-7813-4FF0-95EF-23C24858D9F0}" srcOrd="3" destOrd="0" presId="urn:microsoft.com/office/officeart/2005/8/layout/default"/>
    <dgm:cxn modelId="{93C420EF-58C5-478E-97D8-947CD7A38656}" type="presParOf" srcId="{222FEDA1-9E9A-421C-8C03-F349E0631388}" destId="{22D3A689-38A3-4BBD-AD69-A81B7416298B}" srcOrd="4" destOrd="0" presId="urn:microsoft.com/office/officeart/2005/8/layout/default"/>
    <dgm:cxn modelId="{B5197DFF-FD7B-4B21-B7A4-E8D0FFDF3E21}" type="presParOf" srcId="{222FEDA1-9E9A-421C-8C03-F349E0631388}" destId="{344F34F2-4CA3-4D49-8153-384E901BFA11}" srcOrd="5" destOrd="0" presId="urn:microsoft.com/office/officeart/2005/8/layout/default"/>
    <dgm:cxn modelId="{133763BB-A730-4CC0-81D7-31E8969210B8}" type="presParOf" srcId="{222FEDA1-9E9A-421C-8C03-F349E0631388}" destId="{A1B61145-D6F1-4CEE-A73A-0C832A8C61E1}" srcOrd="6" destOrd="0" presId="urn:microsoft.com/office/officeart/2005/8/layout/default"/>
    <dgm:cxn modelId="{52F125C6-CFAB-4826-8D13-A2DAE9092060}" type="presParOf" srcId="{222FEDA1-9E9A-421C-8C03-F349E0631388}" destId="{41737BE4-4399-4F41-B7D5-F0DA8642BB8F}" srcOrd="7" destOrd="0" presId="urn:microsoft.com/office/officeart/2005/8/layout/default"/>
    <dgm:cxn modelId="{1132FB44-61B4-4512-8AE6-2031F588F159}" type="presParOf" srcId="{222FEDA1-9E9A-421C-8C03-F349E0631388}" destId="{E3615419-3767-4863-8576-2FDE4D497C47}" srcOrd="8" destOrd="0" presId="urn:microsoft.com/office/officeart/2005/8/layout/default"/>
    <dgm:cxn modelId="{A00C2CC5-45DF-4C69-B7CB-7EDD0B23D7B2}" type="presParOf" srcId="{222FEDA1-9E9A-421C-8C03-F349E0631388}" destId="{1CFF1F1A-820D-4931-9A4B-E137E6EA073F}" srcOrd="9" destOrd="0" presId="urn:microsoft.com/office/officeart/2005/8/layout/default"/>
    <dgm:cxn modelId="{0B238443-0B28-490C-9A91-205ADA7C8DEF}" type="presParOf" srcId="{222FEDA1-9E9A-421C-8C03-F349E0631388}" destId="{60D625C2-4ACF-42EF-8B1F-D8D72A029E0B}" srcOrd="10" destOrd="0" presId="urn:microsoft.com/office/officeart/2005/8/layout/default"/>
    <dgm:cxn modelId="{B519BCE4-9CC8-495D-92A5-002129521356}" type="presParOf" srcId="{222FEDA1-9E9A-421C-8C03-F349E0631388}" destId="{F550CAFA-7B05-46C9-8327-3A9975992261}" srcOrd="11" destOrd="0" presId="urn:microsoft.com/office/officeart/2005/8/layout/default"/>
    <dgm:cxn modelId="{6D72A209-DD4D-412E-88D7-E9602DD7B226}" type="presParOf" srcId="{222FEDA1-9E9A-421C-8C03-F349E0631388}" destId="{F63DE0F1-E4F1-4A9E-899E-164ED982587B}" srcOrd="12" destOrd="0" presId="urn:microsoft.com/office/officeart/2005/8/layout/default"/>
    <dgm:cxn modelId="{918345DD-BAF6-4586-AD0B-C86A84770FA1}" type="presParOf" srcId="{222FEDA1-9E9A-421C-8C03-F349E0631388}" destId="{29D557E9-5BE2-4438-AA68-6C0087F57939}" srcOrd="13" destOrd="0" presId="urn:microsoft.com/office/officeart/2005/8/layout/default"/>
    <dgm:cxn modelId="{840DB7A8-E0DD-4F16-9409-B281E24E7230}" type="presParOf" srcId="{222FEDA1-9E9A-421C-8C03-F349E0631388}" destId="{375A00CA-21A9-41EB-9F4B-1E745AE5EADA}" srcOrd="14" destOrd="0" presId="urn:microsoft.com/office/officeart/2005/8/layout/default"/>
    <dgm:cxn modelId="{E8B234E2-A0C9-4BAB-B115-AAADF7DA51A5}" type="presParOf" srcId="{222FEDA1-9E9A-421C-8C03-F349E0631388}" destId="{A9F1F31F-279A-4EE6-B5DB-22F9020672DF}" srcOrd="15" destOrd="0" presId="urn:microsoft.com/office/officeart/2005/8/layout/default"/>
    <dgm:cxn modelId="{51035BC4-2C75-4780-82C9-5C1708F09596}" type="presParOf" srcId="{222FEDA1-9E9A-421C-8C03-F349E0631388}" destId="{1B4F3A76-70C1-4173-BFB3-79D03C6EAC84}" srcOrd="16" destOrd="0" presId="urn:microsoft.com/office/officeart/2005/8/layout/default"/>
    <dgm:cxn modelId="{F4FA8D1C-42E7-43ED-87DE-F42D9BE6C240}" type="presParOf" srcId="{222FEDA1-9E9A-421C-8C03-F349E0631388}" destId="{9F975A6C-F824-440F-BB87-2EB2B9552D39}" srcOrd="17" destOrd="0" presId="urn:microsoft.com/office/officeart/2005/8/layout/default"/>
    <dgm:cxn modelId="{67CB7A42-865D-4DB5-91CB-4674DEEB2F89}" type="presParOf" srcId="{222FEDA1-9E9A-421C-8C03-F349E0631388}" destId="{2336B8D7-6188-48F1-A956-A7BB4A5D2F64}" srcOrd="18" destOrd="0" presId="urn:microsoft.com/office/officeart/2005/8/layout/default"/>
    <dgm:cxn modelId="{214FB137-2A84-47FB-BCCE-4C95B50960B1}" type="presParOf" srcId="{222FEDA1-9E9A-421C-8C03-F349E0631388}" destId="{6CB94715-39D3-4429-B77D-DBB2D19D53A8}" srcOrd="19" destOrd="0" presId="urn:microsoft.com/office/officeart/2005/8/layout/default"/>
    <dgm:cxn modelId="{3371000F-FAE9-47BD-95FE-008E87970F8F}" type="presParOf" srcId="{222FEDA1-9E9A-421C-8C03-F349E0631388}" destId="{A146E97E-F28D-45B9-8B0F-3ADC27167B2C}" srcOrd="20" destOrd="0" presId="urn:microsoft.com/office/officeart/2005/8/layout/default"/>
    <dgm:cxn modelId="{BB332153-53BE-4566-8928-E56C6220687D}" type="presParOf" srcId="{222FEDA1-9E9A-421C-8C03-F349E0631388}" destId="{28A2EB8F-39E3-4E92-8475-88BCD850E6A0}" srcOrd="21" destOrd="0" presId="urn:microsoft.com/office/officeart/2005/8/layout/default"/>
    <dgm:cxn modelId="{E0D48856-6B45-4B4B-9FC1-DD5D09EA73A9}" type="presParOf" srcId="{222FEDA1-9E9A-421C-8C03-F349E0631388}" destId="{01E900EC-B0FB-4937-92D5-8E421A5A45B1}" srcOrd="22" destOrd="0" presId="urn:microsoft.com/office/officeart/2005/8/layout/default"/>
    <dgm:cxn modelId="{69F706DD-7AF3-4284-B201-CA1758CEC7C5}" type="presParOf" srcId="{222FEDA1-9E9A-421C-8C03-F349E0631388}" destId="{DDD3ACED-0001-4FC3-9EB5-AFEC22EC7056}" srcOrd="23" destOrd="0" presId="urn:microsoft.com/office/officeart/2005/8/layout/default"/>
    <dgm:cxn modelId="{6E368035-0D62-413F-AFB0-EFBC3559FC4D}" type="presParOf" srcId="{222FEDA1-9E9A-421C-8C03-F349E0631388}" destId="{33634896-89CD-438F-AFC1-F87306856668}" srcOrd="24" destOrd="0" presId="urn:microsoft.com/office/officeart/2005/8/layout/default"/>
    <dgm:cxn modelId="{29ACD17B-A1B9-4B4A-9806-C555FF03A8D1}" type="presParOf" srcId="{222FEDA1-9E9A-421C-8C03-F349E0631388}" destId="{FBDC35B0-0670-406E-AB5B-AAB9BFCE5E32}" srcOrd="25" destOrd="0" presId="urn:microsoft.com/office/officeart/2005/8/layout/default"/>
    <dgm:cxn modelId="{B37D23EF-DE2E-46A6-8F88-9F99C9376ACC}" type="presParOf" srcId="{222FEDA1-9E9A-421C-8C03-F349E0631388}" destId="{487368EC-BFFA-418E-BBB1-7E6CF022FD9F}" srcOrd="26" destOrd="0" presId="urn:microsoft.com/office/officeart/2005/8/layout/default"/>
    <dgm:cxn modelId="{B43DB4DE-EF01-434F-ABED-879638D12562}" type="presParOf" srcId="{222FEDA1-9E9A-421C-8C03-F349E0631388}" destId="{B017EBAF-D78F-468D-B291-0C0204C8B593}" srcOrd="27" destOrd="0" presId="urn:microsoft.com/office/officeart/2005/8/layout/default"/>
    <dgm:cxn modelId="{16DA4DD6-A31D-4DC3-B643-0ED5A1261265}" type="presParOf" srcId="{222FEDA1-9E9A-421C-8C03-F349E0631388}" destId="{B7857FEC-2219-4EFA-A4D1-2ED6EDD4AA61}" srcOrd="28" destOrd="0" presId="urn:microsoft.com/office/officeart/2005/8/layout/default"/>
    <dgm:cxn modelId="{6057C112-F99B-483F-B60C-6AB7E3728A8A}" type="presParOf" srcId="{222FEDA1-9E9A-421C-8C03-F349E0631388}" destId="{CBE2CEF2-9F01-48EB-B252-F4DF3FDF6E70}" srcOrd="29" destOrd="0" presId="urn:microsoft.com/office/officeart/2005/8/layout/default"/>
    <dgm:cxn modelId="{619DC5ED-084D-40C7-8488-47507B062771}" type="presParOf" srcId="{222FEDA1-9E9A-421C-8C03-F349E0631388}" destId="{AC826481-2138-406D-9169-7F475589C201}" srcOrd="30" destOrd="0" presId="urn:microsoft.com/office/officeart/2005/8/layout/default"/>
    <dgm:cxn modelId="{29F6B866-37B8-4C46-BA62-F4637B645D94}" type="presParOf" srcId="{222FEDA1-9E9A-421C-8C03-F349E0631388}" destId="{5B6BAEEB-4CE2-4AAC-9EF5-B974881CEA9D}" srcOrd="31" destOrd="0" presId="urn:microsoft.com/office/officeart/2005/8/layout/default"/>
    <dgm:cxn modelId="{1518472E-80BE-4602-A2C2-71C21C9547C3}" type="presParOf" srcId="{222FEDA1-9E9A-421C-8C03-F349E0631388}" destId="{447A8156-317B-4300-A3F8-5816DCFA3B49}" srcOrd="32" destOrd="0" presId="urn:microsoft.com/office/officeart/2005/8/layout/default"/>
    <dgm:cxn modelId="{0F787757-AB40-4D26-A7ED-03CBB8E5D749}" type="presParOf" srcId="{222FEDA1-9E9A-421C-8C03-F349E0631388}" destId="{8F16113A-2042-4675-AA77-BB52272DBB68}" srcOrd="33" destOrd="0" presId="urn:microsoft.com/office/officeart/2005/8/layout/default"/>
    <dgm:cxn modelId="{59CAC573-9C87-49E8-8FB1-82E16C8627AC}" type="presParOf" srcId="{222FEDA1-9E9A-421C-8C03-F349E0631388}" destId="{AF33C71E-F231-4D4D-8A0C-6E4EA04EB9C8}" srcOrd="34" destOrd="0" presId="urn:microsoft.com/office/officeart/2005/8/layout/default"/>
  </dgm:cxnLst>
  <dgm:bg>
    <a:effectLst>
      <a:innerShdw blurRad="63500" dist="50800" dir="2700000">
        <a:prstClr val="black">
          <a:alpha val="50000"/>
        </a:prstClr>
      </a:innerShdw>
    </a:effectLst>
  </dgm:bg>
  <dgm:whole>
    <a:effectLst>
      <a:reflection endPos="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FBAACC-CB35-43E3-B96E-FE30BB07E238}"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ru-RU"/>
        </a:p>
      </dgm:t>
    </dgm:pt>
    <dgm:pt modelId="{40BAB931-72F1-43CB-B1AE-05D26F12AC69}">
      <dgm:prSet phldrT="[Текст]" custT="1"/>
      <dgm:spPr/>
      <dgm:t>
        <a:bodyPr/>
        <a:lstStyle/>
        <a:p>
          <a:r>
            <a:rPr lang="ru-RU" sz="1400" b="0" cap="none" spc="0" baseline="0" dirty="0" smtClean="0">
              <a:ln w="9000" cmpd="sng">
                <a:prstDash val="solid"/>
              </a:ln>
              <a:effectLst>
                <a:reflection blurRad="12700" stA="28000" endPos="45000" dist="1000" dir="5400000" sy="-100000" algn="bl" rotWithShape="0"/>
              </a:effectLst>
            </a:rPr>
            <a:t>МП «РАЗВИТИЕ ЖИЛИЩНОЙ И КОММУНАЛЬНОЙ ИНФРАСТРУКТУРЫ ГОРОДСКОГО ПОСЕЛЕНИЯ «ГОРОД БАЛАБАНОВО» –        3 013 ТЫС. РУБ.</a:t>
          </a:r>
          <a:endParaRPr lang="ru-RU" sz="1400" b="0" cap="none" spc="0" baseline="0" dirty="0">
            <a:ln w="9000" cmpd="sng">
              <a:prstDash val="solid"/>
            </a:ln>
            <a:effectLst>
              <a:reflection blurRad="12700" stA="28000" endPos="45000" dist="1000" dir="5400000" sy="-100000" algn="bl" rotWithShape="0"/>
            </a:effectLst>
          </a:endParaRPr>
        </a:p>
      </dgm:t>
    </dgm:pt>
    <dgm:pt modelId="{E843A904-A349-4658-AF72-7B7CC19AF170}" type="parTrans" cxnId="{E6FBC4EB-072A-4960-8EAD-ECC3FC343BE7}">
      <dgm:prSet/>
      <dgm:spPr/>
      <dgm:t>
        <a:bodyPr/>
        <a:lstStyle/>
        <a:p>
          <a:endParaRPr lang="ru-RU"/>
        </a:p>
      </dgm:t>
    </dgm:pt>
    <dgm:pt modelId="{B2403294-3682-4C3E-A669-4B0B99905994}" type="sibTrans" cxnId="{E6FBC4EB-072A-4960-8EAD-ECC3FC343BE7}">
      <dgm:prSet/>
      <dgm:spPr/>
      <dgm:t>
        <a:bodyPr/>
        <a:lstStyle/>
        <a:p>
          <a:endParaRPr lang="ru-RU"/>
        </a:p>
      </dgm:t>
    </dgm:pt>
    <dgm:pt modelId="{1C992233-013F-4131-AF52-45C778B99890}">
      <dgm:prSet phldrT="[Текст]" custT="1"/>
      <dgm:spPr/>
      <dgm:t>
        <a:bodyPr/>
        <a:lstStyle/>
        <a:p>
          <a:r>
            <a:rPr lang="ru-RU" sz="1400" b="0" cap="none" spc="0" baseline="0" dirty="0" smtClean="0">
              <a:ln w="9000" cmpd="sng">
                <a:prstDash val="solid"/>
              </a:ln>
              <a:effectLst>
                <a:reflection blurRad="12700" stA="28000" endPos="45000" dist="1000" dir="5400000" sy="-100000" algn="bl" rotWithShape="0"/>
              </a:effectLst>
            </a:rPr>
            <a:t>МП «ПЕРЕСЕЛЕНИЕ ГРАЖДАН ИЗ АВАРИЙНОГО ЖИЛИЩНОГО ФОНДА ГОРОДСКОГО ПОСЕЛЕНИЯ «ГОРОД БАЛАБАНОВО» –      13 269 ТЫС. РУБ.</a:t>
          </a:r>
          <a:endParaRPr lang="ru-RU" sz="1400" b="0" cap="none" spc="0" baseline="0" dirty="0">
            <a:ln w="9000" cmpd="sng">
              <a:prstDash val="solid"/>
            </a:ln>
            <a:effectLst>
              <a:reflection blurRad="12700" stA="28000" endPos="45000" dist="1000" dir="5400000" sy="-100000" algn="bl" rotWithShape="0"/>
            </a:effectLst>
          </a:endParaRPr>
        </a:p>
      </dgm:t>
    </dgm:pt>
    <dgm:pt modelId="{CEBF6717-038C-4449-942B-AFADF7210A5A}" type="parTrans" cxnId="{D1B1148C-E67D-4DFD-AC4F-CACAE2C7E35E}">
      <dgm:prSet/>
      <dgm:spPr/>
      <dgm:t>
        <a:bodyPr/>
        <a:lstStyle/>
        <a:p>
          <a:endParaRPr lang="ru-RU"/>
        </a:p>
      </dgm:t>
    </dgm:pt>
    <dgm:pt modelId="{F2C6763D-22BF-47EF-A4DE-D8A3B1F956DF}" type="sibTrans" cxnId="{D1B1148C-E67D-4DFD-AC4F-CACAE2C7E35E}">
      <dgm:prSet/>
      <dgm:spPr/>
      <dgm:t>
        <a:bodyPr/>
        <a:lstStyle/>
        <a:p>
          <a:endParaRPr lang="ru-RU"/>
        </a:p>
      </dgm:t>
    </dgm:pt>
    <dgm:pt modelId="{3E61066B-D958-49BE-92A6-09C14C55334F}">
      <dgm:prSet phldrT="[Текст]" custT="1"/>
      <dgm:spPr/>
      <dgm:t>
        <a:bodyPr/>
        <a:lstStyle/>
        <a:p>
          <a:r>
            <a:rPr lang="ru-RU" sz="1400" b="0" cap="none" spc="0" baseline="0" dirty="0" smtClean="0">
              <a:ln w="9000" cmpd="sng">
                <a:prstDash val="solid"/>
              </a:ln>
              <a:effectLst>
                <a:reflection blurRad="12700" stA="28000" endPos="45000" dist="1000" dir="5400000" sy="-100000" algn="bl" rotWithShape="0"/>
              </a:effectLst>
            </a:rPr>
            <a:t>ВЗНОСЫ НА КАПИТАЛЬНЫЙ РЕМОНТ МЖД В ФКР КАЛУЖСКОЙ ОБЛАСТИ – 682 ТЫС. РУБ.</a:t>
          </a:r>
          <a:endParaRPr lang="ru-RU" sz="1400" b="0" cap="none" spc="0" baseline="0" dirty="0">
            <a:ln w="9000" cmpd="sng">
              <a:prstDash val="solid"/>
            </a:ln>
            <a:effectLst>
              <a:reflection blurRad="12700" stA="28000" endPos="45000" dist="1000" dir="5400000" sy="-100000" algn="bl" rotWithShape="0"/>
            </a:effectLst>
          </a:endParaRPr>
        </a:p>
      </dgm:t>
    </dgm:pt>
    <dgm:pt modelId="{47FA57FD-9A55-4011-B021-F8E9C9F19B4A}" type="parTrans" cxnId="{45102F8B-AB1C-42AE-91B7-C145E53134CD}">
      <dgm:prSet/>
      <dgm:spPr/>
      <dgm:t>
        <a:bodyPr/>
        <a:lstStyle/>
        <a:p>
          <a:endParaRPr lang="ru-RU"/>
        </a:p>
      </dgm:t>
    </dgm:pt>
    <dgm:pt modelId="{3CE51D3C-90C4-4854-A1F5-3487A282693D}" type="sibTrans" cxnId="{45102F8B-AB1C-42AE-91B7-C145E53134CD}">
      <dgm:prSet/>
      <dgm:spPr/>
      <dgm:t>
        <a:bodyPr/>
        <a:lstStyle/>
        <a:p>
          <a:endParaRPr lang="ru-RU"/>
        </a:p>
      </dgm:t>
    </dgm:pt>
    <dgm:pt modelId="{45D18C4D-14E8-4552-9645-700834227811}">
      <dgm:prSet phldrT="[Текст]" custT="1"/>
      <dgm:spPr/>
      <dgm:t>
        <a:bodyPr/>
        <a:lstStyle/>
        <a:p>
          <a:r>
            <a:rPr lang="ru-RU" sz="1400" b="0" cap="none" spc="0" baseline="0" dirty="0" smtClean="0">
              <a:ln w="9000" cmpd="sng">
                <a:prstDash val="solid"/>
              </a:ln>
              <a:effectLst>
                <a:reflection blurRad="12700" stA="28000" endPos="45000" dist="1000" dir="5400000" sy="-100000" algn="bl" rotWithShape="0"/>
              </a:effectLst>
            </a:rPr>
            <a:t>СОДЕРЖАНИЕ И ТЕКУЩИЙ РЕМОНТ ЖИЛИЩНОГО ФОНДА – 2 272 ТЫС. РУБ.</a:t>
          </a:r>
          <a:endParaRPr lang="ru-RU" sz="1400" b="0" cap="none" spc="0" baseline="0" dirty="0">
            <a:ln w="9000" cmpd="sng">
              <a:prstDash val="solid"/>
            </a:ln>
            <a:effectLst>
              <a:reflection blurRad="12700" stA="28000" endPos="45000" dist="1000" dir="5400000" sy="-100000" algn="bl" rotWithShape="0"/>
            </a:effectLst>
          </a:endParaRPr>
        </a:p>
      </dgm:t>
    </dgm:pt>
    <dgm:pt modelId="{6379544C-D2AD-4B95-89EC-FCBD9CDE939E}" type="parTrans" cxnId="{A3765019-B6BF-40B4-BBA1-E77869917E7D}">
      <dgm:prSet/>
      <dgm:spPr/>
      <dgm:t>
        <a:bodyPr/>
        <a:lstStyle/>
        <a:p>
          <a:endParaRPr lang="ru-RU"/>
        </a:p>
      </dgm:t>
    </dgm:pt>
    <dgm:pt modelId="{33267D2E-F54C-4392-A09E-AB2109ADCC17}" type="sibTrans" cxnId="{A3765019-B6BF-40B4-BBA1-E77869917E7D}">
      <dgm:prSet/>
      <dgm:spPr/>
      <dgm:t>
        <a:bodyPr/>
        <a:lstStyle/>
        <a:p>
          <a:endParaRPr lang="ru-RU"/>
        </a:p>
      </dgm:t>
    </dgm:pt>
    <dgm:pt modelId="{DDB5DA2A-1F40-418B-86FF-1F9A1A90BB13}">
      <dgm:prSet phldrT="[Текст]" custT="1"/>
      <dgm:spPr/>
      <dgm:t>
        <a:bodyPr/>
        <a:lstStyle/>
        <a:p>
          <a:r>
            <a:rPr lang="ru-RU" sz="1400" b="0" cap="none" spc="0" baseline="0" dirty="0" smtClean="0">
              <a:ln w="9000" cmpd="sng">
                <a:prstDash val="solid"/>
              </a:ln>
              <a:effectLst>
                <a:reflection blurRad="12700" stA="28000" endPos="45000" dist="1000" dir="5400000" sy="-100000" algn="bl" rotWithShape="0"/>
              </a:effectLst>
            </a:rPr>
            <a:t>КОМПЕНСАЦИЯ ГРАЖДАНАМ – 59 ТЫС. РУБ.</a:t>
          </a:r>
          <a:endParaRPr lang="ru-RU" sz="1400" b="0" cap="none" spc="0" baseline="0" dirty="0">
            <a:ln w="9000" cmpd="sng">
              <a:prstDash val="solid"/>
            </a:ln>
            <a:effectLst>
              <a:reflection blurRad="12700" stA="28000" endPos="45000" dist="1000" dir="5400000" sy="-100000" algn="bl" rotWithShape="0"/>
            </a:effectLst>
          </a:endParaRPr>
        </a:p>
      </dgm:t>
    </dgm:pt>
    <dgm:pt modelId="{C7092C4E-CB2E-440D-A3DA-3EDF97AE70CA}" type="parTrans" cxnId="{D88B75FF-3139-4CA2-8B7C-D71AE3723A58}">
      <dgm:prSet/>
      <dgm:spPr/>
      <dgm:t>
        <a:bodyPr/>
        <a:lstStyle/>
        <a:p>
          <a:endParaRPr lang="ru-RU"/>
        </a:p>
      </dgm:t>
    </dgm:pt>
    <dgm:pt modelId="{728F3A56-8285-4EDB-8242-BC3438660C39}" type="sibTrans" cxnId="{D88B75FF-3139-4CA2-8B7C-D71AE3723A58}">
      <dgm:prSet/>
      <dgm:spPr/>
      <dgm:t>
        <a:bodyPr/>
        <a:lstStyle/>
        <a:p>
          <a:endParaRPr lang="ru-RU"/>
        </a:p>
      </dgm:t>
    </dgm:pt>
    <dgm:pt modelId="{74392D8D-60D5-4DA3-A2AD-F9859DA18D05}">
      <dgm:prSet phldrT="[Текст]" custT="1"/>
      <dgm:spPr/>
      <dgm:t>
        <a:bodyPr/>
        <a:lstStyle/>
        <a:p>
          <a:r>
            <a:rPr lang="ru-RU" sz="1400" dirty="0" smtClean="0"/>
            <a:t>КОМПЕНСАЦИОННЫЕ ВЫПЛАТЫ СОБСТВЕННИКАМ 4 ЖИЛЫХ ПОМЕЩЕНИЙ – 12 986 ТЫС. РУБ.</a:t>
          </a:r>
          <a:endParaRPr lang="ru-RU" sz="1400" b="0" cap="none" spc="0" baseline="0" dirty="0">
            <a:ln w="9000" cmpd="sng">
              <a:prstDash val="solid"/>
            </a:ln>
            <a:effectLst>
              <a:reflection blurRad="12700" stA="28000" endPos="45000" dist="1000" dir="5400000" sy="-100000" algn="bl" rotWithShape="0"/>
            </a:effectLst>
          </a:endParaRPr>
        </a:p>
      </dgm:t>
    </dgm:pt>
    <dgm:pt modelId="{5551BEAC-9155-4C1E-BCF0-645DB4BB1047}" type="parTrans" cxnId="{76CC87BC-2CD9-42FB-B3C2-86AF58C0C46D}">
      <dgm:prSet/>
      <dgm:spPr/>
      <dgm:t>
        <a:bodyPr/>
        <a:lstStyle/>
        <a:p>
          <a:endParaRPr lang="ru-RU"/>
        </a:p>
      </dgm:t>
    </dgm:pt>
    <dgm:pt modelId="{7846004D-BECE-437A-905C-7BC1B5AD5480}" type="sibTrans" cxnId="{76CC87BC-2CD9-42FB-B3C2-86AF58C0C46D}">
      <dgm:prSet/>
      <dgm:spPr/>
      <dgm:t>
        <a:bodyPr/>
        <a:lstStyle/>
        <a:p>
          <a:endParaRPr lang="ru-RU"/>
        </a:p>
      </dgm:t>
    </dgm:pt>
    <dgm:pt modelId="{C4ACD819-3846-4253-965D-4899E3BD9149}">
      <dgm:prSet phldrT="[Текст]" custT="1"/>
      <dgm:spPr/>
      <dgm:t>
        <a:bodyPr/>
        <a:lstStyle/>
        <a:p>
          <a:r>
            <a:rPr lang="ru-RU" sz="1400" dirty="0" smtClean="0"/>
            <a:t>ПРОЧИЕ РАСХОДЫ, СВЯЗАННЫЕ С ПЕРЕСЕЛЕНИЕМ ГРАЖДАН ИЗ АВАРИЙНОГО ЖИЛЬЯ – 283 ТЫС. РУБ.</a:t>
          </a:r>
          <a:endParaRPr lang="ru-RU" sz="1400" b="0" cap="none" spc="0" baseline="0" dirty="0">
            <a:ln w="9000" cmpd="sng">
              <a:prstDash val="solid"/>
            </a:ln>
            <a:effectLst>
              <a:reflection blurRad="12700" stA="28000" endPos="45000" dist="1000" dir="5400000" sy="-100000" algn="bl" rotWithShape="0"/>
            </a:effectLst>
          </a:endParaRPr>
        </a:p>
      </dgm:t>
    </dgm:pt>
    <dgm:pt modelId="{34E08695-6008-41FD-B37A-0C6AB66D5912}" type="parTrans" cxnId="{5C8552B5-5340-4DCA-98D3-0D5F7250893C}">
      <dgm:prSet/>
      <dgm:spPr/>
      <dgm:t>
        <a:bodyPr/>
        <a:lstStyle/>
        <a:p>
          <a:endParaRPr lang="ru-RU"/>
        </a:p>
      </dgm:t>
    </dgm:pt>
    <dgm:pt modelId="{0041B370-C667-41E5-95C1-B97949703974}" type="sibTrans" cxnId="{5C8552B5-5340-4DCA-98D3-0D5F7250893C}">
      <dgm:prSet/>
      <dgm:spPr/>
      <dgm:t>
        <a:bodyPr/>
        <a:lstStyle/>
        <a:p>
          <a:endParaRPr lang="ru-RU"/>
        </a:p>
      </dgm:t>
    </dgm:pt>
    <dgm:pt modelId="{96D76922-AA05-45D2-BEA9-C7AFC885175B}" type="pres">
      <dgm:prSet presAssocID="{08FBAACC-CB35-43E3-B96E-FE30BB07E238}" presName="Name0" presStyleCnt="0">
        <dgm:presLayoutVars>
          <dgm:dir/>
          <dgm:animLvl val="lvl"/>
          <dgm:resizeHandles val="exact"/>
        </dgm:presLayoutVars>
      </dgm:prSet>
      <dgm:spPr/>
      <dgm:t>
        <a:bodyPr/>
        <a:lstStyle/>
        <a:p>
          <a:endParaRPr lang="ru-RU"/>
        </a:p>
      </dgm:t>
    </dgm:pt>
    <dgm:pt modelId="{7EBC8472-8229-477D-AE82-66A4B541A766}" type="pres">
      <dgm:prSet presAssocID="{40BAB931-72F1-43CB-B1AE-05D26F12AC69}" presName="linNode" presStyleCnt="0"/>
      <dgm:spPr/>
      <dgm:t>
        <a:bodyPr/>
        <a:lstStyle/>
        <a:p>
          <a:endParaRPr lang="ru-RU"/>
        </a:p>
      </dgm:t>
    </dgm:pt>
    <dgm:pt modelId="{FA61B519-ACB5-48A6-A7F2-ED21FABBBE86}" type="pres">
      <dgm:prSet presAssocID="{40BAB931-72F1-43CB-B1AE-05D26F12AC69}" presName="parentText" presStyleLbl="node1" presStyleIdx="0" presStyleCnt="2">
        <dgm:presLayoutVars>
          <dgm:chMax val="1"/>
          <dgm:bulletEnabled val="1"/>
        </dgm:presLayoutVars>
      </dgm:prSet>
      <dgm:spPr/>
      <dgm:t>
        <a:bodyPr/>
        <a:lstStyle/>
        <a:p>
          <a:endParaRPr lang="ru-RU"/>
        </a:p>
      </dgm:t>
    </dgm:pt>
    <dgm:pt modelId="{8F8FFBCC-0888-45D4-BB1D-0534435B46A3}" type="pres">
      <dgm:prSet presAssocID="{40BAB931-72F1-43CB-B1AE-05D26F12AC69}" presName="descendantText" presStyleLbl="alignAccFollowNode1" presStyleIdx="0" presStyleCnt="2">
        <dgm:presLayoutVars>
          <dgm:bulletEnabled val="1"/>
        </dgm:presLayoutVars>
      </dgm:prSet>
      <dgm:spPr/>
      <dgm:t>
        <a:bodyPr/>
        <a:lstStyle/>
        <a:p>
          <a:endParaRPr lang="ru-RU"/>
        </a:p>
      </dgm:t>
    </dgm:pt>
    <dgm:pt modelId="{EFBBBC8D-677B-4744-B6CF-C39637947CA5}" type="pres">
      <dgm:prSet presAssocID="{B2403294-3682-4C3E-A669-4B0B99905994}" presName="sp" presStyleCnt="0"/>
      <dgm:spPr/>
      <dgm:t>
        <a:bodyPr/>
        <a:lstStyle/>
        <a:p>
          <a:endParaRPr lang="ru-RU"/>
        </a:p>
      </dgm:t>
    </dgm:pt>
    <dgm:pt modelId="{B1F18D89-64C6-44BC-A2FE-8285B2E3A1B2}" type="pres">
      <dgm:prSet presAssocID="{1C992233-013F-4131-AF52-45C778B99890}" presName="linNode" presStyleCnt="0"/>
      <dgm:spPr/>
      <dgm:t>
        <a:bodyPr/>
        <a:lstStyle/>
        <a:p>
          <a:endParaRPr lang="ru-RU"/>
        </a:p>
      </dgm:t>
    </dgm:pt>
    <dgm:pt modelId="{4A29639F-ECF8-4A4F-9133-4362CE071656}" type="pres">
      <dgm:prSet presAssocID="{1C992233-013F-4131-AF52-45C778B99890}" presName="parentText" presStyleLbl="node1" presStyleIdx="1" presStyleCnt="2">
        <dgm:presLayoutVars>
          <dgm:chMax val="1"/>
          <dgm:bulletEnabled val="1"/>
        </dgm:presLayoutVars>
      </dgm:prSet>
      <dgm:spPr/>
      <dgm:t>
        <a:bodyPr/>
        <a:lstStyle/>
        <a:p>
          <a:endParaRPr lang="ru-RU"/>
        </a:p>
      </dgm:t>
    </dgm:pt>
    <dgm:pt modelId="{49723A8E-1ED3-41AD-8A28-18B7CBCD609E}" type="pres">
      <dgm:prSet presAssocID="{1C992233-013F-4131-AF52-45C778B99890}" presName="descendantText" presStyleLbl="alignAccFollowNode1" presStyleIdx="1" presStyleCnt="2">
        <dgm:presLayoutVars>
          <dgm:bulletEnabled val="1"/>
        </dgm:presLayoutVars>
      </dgm:prSet>
      <dgm:spPr/>
      <dgm:t>
        <a:bodyPr/>
        <a:lstStyle/>
        <a:p>
          <a:endParaRPr lang="ru-RU"/>
        </a:p>
      </dgm:t>
    </dgm:pt>
  </dgm:ptLst>
  <dgm:cxnLst>
    <dgm:cxn modelId="{5EA89C86-3700-4E32-878F-8C9F33332433}" type="presOf" srcId="{08FBAACC-CB35-43E3-B96E-FE30BB07E238}" destId="{96D76922-AA05-45D2-BEA9-C7AFC885175B}" srcOrd="0" destOrd="0" presId="urn:microsoft.com/office/officeart/2005/8/layout/vList5"/>
    <dgm:cxn modelId="{76CC87BC-2CD9-42FB-B3C2-86AF58C0C46D}" srcId="{1C992233-013F-4131-AF52-45C778B99890}" destId="{74392D8D-60D5-4DA3-A2AD-F9859DA18D05}" srcOrd="0" destOrd="0" parTransId="{5551BEAC-9155-4C1E-BCF0-645DB4BB1047}" sibTransId="{7846004D-BECE-437A-905C-7BC1B5AD5480}"/>
    <dgm:cxn modelId="{36CCBFDA-0326-4AA9-8728-2FBDF97C35D1}" type="presOf" srcId="{45D18C4D-14E8-4552-9645-700834227811}" destId="{8F8FFBCC-0888-45D4-BB1D-0534435B46A3}" srcOrd="0" destOrd="1" presId="urn:microsoft.com/office/officeart/2005/8/layout/vList5"/>
    <dgm:cxn modelId="{49A2F0A4-B588-48E5-80CA-553D94FED820}" type="presOf" srcId="{DDB5DA2A-1F40-418B-86FF-1F9A1A90BB13}" destId="{8F8FFBCC-0888-45D4-BB1D-0534435B46A3}" srcOrd="0" destOrd="2" presId="urn:microsoft.com/office/officeart/2005/8/layout/vList5"/>
    <dgm:cxn modelId="{E905718E-236D-4DA3-B9DA-053085E191BA}" type="presOf" srcId="{1C992233-013F-4131-AF52-45C778B99890}" destId="{4A29639F-ECF8-4A4F-9133-4362CE071656}" srcOrd="0" destOrd="0" presId="urn:microsoft.com/office/officeart/2005/8/layout/vList5"/>
    <dgm:cxn modelId="{18EDD597-82E5-4ADB-9BAE-118BBEBB3123}" type="presOf" srcId="{40BAB931-72F1-43CB-B1AE-05D26F12AC69}" destId="{FA61B519-ACB5-48A6-A7F2-ED21FABBBE86}" srcOrd="0" destOrd="0" presId="urn:microsoft.com/office/officeart/2005/8/layout/vList5"/>
    <dgm:cxn modelId="{D88B75FF-3139-4CA2-8B7C-D71AE3723A58}" srcId="{40BAB931-72F1-43CB-B1AE-05D26F12AC69}" destId="{DDB5DA2A-1F40-418B-86FF-1F9A1A90BB13}" srcOrd="2" destOrd="0" parTransId="{C7092C4E-CB2E-440D-A3DA-3EDF97AE70CA}" sibTransId="{728F3A56-8285-4EDB-8242-BC3438660C39}"/>
    <dgm:cxn modelId="{479BBEA7-FBBB-4621-ACF6-63F030AA940D}" type="presOf" srcId="{C4ACD819-3846-4253-965D-4899E3BD9149}" destId="{49723A8E-1ED3-41AD-8A28-18B7CBCD609E}" srcOrd="0" destOrd="1" presId="urn:microsoft.com/office/officeart/2005/8/layout/vList5"/>
    <dgm:cxn modelId="{14B6F774-41DA-453B-8DB6-399187F7529E}" type="presOf" srcId="{3E61066B-D958-49BE-92A6-09C14C55334F}" destId="{8F8FFBCC-0888-45D4-BB1D-0534435B46A3}" srcOrd="0" destOrd="0" presId="urn:microsoft.com/office/officeart/2005/8/layout/vList5"/>
    <dgm:cxn modelId="{A3765019-B6BF-40B4-BBA1-E77869917E7D}" srcId="{40BAB931-72F1-43CB-B1AE-05D26F12AC69}" destId="{45D18C4D-14E8-4552-9645-700834227811}" srcOrd="1" destOrd="0" parTransId="{6379544C-D2AD-4B95-89EC-FCBD9CDE939E}" sibTransId="{33267D2E-F54C-4392-A09E-AB2109ADCC17}"/>
    <dgm:cxn modelId="{5C81B3D8-3304-49AE-8BBB-A83E6E335823}" type="presOf" srcId="{74392D8D-60D5-4DA3-A2AD-F9859DA18D05}" destId="{49723A8E-1ED3-41AD-8A28-18B7CBCD609E}" srcOrd="0" destOrd="0" presId="urn:microsoft.com/office/officeart/2005/8/layout/vList5"/>
    <dgm:cxn modelId="{5C8552B5-5340-4DCA-98D3-0D5F7250893C}" srcId="{1C992233-013F-4131-AF52-45C778B99890}" destId="{C4ACD819-3846-4253-965D-4899E3BD9149}" srcOrd="1" destOrd="0" parTransId="{34E08695-6008-41FD-B37A-0C6AB66D5912}" sibTransId="{0041B370-C667-41E5-95C1-B97949703974}"/>
    <dgm:cxn modelId="{45102F8B-AB1C-42AE-91B7-C145E53134CD}" srcId="{40BAB931-72F1-43CB-B1AE-05D26F12AC69}" destId="{3E61066B-D958-49BE-92A6-09C14C55334F}" srcOrd="0" destOrd="0" parTransId="{47FA57FD-9A55-4011-B021-F8E9C9F19B4A}" sibTransId="{3CE51D3C-90C4-4854-A1F5-3487A282693D}"/>
    <dgm:cxn modelId="{D1B1148C-E67D-4DFD-AC4F-CACAE2C7E35E}" srcId="{08FBAACC-CB35-43E3-B96E-FE30BB07E238}" destId="{1C992233-013F-4131-AF52-45C778B99890}" srcOrd="1" destOrd="0" parTransId="{CEBF6717-038C-4449-942B-AFADF7210A5A}" sibTransId="{F2C6763D-22BF-47EF-A4DE-D8A3B1F956DF}"/>
    <dgm:cxn modelId="{E6FBC4EB-072A-4960-8EAD-ECC3FC343BE7}" srcId="{08FBAACC-CB35-43E3-B96E-FE30BB07E238}" destId="{40BAB931-72F1-43CB-B1AE-05D26F12AC69}" srcOrd="0" destOrd="0" parTransId="{E843A904-A349-4658-AF72-7B7CC19AF170}" sibTransId="{B2403294-3682-4C3E-A669-4B0B99905994}"/>
    <dgm:cxn modelId="{845C0DC6-8E9A-4F5C-8B4A-D06235AEAB30}" type="presParOf" srcId="{96D76922-AA05-45D2-BEA9-C7AFC885175B}" destId="{7EBC8472-8229-477D-AE82-66A4B541A766}" srcOrd="0" destOrd="0" presId="urn:microsoft.com/office/officeart/2005/8/layout/vList5"/>
    <dgm:cxn modelId="{67E9E1FB-A226-425A-B275-26FEA07A5EE8}" type="presParOf" srcId="{7EBC8472-8229-477D-AE82-66A4B541A766}" destId="{FA61B519-ACB5-48A6-A7F2-ED21FABBBE86}" srcOrd="0" destOrd="0" presId="urn:microsoft.com/office/officeart/2005/8/layout/vList5"/>
    <dgm:cxn modelId="{6121EA02-D0AF-4E3E-8B18-2CFD3D66F320}" type="presParOf" srcId="{7EBC8472-8229-477D-AE82-66A4B541A766}" destId="{8F8FFBCC-0888-45D4-BB1D-0534435B46A3}" srcOrd="1" destOrd="0" presId="urn:microsoft.com/office/officeart/2005/8/layout/vList5"/>
    <dgm:cxn modelId="{222C3767-B2D7-4CE1-B40C-66969E30460E}" type="presParOf" srcId="{96D76922-AA05-45D2-BEA9-C7AFC885175B}" destId="{EFBBBC8D-677B-4744-B6CF-C39637947CA5}" srcOrd="1" destOrd="0" presId="urn:microsoft.com/office/officeart/2005/8/layout/vList5"/>
    <dgm:cxn modelId="{6F8C49D2-B837-4499-B188-51C45ACB8800}" type="presParOf" srcId="{96D76922-AA05-45D2-BEA9-C7AFC885175B}" destId="{B1F18D89-64C6-44BC-A2FE-8285B2E3A1B2}" srcOrd="2" destOrd="0" presId="urn:microsoft.com/office/officeart/2005/8/layout/vList5"/>
    <dgm:cxn modelId="{BE692388-C03D-41A9-B758-3236C1C134DE}" type="presParOf" srcId="{B1F18D89-64C6-44BC-A2FE-8285B2E3A1B2}" destId="{4A29639F-ECF8-4A4F-9133-4362CE071656}" srcOrd="0" destOrd="0" presId="urn:microsoft.com/office/officeart/2005/8/layout/vList5"/>
    <dgm:cxn modelId="{893211CF-4D44-4889-ADEB-95545763B0FB}" type="presParOf" srcId="{B1F18D89-64C6-44BC-A2FE-8285B2E3A1B2}" destId="{49723A8E-1ED3-41AD-8A28-18B7CBCD609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14C19B-F8BD-47F1-888B-8BE9794A16AC}" type="doc">
      <dgm:prSet loTypeId="urn:microsoft.com/office/officeart/2011/layout/TabList" loCatId="list" qsTypeId="urn:microsoft.com/office/officeart/2005/8/quickstyle/3d1" qsCatId="3D" csTypeId="urn:microsoft.com/office/officeart/2005/8/colors/colorful5" csCatId="colorful" phldr="1"/>
      <dgm:spPr/>
      <dgm:t>
        <a:bodyPr/>
        <a:lstStyle/>
        <a:p>
          <a:endParaRPr lang="ru-RU"/>
        </a:p>
      </dgm:t>
    </dgm:pt>
    <dgm:pt modelId="{E9003D58-78BC-4955-B59C-5C99A81B2BCD}">
      <dgm:prSet phldrT="[Текст]"/>
      <dgm:spPr/>
      <dgm:t>
        <a:bodyPr/>
        <a:lstStyle/>
        <a:p>
          <a:r>
            <a:rPr lang="ru-RU" dirty="0" smtClean="0"/>
            <a:t>14 653 тыс. руб.</a:t>
          </a:r>
          <a:endParaRPr lang="ru-RU" dirty="0"/>
        </a:p>
      </dgm:t>
    </dgm:pt>
    <dgm:pt modelId="{D91DC104-21F8-4A72-B017-51C0EAC59549}" type="parTrans" cxnId="{2C21D298-DAEB-4C70-8D36-338ABDB257EA}">
      <dgm:prSet/>
      <dgm:spPr/>
      <dgm:t>
        <a:bodyPr/>
        <a:lstStyle/>
        <a:p>
          <a:endParaRPr lang="ru-RU"/>
        </a:p>
      </dgm:t>
    </dgm:pt>
    <dgm:pt modelId="{0BDFE4DF-E0E9-410D-9C86-9FA6DD7D8470}" type="sibTrans" cxnId="{2C21D298-DAEB-4C70-8D36-338ABDB257EA}">
      <dgm:prSet/>
      <dgm:spPr/>
      <dgm:t>
        <a:bodyPr/>
        <a:lstStyle/>
        <a:p>
          <a:endParaRPr lang="ru-RU"/>
        </a:p>
      </dgm:t>
    </dgm:pt>
    <dgm:pt modelId="{8B1552B1-DF72-439E-9B18-F412A7912767}">
      <dgm:prSet phldrT="[Текст]" custT="1"/>
      <dgm:spPr/>
      <dgm:t>
        <a:bodyPr/>
        <a:lstStyle/>
        <a:p>
          <a:r>
            <a:rPr lang="ru-RU" sz="1600" b="1" cap="none" spc="0" baseline="0" dirty="0" smtClean="0">
              <a:ln w="10541" cmpd="sng">
                <a:prstDash val="solid"/>
              </a:ln>
              <a:effectLst/>
            </a:rPr>
            <a:t>Муниципальная программа "Энергосбережение и повышение энергетической эффективности в системах коммунальной инфраструктуры на территории городского поселения "Город Балабаново"</a:t>
          </a:r>
          <a:endParaRPr lang="ru-RU" sz="1600" b="1" cap="none" spc="0" baseline="0" dirty="0">
            <a:ln w="10541" cmpd="sng">
              <a:prstDash val="solid"/>
            </a:ln>
            <a:effectLst/>
          </a:endParaRPr>
        </a:p>
      </dgm:t>
    </dgm:pt>
    <dgm:pt modelId="{16B7C6C2-4BE8-420A-A4F0-B93FA8BAE325}" type="parTrans" cxnId="{B6B18044-F3DC-4910-AFB8-01C6935FE6AB}">
      <dgm:prSet/>
      <dgm:spPr/>
      <dgm:t>
        <a:bodyPr/>
        <a:lstStyle/>
        <a:p>
          <a:endParaRPr lang="ru-RU"/>
        </a:p>
      </dgm:t>
    </dgm:pt>
    <dgm:pt modelId="{4E4F4476-EEFD-4730-87A2-C27589B097DF}" type="sibTrans" cxnId="{B6B18044-F3DC-4910-AFB8-01C6935FE6AB}">
      <dgm:prSet/>
      <dgm:spPr/>
      <dgm:t>
        <a:bodyPr/>
        <a:lstStyle/>
        <a:p>
          <a:endParaRPr lang="ru-RU"/>
        </a:p>
      </dgm:t>
    </dgm:pt>
    <dgm:pt modelId="{65B67E38-D041-4F73-A009-7A6F51A1681F}">
      <dgm:prSet phldrT="[Текст]" custT="1"/>
      <dgm:spPr/>
      <dgm:t>
        <a:bodyPr/>
        <a:lstStyle/>
        <a:p>
          <a:r>
            <a:rPr lang="ru-RU" sz="1300" baseline="0" dirty="0" smtClean="0"/>
            <a:t>на организацию водоснабжения – 224 тыс. рублей;</a:t>
          </a:r>
          <a:endParaRPr lang="ru-RU" sz="1300" baseline="0" dirty="0"/>
        </a:p>
      </dgm:t>
    </dgm:pt>
    <dgm:pt modelId="{4FB631C4-5942-4D48-ABF5-9161D6FA1456}" type="parTrans" cxnId="{DC748AF7-A9F1-4841-A815-DE38CFF80159}">
      <dgm:prSet/>
      <dgm:spPr/>
      <dgm:t>
        <a:bodyPr/>
        <a:lstStyle/>
        <a:p>
          <a:endParaRPr lang="ru-RU"/>
        </a:p>
      </dgm:t>
    </dgm:pt>
    <dgm:pt modelId="{A44FBA10-AA9F-4DC5-88D9-0AFBA2FFA545}" type="sibTrans" cxnId="{DC748AF7-A9F1-4841-A815-DE38CFF80159}">
      <dgm:prSet/>
      <dgm:spPr/>
      <dgm:t>
        <a:bodyPr/>
        <a:lstStyle/>
        <a:p>
          <a:endParaRPr lang="ru-RU"/>
        </a:p>
      </dgm:t>
    </dgm:pt>
    <dgm:pt modelId="{7FFEC19C-A487-4B37-AD6E-ED3184307D23}">
      <dgm:prSet phldrT="[Текст]"/>
      <dgm:spPr/>
      <dgm:t>
        <a:bodyPr/>
        <a:lstStyle/>
        <a:p>
          <a:r>
            <a:rPr lang="ru-RU" dirty="0" smtClean="0"/>
            <a:t>2 074 тыс. руб.</a:t>
          </a:r>
          <a:endParaRPr lang="ru-RU" dirty="0"/>
        </a:p>
      </dgm:t>
    </dgm:pt>
    <dgm:pt modelId="{F288CA54-4858-4F1D-96EE-E5C121CAB9AE}" type="parTrans" cxnId="{3179D2BC-D8D1-40E4-BC36-6ADF7ACBC6CD}">
      <dgm:prSet/>
      <dgm:spPr/>
      <dgm:t>
        <a:bodyPr/>
        <a:lstStyle/>
        <a:p>
          <a:endParaRPr lang="ru-RU"/>
        </a:p>
      </dgm:t>
    </dgm:pt>
    <dgm:pt modelId="{FB600600-D387-4EFE-A59E-558928218E52}" type="sibTrans" cxnId="{3179D2BC-D8D1-40E4-BC36-6ADF7ACBC6CD}">
      <dgm:prSet/>
      <dgm:spPr/>
      <dgm:t>
        <a:bodyPr/>
        <a:lstStyle/>
        <a:p>
          <a:endParaRPr lang="ru-RU"/>
        </a:p>
      </dgm:t>
    </dgm:pt>
    <dgm:pt modelId="{09EC1956-C3A7-48DB-994A-E232AEE80A43}">
      <dgm:prSet phldrT="[Текст]" custT="1"/>
      <dgm:spPr/>
      <dgm:t>
        <a:bodyPr/>
        <a:lstStyle/>
        <a:p>
          <a:r>
            <a:rPr lang="ru-RU" sz="1700" b="1" cap="none" spc="0" baseline="0" dirty="0" smtClean="0">
              <a:ln w="10541" cmpd="sng">
                <a:prstDash val="solid"/>
              </a:ln>
              <a:effectLst/>
            </a:rPr>
            <a:t>Муниципальная программа "Управление муниципальным имуществом  МО "Город Балабаново"</a:t>
          </a:r>
          <a:endParaRPr lang="ru-RU" sz="1700" baseline="0" dirty="0"/>
        </a:p>
      </dgm:t>
    </dgm:pt>
    <dgm:pt modelId="{13A02E1D-93DE-4E66-9B6C-B30277DF0652}" type="parTrans" cxnId="{B51FBA9F-D53A-418C-A18C-D60A4B838FD4}">
      <dgm:prSet/>
      <dgm:spPr/>
      <dgm:t>
        <a:bodyPr/>
        <a:lstStyle/>
        <a:p>
          <a:endParaRPr lang="ru-RU"/>
        </a:p>
      </dgm:t>
    </dgm:pt>
    <dgm:pt modelId="{E456FD4A-0DD1-420C-90F8-07C04EBAFDAF}" type="sibTrans" cxnId="{B51FBA9F-D53A-418C-A18C-D60A4B838FD4}">
      <dgm:prSet/>
      <dgm:spPr/>
      <dgm:t>
        <a:bodyPr/>
        <a:lstStyle/>
        <a:p>
          <a:endParaRPr lang="ru-RU"/>
        </a:p>
      </dgm:t>
    </dgm:pt>
    <dgm:pt modelId="{AF6AF428-B165-4346-9D92-4357518E44AD}">
      <dgm:prSet phldrT="[Текст]" custT="1"/>
      <dgm:spPr/>
      <dgm:t>
        <a:bodyPr/>
        <a:lstStyle/>
        <a:p>
          <a:r>
            <a:rPr lang="ru-RU" sz="1300" dirty="0" smtClean="0"/>
            <a:t>перекладка надземного участка газопровода в подземное исполнение на ул. 1 Мая – 556 тыс. рублей</a:t>
          </a:r>
          <a:r>
            <a:rPr lang="ru-RU" sz="1300" baseline="0" dirty="0" smtClean="0"/>
            <a:t>;</a:t>
          </a:r>
        </a:p>
        <a:p>
          <a:r>
            <a:rPr lang="ru-RU" sz="1300" dirty="0" smtClean="0"/>
            <a:t>возмещение льгот МУП «МФЦОН» – 1 518 тыс. рублей.</a:t>
          </a:r>
          <a:endParaRPr lang="ru-RU" sz="1300" baseline="0" dirty="0"/>
        </a:p>
      </dgm:t>
    </dgm:pt>
    <dgm:pt modelId="{B2F29996-B9DD-4A4A-B2A0-4E6D916CD68C}" type="parTrans" cxnId="{C7D762BF-9CA7-449F-BC8D-CADD9F4CADAB}">
      <dgm:prSet/>
      <dgm:spPr/>
      <dgm:t>
        <a:bodyPr/>
        <a:lstStyle/>
        <a:p>
          <a:endParaRPr lang="ru-RU"/>
        </a:p>
      </dgm:t>
    </dgm:pt>
    <dgm:pt modelId="{8E119EE4-0606-4650-822F-524CB716D3F2}" type="sibTrans" cxnId="{C7D762BF-9CA7-449F-BC8D-CADD9F4CADAB}">
      <dgm:prSet/>
      <dgm:spPr/>
      <dgm:t>
        <a:bodyPr/>
        <a:lstStyle/>
        <a:p>
          <a:endParaRPr lang="ru-RU"/>
        </a:p>
      </dgm:t>
    </dgm:pt>
    <dgm:pt modelId="{21010718-EF65-488A-AC18-66C4D21A236B}">
      <dgm:prSet phldrT="[Текст]" custT="1"/>
      <dgm:spPr/>
      <dgm:t>
        <a:bodyPr/>
        <a:lstStyle/>
        <a:p>
          <a:r>
            <a:rPr lang="ru-RU" sz="1300" baseline="0" dirty="0" smtClean="0"/>
            <a:t>на организацию систем индивидуального поквартирного теплоснабжения – 1 012 тыс. рублей;</a:t>
          </a:r>
          <a:endParaRPr lang="ru-RU" sz="1300" baseline="0" dirty="0"/>
        </a:p>
      </dgm:t>
    </dgm:pt>
    <dgm:pt modelId="{AA9D5CB6-0505-41F6-ADCC-1E1F32FA9630}" type="sibTrans" cxnId="{BE10E989-2178-44A7-B9B2-AFF884ED2F0B}">
      <dgm:prSet/>
      <dgm:spPr/>
      <dgm:t>
        <a:bodyPr/>
        <a:lstStyle/>
        <a:p>
          <a:endParaRPr lang="ru-RU"/>
        </a:p>
      </dgm:t>
    </dgm:pt>
    <dgm:pt modelId="{40E14343-2781-44C4-BAA4-8745BCCA736E}" type="parTrans" cxnId="{BE10E989-2178-44A7-B9B2-AFF884ED2F0B}">
      <dgm:prSet/>
      <dgm:spPr/>
      <dgm:t>
        <a:bodyPr/>
        <a:lstStyle/>
        <a:p>
          <a:endParaRPr lang="ru-RU"/>
        </a:p>
      </dgm:t>
    </dgm:pt>
    <dgm:pt modelId="{9ED90F15-5A50-4E91-8517-DFD19A72402A}">
      <dgm:prSet phldrT="[Текст]" custT="1"/>
      <dgm:spPr/>
      <dgm:t>
        <a:bodyPr/>
        <a:lstStyle/>
        <a:p>
          <a:r>
            <a:rPr lang="ru-RU" sz="1300" baseline="0" dirty="0" smtClean="0"/>
            <a:t>на установку, проведение сервисного обслуживания и замена установленных узлов учета – 18 тыс. руб.;</a:t>
          </a:r>
          <a:endParaRPr lang="ru-RU" sz="1300" baseline="0" dirty="0"/>
        </a:p>
      </dgm:t>
    </dgm:pt>
    <dgm:pt modelId="{820CD87E-9B15-4448-99FC-CC428D45695C}" type="sibTrans" cxnId="{BC99F7E9-6537-4A20-BB94-DC144A63B7FB}">
      <dgm:prSet/>
      <dgm:spPr/>
      <dgm:t>
        <a:bodyPr/>
        <a:lstStyle/>
        <a:p>
          <a:endParaRPr lang="ru-RU"/>
        </a:p>
      </dgm:t>
    </dgm:pt>
    <dgm:pt modelId="{6B068F85-09FF-4698-97FC-1182439EBF32}" type="parTrans" cxnId="{BC99F7E9-6537-4A20-BB94-DC144A63B7FB}">
      <dgm:prSet/>
      <dgm:spPr/>
      <dgm:t>
        <a:bodyPr/>
        <a:lstStyle/>
        <a:p>
          <a:endParaRPr lang="ru-RU"/>
        </a:p>
      </dgm:t>
    </dgm:pt>
    <dgm:pt modelId="{3370DE6E-DD16-4490-8B50-160BA7023771}">
      <dgm:prSet phldrT="[Текст]" custT="1"/>
      <dgm:spPr/>
      <dgm:t>
        <a:bodyPr/>
        <a:lstStyle/>
        <a:p>
          <a:r>
            <a:rPr lang="ru-RU" sz="1300" baseline="0" dirty="0" smtClean="0"/>
            <a:t>на организацию теплоснабжения – 13 209 тыс. рублей;</a:t>
          </a:r>
          <a:endParaRPr lang="ru-RU" sz="1300" baseline="0" dirty="0"/>
        </a:p>
      </dgm:t>
    </dgm:pt>
    <dgm:pt modelId="{A509F8C5-7A71-42D8-887D-000087361F1A}" type="sibTrans" cxnId="{484A2281-3CCE-42AC-9E02-97EB89C46AF0}">
      <dgm:prSet/>
      <dgm:spPr/>
      <dgm:t>
        <a:bodyPr/>
        <a:lstStyle/>
        <a:p>
          <a:endParaRPr lang="ru-RU"/>
        </a:p>
      </dgm:t>
    </dgm:pt>
    <dgm:pt modelId="{467BF6EF-80D1-4B12-B74A-5A94846954F3}" type="parTrans" cxnId="{484A2281-3CCE-42AC-9E02-97EB89C46AF0}">
      <dgm:prSet/>
      <dgm:spPr/>
      <dgm:t>
        <a:bodyPr/>
        <a:lstStyle/>
        <a:p>
          <a:endParaRPr lang="ru-RU"/>
        </a:p>
      </dgm:t>
    </dgm:pt>
    <dgm:pt modelId="{B8F28707-8BD1-42C1-AAB2-8F623DB8E4ED}">
      <dgm:prSet phldrT="[Текст]" custT="1"/>
      <dgm:spPr/>
      <dgm:t>
        <a:bodyPr/>
        <a:lstStyle/>
        <a:p>
          <a:r>
            <a:rPr lang="ru-RU" sz="1300" dirty="0" smtClean="0"/>
            <a:t>на реализацию приоритетных проектов развития общественной инфраструктуры муниципальных образований – 177 тыс. рублей;</a:t>
          </a:r>
          <a:endParaRPr lang="ru-RU" sz="1300" baseline="0" dirty="0"/>
        </a:p>
      </dgm:t>
    </dgm:pt>
    <dgm:pt modelId="{AC1762EE-413A-46B5-9EF6-45145FBFE3DD}" type="parTrans" cxnId="{4423C1B4-0836-4F4F-9254-C72A95ACC569}">
      <dgm:prSet/>
      <dgm:spPr/>
      <dgm:t>
        <a:bodyPr/>
        <a:lstStyle/>
        <a:p>
          <a:endParaRPr lang="ru-RU"/>
        </a:p>
      </dgm:t>
    </dgm:pt>
    <dgm:pt modelId="{295156B0-C234-45C8-99CD-4EBBECB28E27}" type="sibTrans" cxnId="{4423C1B4-0836-4F4F-9254-C72A95ACC569}">
      <dgm:prSet/>
      <dgm:spPr/>
      <dgm:t>
        <a:bodyPr/>
        <a:lstStyle/>
        <a:p>
          <a:endParaRPr lang="ru-RU"/>
        </a:p>
      </dgm:t>
    </dgm:pt>
    <dgm:pt modelId="{501B3799-0920-4378-BD90-F03B2C4C08C8}">
      <dgm:prSet phldrT="[Текст]" custT="1"/>
      <dgm:spPr/>
      <dgm:t>
        <a:bodyPr/>
        <a:lstStyle/>
        <a:p>
          <a:r>
            <a:rPr lang="ru-RU" sz="1300" dirty="0" smtClean="0"/>
            <a:t>на организацию электроснабжения – 13 тыс. рублей;</a:t>
          </a:r>
          <a:endParaRPr lang="ru-RU" sz="1300" baseline="0" dirty="0"/>
        </a:p>
      </dgm:t>
    </dgm:pt>
    <dgm:pt modelId="{A9152138-2CDD-4578-B93F-5387241C332B}" type="parTrans" cxnId="{2A0CB724-7A35-48BE-8F26-E717DCC05BB5}">
      <dgm:prSet/>
      <dgm:spPr/>
      <dgm:t>
        <a:bodyPr/>
        <a:lstStyle/>
        <a:p>
          <a:endParaRPr lang="ru-RU"/>
        </a:p>
      </dgm:t>
    </dgm:pt>
    <dgm:pt modelId="{03701572-0855-4824-A393-719FBFACB979}" type="sibTrans" cxnId="{2A0CB724-7A35-48BE-8F26-E717DCC05BB5}">
      <dgm:prSet/>
      <dgm:spPr/>
      <dgm:t>
        <a:bodyPr/>
        <a:lstStyle/>
        <a:p>
          <a:endParaRPr lang="ru-RU"/>
        </a:p>
      </dgm:t>
    </dgm:pt>
    <dgm:pt modelId="{7E22081C-AD1E-4E7D-AE73-2E73D63A2701}" type="pres">
      <dgm:prSet presAssocID="{5014C19B-F8BD-47F1-888B-8BE9794A16AC}" presName="Name0" presStyleCnt="0">
        <dgm:presLayoutVars>
          <dgm:chMax/>
          <dgm:chPref val="3"/>
          <dgm:dir/>
          <dgm:animOne val="branch"/>
          <dgm:animLvl val="lvl"/>
        </dgm:presLayoutVars>
      </dgm:prSet>
      <dgm:spPr/>
      <dgm:t>
        <a:bodyPr/>
        <a:lstStyle/>
        <a:p>
          <a:endParaRPr lang="ru-RU"/>
        </a:p>
      </dgm:t>
    </dgm:pt>
    <dgm:pt modelId="{AF8FDD8C-2324-49F3-BEC9-7E8E9C60C523}" type="pres">
      <dgm:prSet presAssocID="{E9003D58-78BC-4955-B59C-5C99A81B2BCD}" presName="composite" presStyleCnt="0"/>
      <dgm:spPr/>
      <dgm:t>
        <a:bodyPr/>
        <a:lstStyle/>
        <a:p>
          <a:endParaRPr lang="ru-RU"/>
        </a:p>
      </dgm:t>
    </dgm:pt>
    <dgm:pt modelId="{00CB2259-9D95-4B65-B87C-AC42BB6BDE18}" type="pres">
      <dgm:prSet presAssocID="{E9003D58-78BC-4955-B59C-5C99A81B2BCD}" presName="FirstChild" presStyleLbl="revTx" presStyleIdx="0" presStyleCnt="4" custScaleX="97748" custScaleY="58081" custLinFactNeighborX="-760" custLinFactNeighborY="7195">
        <dgm:presLayoutVars>
          <dgm:chMax val="0"/>
          <dgm:chPref val="0"/>
          <dgm:bulletEnabled val="1"/>
        </dgm:presLayoutVars>
      </dgm:prSet>
      <dgm:spPr/>
      <dgm:t>
        <a:bodyPr/>
        <a:lstStyle/>
        <a:p>
          <a:endParaRPr lang="ru-RU"/>
        </a:p>
      </dgm:t>
    </dgm:pt>
    <dgm:pt modelId="{660F9F41-07C2-4147-9832-F4C07338CAD4}" type="pres">
      <dgm:prSet presAssocID="{E9003D58-78BC-4955-B59C-5C99A81B2BCD}" presName="Parent" presStyleLbl="alignNode1" presStyleIdx="0" presStyleCnt="2" custScaleX="98717" custScaleY="59899" custLinFactNeighborX="-641" custLinFactNeighborY="8104">
        <dgm:presLayoutVars>
          <dgm:chMax val="3"/>
          <dgm:chPref val="3"/>
          <dgm:bulletEnabled val="1"/>
        </dgm:presLayoutVars>
      </dgm:prSet>
      <dgm:spPr/>
      <dgm:t>
        <a:bodyPr/>
        <a:lstStyle/>
        <a:p>
          <a:endParaRPr lang="ru-RU"/>
        </a:p>
      </dgm:t>
    </dgm:pt>
    <dgm:pt modelId="{3D0A4C13-DF92-4183-9C33-5560ECE8B65B}" type="pres">
      <dgm:prSet presAssocID="{E9003D58-78BC-4955-B59C-5C99A81B2BCD}" presName="Accent" presStyleLbl="parChTrans1D1" presStyleIdx="0" presStyleCnt="2" custLinFactY="-200000" custLinFactNeighborX="-779" custLinFactNeighborY="-239847"/>
      <dgm:spPr/>
      <dgm:t>
        <a:bodyPr/>
        <a:lstStyle/>
        <a:p>
          <a:endParaRPr lang="ru-RU"/>
        </a:p>
      </dgm:t>
    </dgm:pt>
    <dgm:pt modelId="{16AA88EB-F8B0-435E-B246-B90908E11A9D}" type="pres">
      <dgm:prSet presAssocID="{E9003D58-78BC-4955-B59C-5C99A81B2BCD}" presName="Child" presStyleLbl="revTx" presStyleIdx="1" presStyleCnt="4" custScaleX="100000" custScaleY="42860" custLinFactNeighborY="23917">
        <dgm:presLayoutVars>
          <dgm:chMax val="0"/>
          <dgm:chPref val="0"/>
          <dgm:bulletEnabled val="1"/>
        </dgm:presLayoutVars>
      </dgm:prSet>
      <dgm:spPr/>
      <dgm:t>
        <a:bodyPr/>
        <a:lstStyle/>
        <a:p>
          <a:endParaRPr lang="ru-RU"/>
        </a:p>
      </dgm:t>
    </dgm:pt>
    <dgm:pt modelId="{E4EFB9AA-927B-4DC5-884B-83629CEDE208}" type="pres">
      <dgm:prSet presAssocID="{0BDFE4DF-E0E9-410D-9C86-9FA6DD7D8470}" presName="sibTrans" presStyleCnt="0"/>
      <dgm:spPr/>
      <dgm:t>
        <a:bodyPr/>
        <a:lstStyle/>
        <a:p>
          <a:endParaRPr lang="ru-RU"/>
        </a:p>
      </dgm:t>
    </dgm:pt>
    <dgm:pt modelId="{1A4B5C56-F2DE-43C8-A6B7-64DFE2602C82}" type="pres">
      <dgm:prSet presAssocID="{7FFEC19C-A487-4B37-AD6E-ED3184307D23}" presName="composite" presStyleCnt="0"/>
      <dgm:spPr/>
      <dgm:t>
        <a:bodyPr/>
        <a:lstStyle/>
        <a:p>
          <a:endParaRPr lang="ru-RU"/>
        </a:p>
      </dgm:t>
    </dgm:pt>
    <dgm:pt modelId="{A4E34470-B2C7-43E1-A0A7-F0CEC34C1441}" type="pres">
      <dgm:prSet presAssocID="{7FFEC19C-A487-4B37-AD6E-ED3184307D23}" presName="FirstChild" presStyleLbl="revTx" presStyleIdx="2" presStyleCnt="4" custScaleX="97748" custScaleY="50385" custLinFactNeighborX="386" custLinFactNeighborY="492">
        <dgm:presLayoutVars>
          <dgm:chMax val="0"/>
          <dgm:chPref val="0"/>
          <dgm:bulletEnabled val="1"/>
        </dgm:presLayoutVars>
      </dgm:prSet>
      <dgm:spPr/>
      <dgm:t>
        <a:bodyPr/>
        <a:lstStyle/>
        <a:p>
          <a:endParaRPr lang="ru-RU"/>
        </a:p>
      </dgm:t>
    </dgm:pt>
    <dgm:pt modelId="{F03FE161-8EFC-4CFA-A715-161D5E652C34}" type="pres">
      <dgm:prSet presAssocID="{7FFEC19C-A487-4B37-AD6E-ED3184307D23}" presName="Parent" presStyleLbl="alignNode1" presStyleIdx="1" presStyleCnt="2" custScaleY="56093" custLinFactNeighborX="-2443" custLinFactNeighborY="6908">
        <dgm:presLayoutVars>
          <dgm:chMax val="3"/>
          <dgm:chPref val="3"/>
          <dgm:bulletEnabled val="1"/>
        </dgm:presLayoutVars>
      </dgm:prSet>
      <dgm:spPr/>
      <dgm:t>
        <a:bodyPr/>
        <a:lstStyle/>
        <a:p>
          <a:endParaRPr lang="ru-RU"/>
        </a:p>
      </dgm:t>
    </dgm:pt>
    <dgm:pt modelId="{DA7E254A-4ED8-4010-8B09-D775EF6B862A}" type="pres">
      <dgm:prSet presAssocID="{7FFEC19C-A487-4B37-AD6E-ED3184307D23}" presName="Accent" presStyleLbl="parChTrans1D1" presStyleIdx="1" presStyleCnt="2" custLinFactY="-384531" custLinFactNeighborY="-400000"/>
      <dgm:spPr/>
      <dgm:t>
        <a:bodyPr/>
        <a:lstStyle/>
        <a:p>
          <a:endParaRPr lang="ru-RU"/>
        </a:p>
      </dgm:t>
    </dgm:pt>
    <dgm:pt modelId="{6F253FA0-5EEF-4A5A-A7F6-8C8AF2E385FC}" type="pres">
      <dgm:prSet presAssocID="{7FFEC19C-A487-4B37-AD6E-ED3184307D23}" presName="Child" presStyleLbl="revTx" presStyleIdx="3" presStyleCnt="4" custScaleX="100000" custScaleY="17961" custLinFactNeighborY="-9133">
        <dgm:presLayoutVars>
          <dgm:chMax val="0"/>
          <dgm:chPref val="0"/>
          <dgm:bulletEnabled val="1"/>
        </dgm:presLayoutVars>
      </dgm:prSet>
      <dgm:spPr/>
      <dgm:t>
        <a:bodyPr/>
        <a:lstStyle/>
        <a:p>
          <a:endParaRPr lang="ru-RU"/>
        </a:p>
      </dgm:t>
    </dgm:pt>
  </dgm:ptLst>
  <dgm:cxnLst>
    <dgm:cxn modelId="{38D14203-E49D-41F8-B694-BD3156F25754}" type="presOf" srcId="{AF6AF428-B165-4346-9D92-4357518E44AD}" destId="{6F253FA0-5EEF-4A5A-A7F6-8C8AF2E385FC}" srcOrd="0" destOrd="0" presId="urn:microsoft.com/office/officeart/2011/layout/TabList"/>
    <dgm:cxn modelId="{94F51679-4ED3-4ADC-91CF-C37C3DFE9839}" type="presOf" srcId="{09EC1956-C3A7-48DB-994A-E232AEE80A43}" destId="{A4E34470-B2C7-43E1-A0A7-F0CEC34C1441}" srcOrd="0" destOrd="0" presId="urn:microsoft.com/office/officeart/2011/layout/TabList"/>
    <dgm:cxn modelId="{BC99F7E9-6537-4A20-BB94-DC144A63B7FB}" srcId="{E9003D58-78BC-4955-B59C-5C99A81B2BCD}" destId="{9ED90F15-5A50-4E91-8517-DFD19A72402A}" srcOrd="5" destOrd="0" parTransId="{6B068F85-09FF-4698-97FC-1182439EBF32}" sibTransId="{820CD87E-9B15-4448-99FC-CC428D45695C}"/>
    <dgm:cxn modelId="{DC748AF7-A9F1-4841-A815-DE38CFF80159}" srcId="{E9003D58-78BC-4955-B59C-5C99A81B2BCD}" destId="{65B67E38-D041-4F73-A009-7A6F51A1681F}" srcOrd="3" destOrd="0" parTransId="{4FB631C4-5942-4D48-ABF5-9161D6FA1456}" sibTransId="{A44FBA10-AA9F-4DC5-88D9-0AFBA2FFA545}"/>
    <dgm:cxn modelId="{B6B18044-F3DC-4910-AFB8-01C6935FE6AB}" srcId="{E9003D58-78BC-4955-B59C-5C99A81B2BCD}" destId="{8B1552B1-DF72-439E-9B18-F412A7912767}" srcOrd="0" destOrd="0" parTransId="{16B7C6C2-4BE8-420A-A4F0-B93FA8BAE325}" sibTransId="{4E4F4476-EEFD-4730-87A2-C27589B097DF}"/>
    <dgm:cxn modelId="{25C7253A-E21A-4643-B43B-205F2CEAD1AA}" type="presOf" srcId="{B8F28707-8BD1-42C1-AAB2-8F623DB8E4ED}" destId="{16AA88EB-F8B0-435E-B246-B90908E11A9D}" srcOrd="0" destOrd="0" presId="urn:microsoft.com/office/officeart/2011/layout/TabList"/>
    <dgm:cxn modelId="{B51FBA9F-D53A-418C-A18C-D60A4B838FD4}" srcId="{7FFEC19C-A487-4B37-AD6E-ED3184307D23}" destId="{09EC1956-C3A7-48DB-994A-E232AEE80A43}" srcOrd="0" destOrd="0" parTransId="{13A02E1D-93DE-4E66-9B6C-B30277DF0652}" sibTransId="{E456FD4A-0DD1-420C-90F8-07C04EBAFDAF}"/>
    <dgm:cxn modelId="{D84F81DC-05AD-4772-883B-E2B4B3729458}" type="presOf" srcId="{E9003D58-78BC-4955-B59C-5C99A81B2BCD}" destId="{660F9F41-07C2-4147-9832-F4C07338CAD4}" srcOrd="0" destOrd="0" presId="urn:microsoft.com/office/officeart/2011/layout/TabList"/>
    <dgm:cxn modelId="{D3D414A2-171C-4357-AC9B-22F4E4F92156}" type="presOf" srcId="{9ED90F15-5A50-4E91-8517-DFD19A72402A}" destId="{16AA88EB-F8B0-435E-B246-B90908E11A9D}" srcOrd="0" destOrd="4" presId="urn:microsoft.com/office/officeart/2011/layout/TabList"/>
    <dgm:cxn modelId="{217B4665-014E-484A-B7EE-0F2CD79B00E4}" type="presOf" srcId="{501B3799-0920-4378-BD90-F03B2C4C08C8}" destId="{16AA88EB-F8B0-435E-B246-B90908E11A9D}" srcOrd="0" destOrd="1" presId="urn:microsoft.com/office/officeart/2011/layout/TabList"/>
    <dgm:cxn modelId="{274B4F3A-1C4E-4B77-8B8F-A850468737DB}" type="presOf" srcId="{8B1552B1-DF72-439E-9B18-F412A7912767}" destId="{00CB2259-9D95-4B65-B87C-AC42BB6BDE18}" srcOrd="0" destOrd="0" presId="urn:microsoft.com/office/officeart/2011/layout/TabList"/>
    <dgm:cxn modelId="{CE98D2BD-8220-4183-B5FF-0E084B149E37}" type="presOf" srcId="{21010718-EF65-488A-AC18-66C4D21A236B}" destId="{16AA88EB-F8B0-435E-B246-B90908E11A9D}" srcOrd="0" destOrd="5" presId="urn:microsoft.com/office/officeart/2011/layout/TabList"/>
    <dgm:cxn modelId="{BE10E989-2178-44A7-B9B2-AFF884ED2F0B}" srcId="{E9003D58-78BC-4955-B59C-5C99A81B2BCD}" destId="{21010718-EF65-488A-AC18-66C4D21A236B}" srcOrd="6" destOrd="0" parTransId="{40E14343-2781-44C4-BAA4-8745BCCA736E}" sibTransId="{AA9D5CB6-0505-41F6-ADCC-1E1F32FA9630}"/>
    <dgm:cxn modelId="{7069F730-C57C-47FE-A4A5-8212816E0497}" type="presOf" srcId="{3370DE6E-DD16-4490-8B50-160BA7023771}" destId="{16AA88EB-F8B0-435E-B246-B90908E11A9D}" srcOrd="0" destOrd="3" presId="urn:microsoft.com/office/officeart/2011/layout/TabList"/>
    <dgm:cxn modelId="{2A0CB724-7A35-48BE-8F26-E717DCC05BB5}" srcId="{E9003D58-78BC-4955-B59C-5C99A81B2BCD}" destId="{501B3799-0920-4378-BD90-F03B2C4C08C8}" srcOrd="2" destOrd="0" parTransId="{A9152138-2CDD-4578-B93F-5387241C332B}" sibTransId="{03701572-0855-4824-A393-719FBFACB979}"/>
    <dgm:cxn modelId="{2C21D298-DAEB-4C70-8D36-338ABDB257EA}" srcId="{5014C19B-F8BD-47F1-888B-8BE9794A16AC}" destId="{E9003D58-78BC-4955-B59C-5C99A81B2BCD}" srcOrd="0" destOrd="0" parTransId="{D91DC104-21F8-4A72-B017-51C0EAC59549}" sibTransId="{0BDFE4DF-E0E9-410D-9C86-9FA6DD7D8470}"/>
    <dgm:cxn modelId="{79D37989-DCA8-4A1F-9A1E-C229D95E21D0}" type="presOf" srcId="{65B67E38-D041-4F73-A009-7A6F51A1681F}" destId="{16AA88EB-F8B0-435E-B246-B90908E11A9D}" srcOrd="0" destOrd="2" presId="urn:microsoft.com/office/officeart/2011/layout/TabList"/>
    <dgm:cxn modelId="{3179D2BC-D8D1-40E4-BC36-6ADF7ACBC6CD}" srcId="{5014C19B-F8BD-47F1-888B-8BE9794A16AC}" destId="{7FFEC19C-A487-4B37-AD6E-ED3184307D23}" srcOrd="1" destOrd="0" parTransId="{F288CA54-4858-4F1D-96EE-E5C121CAB9AE}" sibTransId="{FB600600-D387-4EFE-A59E-558928218E52}"/>
    <dgm:cxn modelId="{18471296-26EC-47A4-9827-CEB8ECBB11A0}" type="presOf" srcId="{7FFEC19C-A487-4B37-AD6E-ED3184307D23}" destId="{F03FE161-8EFC-4CFA-A715-161D5E652C34}" srcOrd="0" destOrd="0" presId="urn:microsoft.com/office/officeart/2011/layout/TabList"/>
    <dgm:cxn modelId="{4423C1B4-0836-4F4F-9254-C72A95ACC569}" srcId="{E9003D58-78BC-4955-B59C-5C99A81B2BCD}" destId="{B8F28707-8BD1-42C1-AAB2-8F623DB8E4ED}" srcOrd="1" destOrd="0" parTransId="{AC1762EE-413A-46B5-9EF6-45145FBFE3DD}" sibTransId="{295156B0-C234-45C8-99CD-4EBBECB28E27}"/>
    <dgm:cxn modelId="{C7D762BF-9CA7-449F-BC8D-CADD9F4CADAB}" srcId="{7FFEC19C-A487-4B37-AD6E-ED3184307D23}" destId="{AF6AF428-B165-4346-9D92-4357518E44AD}" srcOrd="1" destOrd="0" parTransId="{B2F29996-B9DD-4A4A-B2A0-4E6D916CD68C}" sibTransId="{8E119EE4-0606-4650-822F-524CB716D3F2}"/>
    <dgm:cxn modelId="{484A2281-3CCE-42AC-9E02-97EB89C46AF0}" srcId="{E9003D58-78BC-4955-B59C-5C99A81B2BCD}" destId="{3370DE6E-DD16-4490-8B50-160BA7023771}" srcOrd="4" destOrd="0" parTransId="{467BF6EF-80D1-4B12-B74A-5A94846954F3}" sibTransId="{A509F8C5-7A71-42D8-887D-000087361F1A}"/>
    <dgm:cxn modelId="{11DF9FA1-DEB1-4E95-8470-7AA5400BDE1E}" type="presOf" srcId="{5014C19B-F8BD-47F1-888B-8BE9794A16AC}" destId="{7E22081C-AD1E-4E7D-AE73-2E73D63A2701}" srcOrd="0" destOrd="0" presId="urn:microsoft.com/office/officeart/2011/layout/TabList"/>
    <dgm:cxn modelId="{FBDC1C0B-1838-4D7C-A830-DC6A45B3B3CB}" type="presParOf" srcId="{7E22081C-AD1E-4E7D-AE73-2E73D63A2701}" destId="{AF8FDD8C-2324-49F3-BEC9-7E8E9C60C523}" srcOrd="0" destOrd="0" presId="urn:microsoft.com/office/officeart/2011/layout/TabList"/>
    <dgm:cxn modelId="{94BAA33F-CD5E-4A06-B865-18D31B00C65A}" type="presParOf" srcId="{AF8FDD8C-2324-49F3-BEC9-7E8E9C60C523}" destId="{00CB2259-9D95-4B65-B87C-AC42BB6BDE18}" srcOrd="0" destOrd="0" presId="urn:microsoft.com/office/officeart/2011/layout/TabList"/>
    <dgm:cxn modelId="{BD83621B-3FCB-45EA-865A-C09204DF4E11}" type="presParOf" srcId="{AF8FDD8C-2324-49F3-BEC9-7E8E9C60C523}" destId="{660F9F41-07C2-4147-9832-F4C07338CAD4}" srcOrd="1" destOrd="0" presId="urn:microsoft.com/office/officeart/2011/layout/TabList"/>
    <dgm:cxn modelId="{E5DE8EF0-7028-4363-930F-A8CC0829B9CB}" type="presParOf" srcId="{AF8FDD8C-2324-49F3-BEC9-7E8E9C60C523}" destId="{3D0A4C13-DF92-4183-9C33-5560ECE8B65B}" srcOrd="2" destOrd="0" presId="urn:microsoft.com/office/officeart/2011/layout/TabList"/>
    <dgm:cxn modelId="{5AD36DE8-2425-4F71-A45F-4A7CCC02E2E9}" type="presParOf" srcId="{7E22081C-AD1E-4E7D-AE73-2E73D63A2701}" destId="{16AA88EB-F8B0-435E-B246-B90908E11A9D}" srcOrd="1" destOrd="0" presId="urn:microsoft.com/office/officeart/2011/layout/TabList"/>
    <dgm:cxn modelId="{582B64B1-7783-4D75-B3DE-51E4002BF256}" type="presParOf" srcId="{7E22081C-AD1E-4E7D-AE73-2E73D63A2701}" destId="{E4EFB9AA-927B-4DC5-884B-83629CEDE208}" srcOrd="2" destOrd="0" presId="urn:microsoft.com/office/officeart/2011/layout/TabList"/>
    <dgm:cxn modelId="{515D2A05-4F3C-45BA-B2C7-02A10E77711D}" type="presParOf" srcId="{7E22081C-AD1E-4E7D-AE73-2E73D63A2701}" destId="{1A4B5C56-F2DE-43C8-A6B7-64DFE2602C82}" srcOrd="3" destOrd="0" presId="urn:microsoft.com/office/officeart/2011/layout/TabList"/>
    <dgm:cxn modelId="{1ED04E67-5F9D-49C3-B404-4504C10C7CD8}" type="presParOf" srcId="{1A4B5C56-F2DE-43C8-A6B7-64DFE2602C82}" destId="{A4E34470-B2C7-43E1-A0A7-F0CEC34C1441}" srcOrd="0" destOrd="0" presId="urn:microsoft.com/office/officeart/2011/layout/TabList"/>
    <dgm:cxn modelId="{1158325C-DB82-4B47-B5FE-83D3F380A0BD}" type="presParOf" srcId="{1A4B5C56-F2DE-43C8-A6B7-64DFE2602C82}" destId="{F03FE161-8EFC-4CFA-A715-161D5E652C34}" srcOrd="1" destOrd="0" presId="urn:microsoft.com/office/officeart/2011/layout/TabList"/>
    <dgm:cxn modelId="{2761F370-7168-4936-83FE-92A3A195DBA5}" type="presParOf" srcId="{1A4B5C56-F2DE-43C8-A6B7-64DFE2602C82}" destId="{DA7E254A-4ED8-4010-8B09-D775EF6B862A}" srcOrd="2" destOrd="0" presId="urn:microsoft.com/office/officeart/2011/layout/TabList"/>
    <dgm:cxn modelId="{75CDEACB-EB43-4360-9897-3CDCC883E3BC}" type="presParOf" srcId="{7E22081C-AD1E-4E7D-AE73-2E73D63A2701}" destId="{6F253FA0-5EEF-4A5A-A7F6-8C8AF2E385FC}" srcOrd="4" destOrd="0" presId="urn:microsoft.com/office/officeart/2011/layout/TabList"/>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333CF5-6DA0-4EF9-98F8-C06578190665}" type="doc">
      <dgm:prSet loTypeId="urn:microsoft.com/office/officeart/2005/8/layout/lProcess2" loCatId="relationship" qsTypeId="urn:microsoft.com/office/officeart/2005/8/quickstyle/simple5" qsCatId="simple" csTypeId="urn:microsoft.com/office/officeart/2005/8/colors/colorful1" csCatId="colorful" phldr="1"/>
      <dgm:spPr/>
      <dgm:t>
        <a:bodyPr/>
        <a:lstStyle/>
        <a:p>
          <a:endParaRPr lang="ru-RU"/>
        </a:p>
      </dgm:t>
    </dgm:pt>
    <dgm:pt modelId="{848109A8-0274-45B4-AA7F-748AC3A64559}">
      <dgm:prSet phldrT="[Текст]"/>
      <dgm:spPr/>
      <dgm:t>
        <a:bodyPr/>
        <a:lstStyle/>
        <a:p>
          <a:r>
            <a:rPr lang="ru-RU" dirty="0" smtClean="0"/>
            <a:t>МП «Благоустройство городского поселения «Город Балабаново»</a:t>
          </a:r>
          <a:endParaRPr lang="ru-RU" dirty="0"/>
        </a:p>
      </dgm:t>
    </dgm:pt>
    <dgm:pt modelId="{C88B521F-5035-4D17-A158-F0DED9F3A955}" type="parTrans" cxnId="{FB1C27F2-205C-49F2-9F18-983CC0471A24}">
      <dgm:prSet/>
      <dgm:spPr/>
      <dgm:t>
        <a:bodyPr/>
        <a:lstStyle/>
        <a:p>
          <a:endParaRPr lang="ru-RU"/>
        </a:p>
      </dgm:t>
    </dgm:pt>
    <dgm:pt modelId="{E109B496-7CD0-47A2-B4A6-3CC12E019C80}" type="sibTrans" cxnId="{FB1C27F2-205C-49F2-9F18-983CC0471A24}">
      <dgm:prSet/>
      <dgm:spPr/>
      <dgm:t>
        <a:bodyPr/>
        <a:lstStyle/>
        <a:p>
          <a:endParaRPr lang="ru-RU"/>
        </a:p>
      </dgm:t>
    </dgm:pt>
    <dgm:pt modelId="{734883F3-AEBE-4C91-A0A1-EC13FB3ADF08}">
      <dgm:prSet phldrT="[Текст]"/>
      <dgm:spPr/>
      <dgm:t>
        <a:bodyPr/>
        <a:lstStyle/>
        <a:p>
          <a:r>
            <a:rPr lang="ru-RU" dirty="0" smtClean="0"/>
            <a:t>МП «Формирование комфортной городской среды города Балабаново»</a:t>
          </a:r>
          <a:endParaRPr lang="ru-RU" dirty="0"/>
        </a:p>
      </dgm:t>
    </dgm:pt>
    <dgm:pt modelId="{E7A29113-573B-4F6E-ACAB-F02A30C601DC}" type="parTrans" cxnId="{45419702-3CBE-4512-A60F-85B5BD051D77}">
      <dgm:prSet/>
      <dgm:spPr/>
      <dgm:t>
        <a:bodyPr/>
        <a:lstStyle/>
        <a:p>
          <a:endParaRPr lang="ru-RU"/>
        </a:p>
      </dgm:t>
    </dgm:pt>
    <dgm:pt modelId="{64087E95-1994-4EE7-9868-B0A227A07B3C}" type="sibTrans" cxnId="{45419702-3CBE-4512-A60F-85B5BD051D77}">
      <dgm:prSet/>
      <dgm:spPr/>
      <dgm:t>
        <a:bodyPr/>
        <a:lstStyle/>
        <a:p>
          <a:endParaRPr lang="ru-RU"/>
        </a:p>
      </dgm:t>
    </dgm:pt>
    <dgm:pt modelId="{86F641DC-D8DA-4541-94DD-5965CECF17E1}">
      <dgm:prSet phldrT="[Текст]" custT="1"/>
      <dgm:spPr/>
      <dgm:t>
        <a:bodyPr/>
        <a:lstStyle/>
        <a:p>
          <a:r>
            <a:rPr lang="ru-RU" sz="1600" dirty="0" smtClean="0"/>
            <a:t>на ремонт дворовых территорий – 4 360 тыс. рублей;</a:t>
          </a:r>
          <a:endParaRPr lang="ru-RU" sz="1600" dirty="0"/>
        </a:p>
      </dgm:t>
    </dgm:pt>
    <dgm:pt modelId="{31C1A41B-3982-4CF9-B54E-6EC7B69529E6}" type="parTrans" cxnId="{D18B4F6C-2779-4F95-B66F-0A1DDE78CDFA}">
      <dgm:prSet/>
      <dgm:spPr/>
      <dgm:t>
        <a:bodyPr/>
        <a:lstStyle/>
        <a:p>
          <a:endParaRPr lang="ru-RU"/>
        </a:p>
      </dgm:t>
    </dgm:pt>
    <dgm:pt modelId="{93A22C52-1075-47F3-B1FD-37E67090AC1D}" type="sibTrans" cxnId="{D18B4F6C-2779-4F95-B66F-0A1DDE78CDFA}">
      <dgm:prSet/>
      <dgm:spPr/>
      <dgm:t>
        <a:bodyPr/>
        <a:lstStyle/>
        <a:p>
          <a:endParaRPr lang="ru-RU"/>
        </a:p>
      </dgm:t>
    </dgm:pt>
    <dgm:pt modelId="{5E5BCBB5-DEBC-4B3B-A48B-DA5E36B50C61}">
      <dgm:prSet phldrT="[Текст]"/>
      <dgm:spPr/>
      <dgm:t>
        <a:bodyPr/>
        <a:lstStyle/>
        <a:p>
          <a:r>
            <a:rPr lang="ru-RU" dirty="0" smtClean="0"/>
            <a:t>на уличное освещение – 5 760 тыс. рублей;</a:t>
          </a:r>
          <a:endParaRPr lang="ru-RU" dirty="0"/>
        </a:p>
      </dgm:t>
    </dgm:pt>
    <dgm:pt modelId="{7EFF9D34-FFD2-4D6B-A862-EC228D07DCAB}" type="parTrans" cxnId="{23F8BB0D-ED63-41CB-8ABD-3E1A52B698B2}">
      <dgm:prSet/>
      <dgm:spPr/>
      <dgm:t>
        <a:bodyPr/>
        <a:lstStyle/>
        <a:p>
          <a:endParaRPr lang="ru-RU"/>
        </a:p>
      </dgm:t>
    </dgm:pt>
    <dgm:pt modelId="{68719BEA-343A-4E64-88AF-BCF4FBC18232}" type="sibTrans" cxnId="{23F8BB0D-ED63-41CB-8ABD-3E1A52B698B2}">
      <dgm:prSet/>
      <dgm:spPr/>
      <dgm:t>
        <a:bodyPr/>
        <a:lstStyle/>
        <a:p>
          <a:endParaRPr lang="ru-RU"/>
        </a:p>
      </dgm:t>
    </dgm:pt>
    <dgm:pt modelId="{E4D649AA-B0AA-4A30-986B-B678118BB300}">
      <dgm:prSet phldrT="[Текст]"/>
      <dgm:spPr/>
      <dgm:t>
        <a:bodyPr/>
        <a:lstStyle/>
        <a:p>
          <a:r>
            <a:rPr lang="ru-RU" dirty="0" smtClean="0"/>
            <a:t>на содержание зеленого хозяйства –      6 001 тыс. рублей;</a:t>
          </a:r>
          <a:endParaRPr lang="ru-RU" dirty="0"/>
        </a:p>
      </dgm:t>
    </dgm:pt>
    <dgm:pt modelId="{BBDB8E2F-CB56-4760-AFC5-16B33BAF99D4}" type="parTrans" cxnId="{B275E04A-A1B4-4F80-9F0B-58B53EF32C42}">
      <dgm:prSet/>
      <dgm:spPr/>
      <dgm:t>
        <a:bodyPr/>
        <a:lstStyle/>
        <a:p>
          <a:endParaRPr lang="ru-RU"/>
        </a:p>
      </dgm:t>
    </dgm:pt>
    <dgm:pt modelId="{7EA6C194-81A6-46FF-8DF8-1B0C3BF304CC}" type="sibTrans" cxnId="{B275E04A-A1B4-4F80-9F0B-58B53EF32C42}">
      <dgm:prSet/>
      <dgm:spPr/>
      <dgm:t>
        <a:bodyPr/>
        <a:lstStyle/>
        <a:p>
          <a:endParaRPr lang="ru-RU"/>
        </a:p>
      </dgm:t>
    </dgm:pt>
    <dgm:pt modelId="{7BC831D7-BD78-4412-91F3-E9BB42757005}">
      <dgm:prSet phldrT="[Текст]"/>
      <dgm:spPr/>
      <dgm:t>
        <a:bodyPr/>
        <a:lstStyle/>
        <a:p>
          <a:r>
            <a:rPr lang="ru-RU" dirty="0" smtClean="0"/>
            <a:t>ликвидация стихийных свалок, организация сбора вывоза бытовых отходов и мусора – 3 516 тыс. рублей;</a:t>
          </a:r>
          <a:endParaRPr lang="ru-RU" dirty="0"/>
        </a:p>
      </dgm:t>
    </dgm:pt>
    <dgm:pt modelId="{F6216E75-2AEE-46D0-A1CC-238C748EFABA}" type="parTrans" cxnId="{58D7F59C-7C2C-4696-885F-655821051D1E}">
      <dgm:prSet/>
      <dgm:spPr/>
      <dgm:t>
        <a:bodyPr/>
        <a:lstStyle/>
        <a:p>
          <a:endParaRPr lang="ru-RU"/>
        </a:p>
      </dgm:t>
    </dgm:pt>
    <dgm:pt modelId="{60A389EB-9B6F-4E7D-AD18-F3C542E29967}" type="sibTrans" cxnId="{58D7F59C-7C2C-4696-885F-655821051D1E}">
      <dgm:prSet/>
      <dgm:spPr/>
      <dgm:t>
        <a:bodyPr/>
        <a:lstStyle/>
        <a:p>
          <a:endParaRPr lang="ru-RU"/>
        </a:p>
      </dgm:t>
    </dgm:pt>
    <dgm:pt modelId="{D06D924B-5F7E-4F09-97F3-9A905961339B}">
      <dgm:prSet phldrT="[Текст]"/>
      <dgm:spPr/>
      <dgm:t>
        <a:bodyPr/>
        <a:lstStyle/>
        <a:p>
          <a:r>
            <a:rPr lang="ru-RU" dirty="0" smtClean="0"/>
            <a:t>прочие объекты благоустройства –          18 180 тыс. рублей;</a:t>
          </a:r>
          <a:endParaRPr lang="ru-RU" dirty="0"/>
        </a:p>
      </dgm:t>
    </dgm:pt>
    <dgm:pt modelId="{0564EEED-6B45-4ECC-A909-D505DFCA783F}" type="parTrans" cxnId="{831A74A1-9AAB-431A-849A-36ED161E8353}">
      <dgm:prSet/>
      <dgm:spPr/>
      <dgm:t>
        <a:bodyPr/>
        <a:lstStyle/>
        <a:p>
          <a:endParaRPr lang="ru-RU"/>
        </a:p>
      </dgm:t>
    </dgm:pt>
    <dgm:pt modelId="{FAC86D1A-3458-4E7C-BD3F-CA0027A263B7}" type="sibTrans" cxnId="{831A74A1-9AAB-431A-849A-36ED161E8353}">
      <dgm:prSet/>
      <dgm:spPr/>
      <dgm:t>
        <a:bodyPr/>
        <a:lstStyle/>
        <a:p>
          <a:endParaRPr lang="ru-RU"/>
        </a:p>
      </dgm:t>
    </dgm:pt>
    <dgm:pt modelId="{EFB55027-7C1A-4F6B-A5E4-045C74BA74E9}">
      <dgm:prSet phldrT="[Текст]" custT="1"/>
      <dgm:spPr/>
      <dgm:t>
        <a:bodyPr/>
        <a:lstStyle/>
        <a:p>
          <a:r>
            <a:rPr lang="ru-RU" sz="1600" dirty="0" smtClean="0"/>
            <a:t>на ремонт общественных территорий – 16 259 тыс. рублей.</a:t>
          </a:r>
          <a:endParaRPr lang="ru-RU" sz="1600" dirty="0"/>
        </a:p>
      </dgm:t>
    </dgm:pt>
    <dgm:pt modelId="{47A55104-E0EB-49D9-86C1-C5A114664BBA}" type="parTrans" cxnId="{0B0AB88C-559E-4022-9189-D360B456726D}">
      <dgm:prSet/>
      <dgm:spPr/>
      <dgm:t>
        <a:bodyPr/>
        <a:lstStyle/>
        <a:p>
          <a:endParaRPr lang="ru-RU"/>
        </a:p>
      </dgm:t>
    </dgm:pt>
    <dgm:pt modelId="{1490309A-7A30-44F8-B45B-8CB39C399E4D}" type="sibTrans" cxnId="{0B0AB88C-559E-4022-9189-D360B456726D}">
      <dgm:prSet/>
      <dgm:spPr/>
      <dgm:t>
        <a:bodyPr/>
        <a:lstStyle/>
        <a:p>
          <a:endParaRPr lang="ru-RU"/>
        </a:p>
      </dgm:t>
    </dgm:pt>
    <dgm:pt modelId="{20B78B8F-B93F-49BE-A33F-3D0133772B37}">
      <dgm:prSet phldrT="[Текст]"/>
      <dgm:spPr/>
      <dgm:t>
        <a:bodyPr/>
        <a:lstStyle/>
        <a:p>
          <a:r>
            <a:rPr lang="ru-RU" dirty="0" smtClean="0"/>
            <a:t>благоустройство за счет средств на обеспечение финансовой устойчивости – 29 743 тыс. рублей</a:t>
          </a:r>
          <a:endParaRPr lang="ru-RU" dirty="0"/>
        </a:p>
      </dgm:t>
    </dgm:pt>
    <dgm:pt modelId="{8E03EE24-8620-4FE2-9D7A-E48CEEC59E6E}" type="parTrans" cxnId="{352D7691-670C-483C-BBA1-B831C0244364}">
      <dgm:prSet/>
      <dgm:spPr/>
    </dgm:pt>
    <dgm:pt modelId="{E87487E7-C576-4EDB-AFAA-E32CAE994F26}" type="sibTrans" cxnId="{352D7691-670C-483C-BBA1-B831C0244364}">
      <dgm:prSet/>
      <dgm:spPr/>
    </dgm:pt>
    <dgm:pt modelId="{E351810F-3222-40F2-A04D-1E02D231D458}">
      <dgm:prSet phldrT="[Текст]" custT="1"/>
      <dgm:spPr/>
      <dgm:t>
        <a:bodyPr/>
        <a:lstStyle/>
        <a:p>
          <a:r>
            <a:rPr lang="ru-RU" sz="1600" dirty="0" smtClean="0"/>
            <a:t>на разработку проектов и концепции благоустройства общественных территорий - 935 тыс. рублей</a:t>
          </a:r>
          <a:endParaRPr lang="ru-RU" sz="1600" dirty="0"/>
        </a:p>
      </dgm:t>
    </dgm:pt>
    <dgm:pt modelId="{4858F889-D5B4-4DE3-958A-D6F8622F62A4}" type="parTrans" cxnId="{15F2FAA6-3066-4B0A-B6D7-275862E04BCA}">
      <dgm:prSet/>
      <dgm:spPr/>
    </dgm:pt>
    <dgm:pt modelId="{AFC8A90C-FC01-4EB2-BAE5-18E882B09CCC}" type="sibTrans" cxnId="{15F2FAA6-3066-4B0A-B6D7-275862E04BCA}">
      <dgm:prSet/>
      <dgm:spPr/>
    </dgm:pt>
    <dgm:pt modelId="{828FBAB6-1BA6-4AED-BB47-1F5E8230B9B7}">
      <dgm:prSet phldrT="[Текст]" custT="1"/>
      <dgm:spPr/>
      <dgm:t>
        <a:bodyPr/>
        <a:lstStyle/>
        <a:p>
          <a:endParaRPr lang="ru-RU" sz="1600" dirty="0" smtClean="0"/>
        </a:p>
        <a:p>
          <a:endParaRPr lang="ru-RU" sz="1800" dirty="0" smtClean="0"/>
        </a:p>
        <a:p>
          <a:endParaRPr lang="ru-RU" sz="1800" dirty="0" smtClean="0"/>
        </a:p>
        <a:p>
          <a:endParaRPr lang="ru-RU" sz="1800" dirty="0" smtClean="0"/>
        </a:p>
        <a:p>
          <a:r>
            <a:rPr lang="ru-RU" sz="1800" dirty="0" smtClean="0"/>
            <a:t>МП «Территориальное планирование, проектирование, строительство объектов кап. строительства и инженерно-транспортной инфраструктуры МО городского поселения «Город Балабаново»</a:t>
          </a:r>
          <a:endParaRPr lang="ru-RU" sz="1800" dirty="0"/>
        </a:p>
      </dgm:t>
    </dgm:pt>
    <dgm:pt modelId="{E56FEDE9-6C0E-474F-BEE0-68F4CA1583D1}" type="parTrans" cxnId="{7548C70E-8647-489B-B551-88103F52B19D}">
      <dgm:prSet/>
      <dgm:spPr/>
    </dgm:pt>
    <dgm:pt modelId="{D6F72F55-9D2E-4881-B693-F35776B0086B}" type="sibTrans" cxnId="{7548C70E-8647-489B-B551-88103F52B19D}">
      <dgm:prSet/>
      <dgm:spPr/>
    </dgm:pt>
    <dgm:pt modelId="{314A851F-06CB-451B-8A0C-AEFA1130DACA}" type="pres">
      <dgm:prSet presAssocID="{95333CF5-6DA0-4EF9-98F8-C06578190665}" presName="theList" presStyleCnt="0">
        <dgm:presLayoutVars>
          <dgm:dir/>
          <dgm:animLvl val="lvl"/>
          <dgm:resizeHandles val="exact"/>
        </dgm:presLayoutVars>
      </dgm:prSet>
      <dgm:spPr/>
      <dgm:t>
        <a:bodyPr/>
        <a:lstStyle/>
        <a:p>
          <a:endParaRPr lang="ru-RU"/>
        </a:p>
      </dgm:t>
    </dgm:pt>
    <dgm:pt modelId="{6B0A925F-DB64-426F-9B25-4A5DF1A9F0A4}" type="pres">
      <dgm:prSet presAssocID="{848109A8-0274-45B4-AA7F-748AC3A64559}" presName="compNode" presStyleCnt="0"/>
      <dgm:spPr/>
      <dgm:t>
        <a:bodyPr/>
        <a:lstStyle/>
        <a:p>
          <a:endParaRPr lang="ru-RU"/>
        </a:p>
      </dgm:t>
    </dgm:pt>
    <dgm:pt modelId="{BB574567-52E2-4D90-8B40-A4F7262B81D5}" type="pres">
      <dgm:prSet presAssocID="{848109A8-0274-45B4-AA7F-748AC3A64559}" presName="aNode" presStyleLbl="bgShp" presStyleIdx="0" presStyleCnt="3"/>
      <dgm:spPr/>
      <dgm:t>
        <a:bodyPr/>
        <a:lstStyle/>
        <a:p>
          <a:endParaRPr lang="ru-RU"/>
        </a:p>
      </dgm:t>
    </dgm:pt>
    <dgm:pt modelId="{66712953-2939-43FA-A709-DF946F76E6F2}" type="pres">
      <dgm:prSet presAssocID="{848109A8-0274-45B4-AA7F-748AC3A64559}" presName="textNode" presStyleLbl="bgShp" presStyleIdx="0" presStyleCnt="3"/>
      <dgm:spPr/>
      <dgm:t>
        <a:bodyPr/>
        <a:lstStyle/>
        <a:p>
          <a:endParaRPr lang="ru-RU"/>
        </a:p>
      </dgm:t>
    </dgm:pt>
    <dgm:pt modelId="{CDD51063-7CD6-4A77-9A03-D7A332629E0B}" type="pres">
      <dgm:prSet presAssocID="{848109A8-0274-45B4-AA7F-748AC3A64559}" presName="compChildNode" presStyleCnt="0"/>
      <dgm:spPr/>
      <dgm:t>
        <a:bodyPr/>
        <a:lstStyle/>
        <a:p>
          <a:endParaRPr lang="ru-RU"/>
        </a:p>
      </dgm:t>
    </dgm:pt>
    <dgm:pt modelId="{0DF01A35-4190-4DCB-989C-8C2C9949C9FF}" type="pres">
      <dgm:prSet presAssocID="{848109A8-0274-45B4-AA7F-748AC3A64559}" presName="theInnerList" presStyleCnt="0"/>
      <dgm:spPr/>
      <dgm:t>
        <a:bodyPr/>
        <a:lstStyle/>
        <a:p>
          <a:endParaRPr lang="ru-RU"/>
        </a:p>
      </dgm:t>
    </dgm:pt>
    <dgm:pt modelId="{BDBBC107-99C0-4958-9972-EA5A20F93C9C}" type="pres">
      <dgm:prSet presAssocID="{5E5BCBB5-DEBC-4B3B-A48B-DA5E36B50C61}" presName="childNode" presStyleLbl="node1" presStyleIdx="0" presStyleCnt="8">
        <dgm:presLayoutVars>
          <dgm:bulletEnabled val="1"/>
        </dgm:presLayoutVars>
      </dgm:prSet>
      <dgm:spPr/>
      <dgm:t>
        <a:bodyPr/>
        <a:lstStyle/>
        <a:p>
          <a:endParaRPr lang="ru-RU"/>
        </a:p>
      </dgm:t>
    </dgm:pt>
    <dgm:pt modelId="{CF6CD104-4E65-47B2-ACC0-D2550CF711F5}" type="pres">
      <dgm:prSet presAssocID="{5E5BCBB5-DEBC-4B3B-A48B-DA5E36B50C61}" presName="aSpace2" presStyleCnt="0"/>
      <dgm:spPr/>
    </dgm:pt>
    <dgm:pt modelId="{26CB72D4-27F2-4C47-8F67-4776BA4CC42F}" type="pres">
      <dgm:prSet presAssocID="{E4D649AA-B0AA-4A30-986B-B678118BB300}" presName="childNode" presStyleLbl="node1" presStyleIdx="1" presStyleCnt="8">
        <dgm:presLayoutVars>
          <dgm:bulletEnabled val="1"/>
        </dgm:presLayoutVars>
      </dgm:prSet>
      <dgm:spPr/>
      <dgm:t>
        <a:bodyPr/>
        <a:lstStyle/>
        <a:p>
          <a:endParaRPr lang="ru-RU"/>
        </a:p>
      </dgm:t>
    </dgm:pt>
    <dgm:pt modelId="{0526C2A5-03D5-4ED1-8263-AC6F95E49B7B}" type="pres">
      <dgm:prSet presAssocID="{E4D649AA-B0AA-4A30-986B-B678118BB300}" presName="aSpace2" presStyleCnt="0"/>
      <dgm:spPr/>
    </dgm:pt>
    <dgm:pt modelId="{214BA8C5-F6EC-4C37-9E32-1A747DD0C3B3}" type="pres">
      <dgm:prSet presAssocID="{7BC831D7-BD78-4412-91F3-E9BB42757005}" presName="childNode" presStyleLbl="node1" presStyleIdx="2" presStyleCnt="8">
        <dgm:presLayoutVars>
          <dgm:bulletEnabled val="1"/>
        </dgm:presLayoutVars>
      </dgm:prSet>
      <dgm:spPr/>
      <dgm:t>
        <a:bodyPr/>
        <a:lstStyle/>
        <a:p>
          <a:endParaRPr lang="ru-RU"/>
        </a:p>
      </dgm:t>
    </dgm:pt>
    <dgm:pt modelId="{EAD6EFC7-DD8E-4705-998E-5236985CCB8E}" type="pres">
      <dgm:prSet presAssocID="{7BC831D7-BD78-4412-91F3-E9BB42757005}" presName="aSpace2" presStyleCnt="0"/>
      <dgm:spPr/>
    </dgm:pt>
    <dgm:pt modelId="{2E8AB836-0310-4AE5-A904-D8A014CD7565}" type="pres">
      <dgm:prSet presAssocID="{D06D924B-5F7E-4F09-97F3-9A905961339B}" presName="childNode" presStyleLbl="node1" presStyleIdx="3" presStyleCnt="8">
        <dgm:presLayoutVars>
          <dgm:bulletEnabled val="1"/>
        </dgm:presLayoutVars>
      </dgm:prSet>
      <dgm:spPr/>
      <dgm:t>
        <a:bodyPr/>
        <a:lstStyle/>
        <a:p>
          <a:endParaRPr lang="ru-RU"/>
        </a:p>
      </dgm:t>
    </dgm:pt>
    <dgm:pt modelId="{B8750C96-35ED-4B84-89ED-3E70E7D005C1}" type="pres">
      <dgm:prSet presAssocID="{D06D924B-5F7E-4F09-97F3-9A905961339B}" presName="aSpace2" presStyleCnt="0"/>
      <dgm:spPr/>
    </dgm:pt>
    <dgm:pt modelId="{9DC03D41-6942-4B7F-849A-4F05DE2F9262}" type="pres">
      <dgm:prSet presAssocID="{20B78B8F-B93F-49BE-A33F-3D0133772B37}" presName="childNode" presStyleLbl="node1" presStyleIdx="4" presStyleCnt="8">
        <dgm:presLayoutVars>
          <dgm:bulletEnabled val="1"/>
        </dgm:presLayoutVars>
      </dgm:prSet>
      <dgm:spPr/>
      <dgm:t>
        <a:bodyPr/>
        <a:lstStyle/>
        <a:p>
          <a:endParaRPr lang="ru-RU"/>
        </a:p>
      </dgm:t>
    </dgm:pt>
    <dgm:pt modelId="{D5D58FB4-5179-46D8-90C9-5989FD8B1ECE}" type="pres">
      <dgm:prSet presAssocID="{848109A8-0274-45B4-AA7F-748AC3A64559}" presName="aSpace" presStyleCnt="0"/>
      <dgm:spPr/>
      <dgm:t>
        <a:bodyPr/>
        <a:lstStyle/>
        <a:p>
          <a:endParaRPr lang="ru-RU"/>
        </a:p>
      </dgm:t>
    </dgm:pt>
    <dgm:pt modelId="{4A75F5A0-6BBB-4417-8DB6-2701302539F6}" type="pres">
      <dgm:prSet presAssocID="{734883F3-AEBE-4C91-A0A1-EC13FB3ADF08}" presName="compNode" presStyleCnt="0"/>
      <dgm:spPr/>
      <dgm:t>
        <a:bodyPr/>
        <a:lstStyle/>
        <a:p>
          <a:endParaRPr lang="ru-RU"/>
        </a:p>
      </dgm:t>
    </dgm:pt>
    <dgm:pt modelId="{3A1D7661-44C7-442E-B6D5-170DE1FD51C9}" type="pres">
      <dgm:prSet presAssocID="{734883F3-AEBE-4C91-A0A1-EC13FB3ADF08}" presName="aNode" presStyleLbl="bgShp" presStyleIdx="1" presStyleCnt="3"/>
      <dgm:spPr/>
      <dgm:t>
        <a:bodyPr/>
        <a:lstStyle/>
        <a:p>
          <a:endParaRPr lang="ru-RU"/>
        </a:p>
      </dgm:t>
    </dgm:pt>
    <dgm:pt modelId="{0D724822-7892-465F-A44C-615D9493C8AA}" type="pres">
      <dgm:prSet presAssocID="{734883F3-AEBE-4C91-A0A1-EC13FB3ADF08}" presName="textNode" presStyleLbl="bgShp" presStyleIdx="1" presStyleCnt="3"/>
      <dgm:spPr/>
      <dgm:t>
        <a:bodyPr/>
        <a:lstStyle/>
        <a:p>
          <a:endParaRPr lang="ru-RU"/>
        </a:p>
      </dgm:t>
    </dgm:pt>
    <dgm:pt modelId="{FEDBE85D-3435-45E1-ADED-68C7158DB184}" type="pres">
      <dgm:prSet presAssocID="{734883F3-AEBE-4C91-A0A1-EC13FB3ADF08}" presName="compChildNode" presStyleCnt="0"/>
      <dgm:spPr/>
      <dgm:t>
        <a:bodyPr/>
        <a:lstStyle/>
        <a:p>
          <a:endParaRPr lang="ru-RU"/>
        </a:p>
      </dgm:t>
    </dgm:pt>
    <dgm:pt modelId="{5757D00B-547C-4668-AC76-8CB9EEDAD6AE}" type="pres">
      <dgm:prSet presAssocID="{734883F3-AEBE-4C91-A0A1-EC13FB3ADF08}" presName="theInnerList" presStyleCnt="0"/>
      <dgm:spPr/>
      <dgm:t>
        <a:bodyPr/>
        <a:lstStyle/>
        <a:p>
          <a:endParaRPr lang="ru-RU"/>
        </a:p>
      </dgm:t>
    </dgm:pt>
    <dgm:pt modelId="{E0391E65-FD2B-45F0-A5A0-BD3BB0A6E485}" type="pres">
      <dgm:prSet presAssocID="{86F641DC-D8DA-4541-94DD-5965CECF17E1}" presName="childNode" presStyleLbl="node1" presStyleIdx="5" presStyleCnt="8">
        <dgm:presLayoutVars>
          <dgm:bulletEnabled val="1"/>
        </dgm:presLayoutVars>
      </dgm:prSet>
      <dgm:spPr/>
      <dgm:t>
        <a:bodyPr/>
        <a:lstStyle/>
        <a:p>
          <a:endParaRPr lang="ru-RU"/>
        </a:p>
      </dgm:t>
    </dgm:pt>
    <dgm:pt modelId="{73E6B35E-0A79-4AB3-A1D9-FDC7F33DC2AF}" type="pres">
      <dgm:prSet presAssocID="{86F641DC-D8DA-4541-94DD-5965CECF17E1}" presName="aSpace2" presStyleCnt="0"/>
      <dgm:spPr/>
      <dgm:t>
        <a:bodyPr/>
        <a:lstStyle/>
        <a:p>
          <a:endParaRPr lang="ru-RU"/>
        </a:p>
      </dgm:t>
    </dgm:pt>
    <dgm:pt modelId="{2BC7C51B-BC46-4191-A0D8-0F7F60AB51D9}" type="pres">
      <dgm:prSet presAssocID="{EFB55027-7C1A-4F6B-A5E4-045C74BA74E9}" presName="childNode" presStyleLbl="node1" presStyleIdx="6" presStyleCnt="8" custLinFactNeighborX="-69" custLinFactNeighborY="-2446">
        <dgm:presLayoutVars>
          <dgm:bulletEnabled val="1"/>
        </dgm:presLayoutVars>
      </dgm:prSet>
      <dgm:spPr/>
      <dgm:t>
        <a:bodyPr/>
        <a:lstStyle/>
        <a:p>
          <a:endParaRPr lang="ru-RU"/>
        </a:p>
      </dgm:t>
    </dgm:pt>
    <dgm:pt modelId="{6E99C5B4-5B7B-483F-BBF8-C0D4E736455B}" type="pres">
      <dgm:prSet presAssocID="{734883F3-AEBE-4C91-A0A1-EC13FB3ADF08}" presName="aSpace" presStyleCnt="0"/>
      <dgm:spPr/>
    </dgm:pt>
    <dgm:pt modelId="{79273F67-0A34-4607-AD44-026CF9EB36B6}" type="pres">
      <dgm:prSet presAssocID="{828FBAB6-1BA6-4AED-BB47-1F5E8230B9B7}" presName="compNode" presStyleCnt="0"/>
      <dgm:spPr/>
    </dgm:pt>
    <dgm:pt modelId="{347CFF9C-216B-4AD8-AF38-58BCBD0806A2}" type="pres">
      <dgm:prSet presAssocID="{828FBAB6-1BA6-4AED-BB47-1F5E8230B9B7}" presName="aNode" presStyleLbl="bgShp" presStyleIdx="2" presStyleCnt="3"/>
      <dgm:spPr/>
      <dgm:t>
        <a:bodyPr/>
        <a:lstStyle/>
        <a:p>
          <a:endParaRPr lang="ru-RU"/>
        </a:p>
      </dgm:t>
    </dgm:pt>
    <dgm:pt modelId="{C44CA36F-89E4-49EC-A4CD-1CCD97A9DEC6}" type="pres">
      <dgm:prSet presAssocID="{828FBAB6-1BA6-4AED-BB47-1F5E8230B9B7}" presName="textNode" presStyleLbl="bgShp" presStyleIdx="2" presStyleCnt="3"/>
      <dgm:spPr/>
      <dgm:t>
        <a:bodyPr/>
        <a:lstStyle/>
        <a:p>
          <a:endParaRPr lang="ru-RU"/>
        </a:p>
      </dgm:t>
    </dgm:pt>
    <dgm:pt modelId="{E7F7B6D6-177F-4CEC-A5DD-FFAED272DF71}" type="pres">
      <dgm:prSet presAssocID="{828FBAB6-1BA6-4AED-BB47-1F5E8230B9B7}" presName="compChildNode" presStyleCnt="0"/>
      <dgm:spPr/>
    </dgm:pt>
    <dgm:pt modelId="{A0E81147-C23E-4D73-A412-BDE9AC8FC7AB}" type="pres">
      <dgm:prSet presAssocID="{828FBAB6-1BA6-4AED-BB47-1F5E8230B9B7}" presName="theInnerList" presStyleCnt="0"/>
      <dgm:spPr/>
    </dgm:pt>
    <dgm:pt modelId="{CE376052-B5B9-4EED-9FDE-8C5B57CCEC95}" type="pres">
      <dgm:prSet presAssocID="{E351810F-3222-40F2-A04D-1E02D231D458}" presName="childNode" presStyleLbl="node1" presStyleIdx="7" presStyleCnt="8" custScaleY="62753" custLinFactNeighborX="-56" custLinFactNeighborY="18219">
        <dgm:presLayoutVars>
          <dgm:bulletEnabled val="1"/>
        </dgm:presLayoutVars>
      </dgm:prSet>
      <dgm:spPr/>
      <dgm:t>
        <a:bodyPr/>
        <a:lstStyle/>
        <a:p>
          <a:endParaRPr lang="ru-RU"/>
        </a:p>
      </dgm:t>
    </dgm:pt>
  </dgm:ptLst>
  <dgm:cxnLst>
    <dgm:cxn modelId="{D21D4FD8-1995-4AE9-A16B-82E0F232E0EA}" type="presOf" srcId="{7BC831D7-BD78-4412-91F3-E9BB42757005}" destId="{214BA8C5-F6EC-4C37-9E32-1A747DD0C3B3}" srcOrd="0" destOrd="0" presId="urn:microsoft.com/office/officeart/2005/8/layout/lProcess2"/>
    <dgm:cxn modelId="{62DA3979-95D8-4150-B9C6-86A79784EEC2}" type="presOf" srcId="{828FBAB6-1BA6-4AED-BB47-1F5E8230B9B7}" destId="{347CFF9C-216B-4AD8-AF38-58BCBD0806A2}" srcOrd="0" destOrd="0" presId="urn:microsoft.com/office/officeart/2005/8/layout/lProcess2"/>
    <dgm:cxn modelId="{30BE52CF-7C4F-4F53-8080-F1CB34783E35}" type="presOf" srcId="{95333CF5-6DA0-4EF9-98F8-C06578190665}" destId="{314A851F-06CB-451B-8A0C-AEFA1130DACA}" srcOrd="0" destOrd="0" presId="urn:microsoft.com/office/officeart/2005/8/layout/lProcess2"/>
    <dgm:cxn modelId="{29CF55EB-3170-4D32-AD66-E65FB77FB329}" type="presOf" srcId="{848109A8-0274-45B4-AA7F-748AC3A64559}" destId="{BB574567-52E2-4D90-8B40-A4F7262B81D5}" srcOrd="0" destOrd="0" presId="urn:microsoft.com/office/officeart/2005/8/layout/lProcess2"/>
    <dgm:cxn modelId="{72ABCE1B-B4E9-4F0E-8268-B4D4E2592148}" type="presOf" srcId="{D06D924B-5F7E-4F09-97F3-9A905961339B}" destId="{2E8AB836-0310-4AE5-A904-D8A014CD7565}" srcOrd="0" destOrd="0" presId="urn:microsoft.com/office/officeart/2005/8/layout/lProcess2"/>
    <dgm:cxn modelId="{6EA602CA-377A-4DF3-953C-8A9FA3CF94D5}" type="presOf" srcId="{828FBAB6-1BA6-4AED-BB47-1F5E8230B9B7}" destId="{C44CA36F-89E4-49EC-A4CD-1CCD97A9DEC6}" srcOrd="1" destOrd="0" presId="urn:microsoft.com/office/officeart/2005/8/layout/lProcess2"/>
    <dgm:cxn modelId="{45419702-3CBE-4512-A60F-85B5BD051D77}" srcId="{95333CF5-6DA0-4EF9-98F8-C06578190665}" destId="{734883F3-AEBE-4C91-A0A1-EC13FB3ADF08}" srcOrd="1" destOrd="0" parTransId="{E7A29113-573B-4F6E-ACAB-F02A30C601DC}" sibTransId="{64087E95-1994-4EE7-9868-B0A227A07B3C}"/>
    <dgm:cxn modelId="{23F8BB0D-ED63-41CB-8ABD-3E1A52B698B2}" srcId="{848109A8-0274-45B4-AA7F-748AC3A64559}" destId="{5E5BCBB5-DEBC-4B3B-A48B-DA5E36B50C61}" srcOrd="0" destOrd="0" parTransId="{7EFF9D34-FFD2-4D6B-A862-EC228D07DCAB}" sibTransId="{68719BEA-343A-4E64-88AF-BCF4FBC18232}"/>
    <dgm:cxn modelId="{C00F0D7B-E6FA-4636-8CB0-C3611F6275B2}" type="presOf" srcId="{848109A8-0274-45B4-AA7F-748AC3A64559}" destId="{66712953-2939-43FA-A709-DF946F76E6F2}" srcOrd="1" destOrd="0" presId="urn:microsoft.com/office/officeart/2005/8/layout/lProcess2"/>
    <dgm:cxn modelId="{39BB15DB-0851-4457-B09B-24A90E09C247}" type="presOf" srcId="{20B78B8F-B93F-49BE-A33F-3D0133772B37}" destId="{9DC03D41-6942-4B7F-849A-4F05DE2F9262}" srcOrd="0" destOrd="0" presId="urn:microsoft.com/office/officeart/2005/8/layout/lProcess2"/>
    <dgm:cxn modelId="{900F110C-0BD1-48E3-A46A-30EC9C06A1D6}" type="presOf" srcId="{5E5BCBB5-DEBC-4B3B-A48B-DA5E36B50C61}" destId="{BDBBC107-99C0-4958-9972-EA5A20F93C9C}" srcOrd="0" destOrd="0" presId="urn:microsoft.com/office/officeart/2005/8/layout/lProcess2"/>
    <dgm:cxn modelId="{7548C70E-8647-489B-B551-88103F52B19D}" srcId="{95333CF5-6DA0-4EF9-98F8-C06578190665}" destId="{828FBAB6-1BA6-4AED-BB47-1F5E8230B9B7}" srcOrd="2" destOrd="0" parTransId="{E56FEDE9-6C0E-474F-BEE0-68F4CA1583D1}" sibTransId="{D6F72F55-9D2E-4881-B693-F35776B0086B}"/>
    <dgm:cxn modelId="{15F2FAA6-3066-4B0A-B6D7-275862E04BCA}" srcId="{828FBAB6-1BA6-4AED-BB47-1F5E8230B9B7}" destId="{E351810F-3222-40F2-A04D-1E02D231D458}" srcOrd="0" destOrd="0" parTransId="{4858F889-D5B4-4DE3-958A-D6F8622F62A4}" sibTransId="{AFC8A90C-FC01-4EB2-BAE5-18E882B09CCC}"/>
    <dgm:cxn modelId="{352D7691-670C-483C-BBA1-B831C0244364}" srcId="{848109A8-0274-45B4-AA7F-748AC3A64559}" destId="{20B78B8F-B93F-49BE-A33F-3D0133772B37}" srcOrd="4" destOrd="0" parTransId="{8E03EE24-8620-4FE2-9D7A-E48CEEC59E6E}" sibTransId="{E87487E7-C576-4EDB-AFAA-E32CAE994F26}"/>
    <dgm:cxn modelId="{D18B4F6C-2779-4F95-B66F-0A1DDE78CDFA}" srcId="{734883F3-AEBE-4C91-A0A1-EC13FB3ADF08}" destId="{86F641DC-D8DA-4541-94DD-5965CECF17E1}" srcOrd="0" destOrd="0" parTransId="{31C1A41B-3982-4CF9-B54E-6EC7B69529E6}" sibTransId="{93A22C52-1075-47F3-B1FD-37E67090AC1D}"/>
    <dgm:cxn modelId="{831A74A1-9AAB-431A-849A-36ED161E8353}" srcId="{848109A8-0274-45B4-AA7F-748AC3A64559}" destId="{D06D924B-5F7E-4F09-97F3-9A905961339B}" srcOrd="3" destOrd="0" parTransId="{0564EEED-6B45-4ECC-A909-D505DFCA783F}" sibTransId="{FAC86D1A-3458-4E7C-BD3F-CA0027A263B7}"/>
    <dgm:cxn modelId="{FC26C10F-BBBF-4AF9-9B86-5DA55CA9DC79}" type="presOf" srcId="{EFB55027-7C1A-4F6B-A5E4-045C74BA74E9}" destId="{2BC7C51B-BC46-4191-A0D8-0F7F60AB51D9}" srcOrd="0" destOrd="0" presId="urn:microsoft.com/office/officeart/2005/8/layout/lProcess2"/>
    <dgm:cxn modelId="{0A039A81-555B-47D6-ACF8-8EA00B28CB25}" type="presOf" srcId="{734883F3-AEBE-4C91-A0A1-EC13FB3ADF08}" destId="{3A1D7661-44C7-442E-B6D5-170DE1FD51C9}" srcOrd="0" destOrd="0" presId="urn:microsoft.com/office/officeart/2005/8/layout/lProcess2"/>
    <dgm:cxn modelId="{955D8BCE-FFFB-4793-A365-A16ADE642F2A}" type="presOf" srcId="{734883F3-AEBE-4C91-A0A1-EC13FB3ADF08}" destId="{0D724822-7892-465F-A44C-615D9493C8AA}" srcOrd="1" destOrd="0" presId="urn:microsoft.com/office/officeart/2005/8/layout/lProcess2"/>
    <dgm:cxn modelId="{744271C8-9127-4404-AA23-D374187B116B}" type="presOf" srcId="{E351810F-3222-40F2-A04D-1E02D231D458}" destId="{CE376052-B5B9-4EED-9FDE-8C5B57CCEC95}" srcOrd="0" destOrd="0" presId="urn:microsoft.com/office/officeart/2005/8/layout/lProcess2"/>
    <dgm:cxn modelId="{0B0AB88C-559E-4022-9189-D360B456726D}" srcId="{734883F3-AEBE-4C91-A0A1-EC13FB3ADF08}" destId="{EFB55027-7C1A-4F6B-A5E4-045C74BA74E9}" srcOrd="1" destOrd="0" parTransId="{47A55104-E0EB-49D9-86C1-C5A114664BBA}" sibTransId="{1490309A-7A30-44F8-B45B-8CB39C399E4D}"/>
    <dgm:cxn modelId="{58D7F59C-7C2C-4696-885F-655821051D1E}" srcId="{848109A8-0274-45B4-AA7F-748AC3A64559}" destId="{7BC831D7-BD78-4412-91F3-E9BB42757005}" srcOrd="2" destOrd="0" parTransId="{F6216E75-2AEE-46D0-A1CC-238C748EFABA}" sibTransId="{60A389EB-9B6F-4E7D-AD18-F3C542E29967}"/>
    <dgm:cxn modelId="{FB1C27F2-205C-49F2-9F18-983CC0471A24}" srcId="{95333CF5-6DA0-4EF9-98F8-C06578190665}" destId="{848109A8-0274-45B4-AA7F-748AC3A64559}" srcOrd="0" destOrd="0" parTransId="{C88B521F-5035-4D17-A158-F0DED9F3A955}" sibTransId="{E109B496-7CD0-47A2-B4A6-3CC12E019C80}"/>
    <dgm:cxn modelId="{B275E04A-A1B4-4F80-9F0B-58B53EF32C42}" srcId="{848109A8-0274-45B4-AA7F-748AC3A64559}" destId="{E4D649AA-B0AA-4A30-986B-B678118BB300}" srcOrd="1" destOrd="0" parTransId="{BBDB8E2F-CB56-4760-AFC5-16B33BAF99D4}" sibTransId="{7EA6C194-81A6-46FF-8DF8-1B0C3BF304CC}"/>
    <dgm:cxn modelId="{B532E6AE-092E-4609-BE12-25D5F7E72040}" type="presOf" srcId="{86F641DC-D8DA-4541-94DD-5965CECF17E1}" destId="{E0391E65-FD2B-45F0-A5A0-BD3BB0A6E485}" srcOrd="0" destOrd="0" presId="urn:microsoft.com/office/officeart/2005/8/layout/lProcess2"/>
    <dgm:cxn modelId="{2982C9DF-F872-42D4-9A97-E0B7895676AE}" type="presOf" srcId="{E4D649AA-B0AA-4A30-986B-B678118BB300}" destId="{26CB72D4-27F2-4C47-8F67-4776BA4CC42F}" srcOrd="0" destOrd="0" presId="urn:microsoft.com/office/officeart/2005/8/layout/lProcess2"/>
    <dgm:cxn modelId="{2C3823D1-C363-42C0-95A9-D13757086703}" type="presParOf" srcId="{314A851F-06CB-451B-8A0C-AEFA1130DACA}" destId="{6B0A925F-DB64-426F-9B25-4A5DF1A9F0A4}" srcOrd="0" destOrd="0" presId="urn:microsoft.com/office/officeart/2005/8/layout/lProcess2"/>
    <dgm:cxn modelId="{39102E3D-7E8A-4B53-A8B4-3EDE9DB108CA}" type="presParOf" srcId="{6B0A925F-DB64-426F-9B25-4A5DF1A9F0A4}" destId="{BB574567-52E2-4D90-8B40-A4F7262B81D5}" srcOrd="0" destOrd="0" presId="urn:microsoft.com/office/officeart/2005/8/layout/lProcess2"/>
    <dgm:cxn modelId="{E56E4687-65F9-496A-8381-0AD23A43B147}" type="presParOf" srcId="{6B0A925F-DB64-426F-9B25-4A5DF1A9F0A4}" destId="{66712953-2939-43FA-A709-DF946F76E6F2}" srcOrd="1" destOrd="0" presId="urn:microsoft.com/office/officeart/2005/8/layout/lProcess2"/>
    <dgm:cxn modelId="{98560D01-7BE3-4C1E-8FC2-7C9730AAF6D0}" type="presParOf" srcId="{6B0A925F-DB64-426F-9B25-4A5DF1A9F0A4}" destId="{CDD51063-7CD6-4A77-9A03-D7A332629E0B}" srcOrd="2" destOrd="0" presId="urn:microsoft.com/office/officeart/2005/8/layout/lProcess2"/>
    <dgm:cxn modelId="{7AAF687A-886C-49C3-B9F8-E096C97907E7}" type="presParOf" srcId="{CDD51063-7CD6-4A77-9A03-D7A332629E0B}" destId="{0DF01A35-4190-4DCB-989C-8C2C9949C9FF}" srcOrd="0" destOrd="0" presId="urn:microsoft.com/office/officeart/2005/8/layout/lProcess2"/>
    <dgm:cxn modelId="{9B3E2383-EC9A-4F99-B06C-3BF7360F40CF}" type="presParOf" srcId="{0DF01A35-4190-4DCB-989C-8C2C9949C9FF}" destId="{BDBBC107-99C0-4958-9972-EA5A20F93C9C}" srcOrd="0" destOrd="0" presId="urn:microsoft.com/office/officeart/2005/8/layout/lProcess2"/>
    <dgm:cxn modelId="{076FC875-3A0C-41B5-8BCA-0A3AAFB455F4}" type="presParOf" srcId="{0DF01A35-4190-4DCB-989C-8C2C9949C9FF}" destId="{CF6CD104-4E65-47B2-ACC0-D2550CF711F5}" srcOrd="1" destOrd="0" presId="urn:microsoft.com/office/officeart/2005/8/layout/lProcess2"/>
    <dgm:cxn modelId="{16117F33-B984-4993-B298-54CBEECEA6CB}" type="presParOf" srcId="{0DF01A35-4190-4DCB-989C-8C2C9949C9FF}" destId="{26CB72D4-27F2-4C47-8F67-4776BA4CC42F}" srcOrd="2" destOrd="0" presId="urn:microsoft.com/office/officeart/2005/8/layout/lProcess2"/>
    <dgm:cxn modelId="{3C826CB7-3817-47EC-932C-D312837CDC46}" type="presParOf" srcId="{0DF01A35-4190-4DCB-989C-8C2C9949C9FF}" destId="{0526C2A5-03D5-4ED1-8263-AC6F95E49B7B}" srcOrd="3" destOrd="0" presId="urn:microsoft.com/office/officeart/2005/8/layout/lProcess2"/>
    <dgm:cxn modelId="{DC9742EC-E4FA-47A0-8F64-A42677E01079}" type="presParOf" srcId="{0DF01A35-4190-4DCB-989C-8C2C9949C9FF}" destId="{214BA8C5-F6EC-4C37-9E32-1A747DD0C3B3}" srcOrd="4" destOrd="0" presId="urn:microsoft.com/office/officeart/2005/8/layout/lProcess2"/>
    <dgm:cxn modelId="{2595ADD9-9063-49AF-9C25-2A67ECC6BF76}" type="presParOf" srcId="{0DF01A35-4190-4DCB-989C-8C2C9949C9FF}" destId="{EAD6EFC7-DD8E-4705-998E-5236985CCB8E}" srcOrd="5" destOrd="0" presId="urn:microsoft.com/office/officeart/2005/8/layout/lProcess2"/>
    <dgm:cxn modelId="{2E4ACF2E-BE56-4D7C-8841-07024FC4A852}" type="presParOf" srcId="{0DF01A35-4190-4DCB-989C-8C2C9949C9FF}" destId="{2E8AB836-0310-4AE5-A904-D8A014CD7565}" srcOrd="6" destOrd="0" presId="urn:microsoft.com/office/officeart/2005/8/layout/lProcess2"/>
    <dgm:cxn modelId="{D2990EEF-875F-450A-89A7-9D1628E13A55}" type="presParOf" srcId="{0DF01A35-4190-4DCB-989C-8C2C9949C9FF}" destId="{B8750C96-35ED-4B84-89ED-3E70E7D005C1}" srcOrd="7" destOrd="0" presId="urn:microsoft.com/office/officeart/2005/8/layout/lProcess2"/>
    <dgm:cxn modelId="{C53EFB92-0F72-44B9-AABA-66037F45743A}" type="presParOf" srcId="{0DF01A35-4190-4DCB-989C-8C2C9949C9FF}" destId="{9DC03D41-6942-4B7F-849A-4F05DE2F9262}" srcOrd="8" destOrd="0" presId="urn:microsoft.com/office/officeart/2005/8/layout/lProcess2"/>
    <dgm:cxn modelId="{EA177313-EF16-4DED-9889-2FF3BBD64C7E}" type="presParOf" srcId="{314A851F-06CB-451B-8A0C-AEFA1130DACA}" destId="{D5D58FB4-5179-46D8-90C9-5989FD8B1ECE}" srcOrd="1" destOrd="0" presId="urn:microsoft.com/office/officeart/2005/8/layout/lProcess2"/>
    <dgm:cxn modelId="{B2A0AFE5-374B-4DB3-87F4-A9EDAB55B8A3}" type="presParOf" srcId="{314A851F-06CB-451B-8A0C-AEFA1130DACA}" destId="{4A75F5A0-6BBB-4417-8DB6-2701302539F6}" srcOrd="2" destOrd="0" presId="urn:microsoft.com/office/officeart/2005/8/layout/lProcess2"/>
    <dgm:cxn modelId="{7955189A-649A-4C30-857D-7FA64F3C5CAE}" type="presParOf" srcId="{4A75F5A0-6BBB-4417-8DB6-2701302539F6}" destId="{3A1D7661-44C7-442E-B6D5-170DE1FD51C9}" srcOrd="0" destOrd="0" presId="urn:microsoft.com/office/officeart/2005/8/layout/lProcess2"/>
    <dgm:cxn modelId="{97AB9836-A77F-4083-B538-5ACB59A8ACFC}" type="presParOf" srcId="{4A75F5A0-6BBB-4417-8DB6-2701302539F6}" destId="{0D724822-7892-465F-A44C-615D9493C8AA}" srcOrd="1" destOrd="0" presId="urn:microsoft.com/office/officeart/2005/8/layout/lProcess2"/>
    <dgm:cxn modelId="{D59862A8-8819-43F7-80F2-40A58F3FFCA9}" type="presParOf" srcId="{4A75F5A0-6BBB-4417-8DB6-2701302539F6}" destId="{FEDBE85D-3435-45E1-ADED-68C7158DB184}" srcOrd="2" destOrd="0" presId="urn:microsoft.com/office/officeart/2005/8/layout/lProcess2"/>
    <dgm:cxn modelId="{68480128-B2BE-45D6-905C-0797066CB8E5}" type="presParOf" srcId="{FEDBE85D-3435-45E1-ADED-68C7158DB184}" destId="{5757D00B-547C-4668-AC76-8CB9EEDAD6AE}" srcOrd="0" destOrd="0" presId="urn:microsoft.com/office/officeart/2005/8/layout/lProcess2"/>
    <dgm:cxn modelId="{5A3EB9DE-0E95-4EEA-8BB7-72BDD84EB6C6}" type="presParOf" srcId="{5757D00B-547C-4668-AC76-8CB9EEDAD6AE}" destId="{E0391E65-FD2B-45F0-A5A0-BD3BB0A6E485}" srcOrd="0" destOrd="0" presId="urn:microsoft.com/office/officeart/2005/8/layout/lProcess2"/>
    <dgm:cxn modelId="{511837A2-CBAE-4B9B-BE9C-E6161C4E0A80}" type="presParOf" srcId="{5757D00B-547C-4668-AC76-8CB9EEDAD6AE}" destId="{73E6B35E-0A79-4AB3-A1D9-FDC7F33DC2AF}" srcOrd="1" destOrd="0" presId="urn:microsoft.com/office/officeart/2005/8/layout/lProcess2"/>
    <dgm:cxn modelId="{BB7945D1-549C-4982-8339-3284999478F6}" type="presParOf" srcId="{5757D00B-547C-4668-AC76-8CB9EEDAD6AE}" destId="{2BC7C51B-BC46-4191-A0D8-0F7F60AB51D9}" srcOrd="2" destOrd="0" presId="urn:microsoft.com/office/officeart/2005/8/layout/lProcess2"/>
    <dgm:cxn modelId="{9BEF7DB5-398C-4EC0-A2EE-2A5971DBA98A}" type="presParOf" srcId="{314A851F-06CB-451B-8A0C-AEFA1130DACA}" destId="{6E99C5B4-5B7B-483F-BBF8-C0D4E736455B}" srcOrd="3" destOrd="0" presId="urn:microsoft.com/office/officeart/2005/8/layout/lProcess2"/>
    <dgm:cxn modelId="{60010B27-93D9-465A-897D-8BEC6ADA7BC6}" type="presParOf" srcId="{314A851F-06CB-451B-8A0C-AEFA1130DACA}" destId="{79273F67-0A34-4607-AD44-026CF9EB36B6}" srcOrd="4" destOrd="0" presId="urn:microsoft.com/office/officeart/2005/8/layout/lProcess2"/>
    <dgm:cxn modelId="{6FFE1542-9123-448A-86FF-FF70810AA8BE}" type="presParOf" srcId="{79273F67-0A34-4607-AD44-026CF9EB36B6}" destId="{347CFF9C-216B-4AD8-AF38-58BCBD0806A2}" srcOrd="0" destOrd="0" presId="urn:microsoft.com/office/officeart/2005/8/layout/lProcess2"/>
    <dgm:cxn modelId="{B429C349-4DA8-4C04-93CD-C96982E44AA2}" type="presParOf" srcId="{79273F67-0A34-4607-AD44-026CF9EB36B6}" destId="{C44CA36F-89E4-49EC-A4CD-1CCD97A9DEC6}" srcOrd="1" destOrd="0" presId="urn:microsoft.com/office/officeart/2005/8/layout/lProcess2"/>
    <dgm:cxn modelId="{DE9BD74E-BB60-4075-843D-0E3BFFB7A684}" type="presParOf" srcId="{79273F67-0A34-4607-AD44-026CF9EB36B6}" destId="{E7F7B6D6-177F-4CEC-A5DD-FFAED272DF71}" srcOrd="2" destOrd="0" presId="urn:microsoft.com/office/officeart/2005/8/layout/lProcess2"/>
    <dgm:cxn modelId="{C5268BE0-5A13-4D07-81A7-5811314AD67D}" type="presParOf" srcId="{E7F7B6D6-177F-4CEC-A5DD-FFAED272DF71}" destId="{A0E81147-C23E-4D73-A412-BDE9AC8FC7AB}" srcOrd="0" destOrd="0" presId="urn:microsoft.com/office/officeart/2005/8/layout/lProcess2"/>
    <dgm:cxn modelId="{EDB0D1E7-0D65-4EDE-AC1F-463BD9A1DF54}" type="presParOf" srcId="{A0E81147-C23E-4D73-A412-BDE9AC8FC7AB}" destId="{CE376052-B5B9-4EED-9FDE-8C5B57CCEC9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7B6BDC-4FA7-4974-8AD2-6C7B47B0CBAF}"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ru-RU"/>
        </a:p>
      </dgm:t>
    </dgm:pt>
    <dgm:pt modelId="{3D8BF5A7-7D94-4754-B1A7-550A30D08094}">
      <dgm:prSet phldrT="[Текст]" custT="1"/>
      <dgm:spPr/>
      <dgm:t>
        <a:bodyPr/>
        <a:lstStyle/>
        <a:p>
          <a:r>
            <a:rPr lang="ru-RU" sz="3600" dirty="0" smtClean="0"/>
            <a:t>Муниципальная программа «Ремонт и содержание сети автомобильных дорог» – 43 194 тыс. руб.</a:t>
          </a:r>
          <a:endParaRPr lang="ru-RU" sz="3600" dirty="0"/>
        </a:p>
      </dgm:t>
    </dgm:pt>
    <dgm:pt modelId="{8FDA4D4B-75D3-4F8A-BA40-F6FD1A176E8F}" type="parTrans" cxnId="{547B6693-99D2-4D27-886A-C56A65361C5D}">
      <dgm:prSet/>
      <dgm:spPr/>
      <dgm:t>
        <a:bodyPr/>
        <a:lstStyle/>
        <a:p>
          <a:endParaRPr lang="ru-RU"/>
        </a:p>
      </dgm:t>
    </dgm:pt>
    <dgm:pt modelId="{EBC9CD82-8FE0-4ADF-B6DB-92AAF2A0FDA0}" type="sibTrans" cxnId="{547B6693-99D2-4D27-886A-C56A65361C5D}">
      <dgm:prSet/>
      <dgm:spPr/>
      <dgm:t>
        <a:bodyPr/>
        <a:lstStyle/>
        <a:p>
          <a:endParaRPr lang="ru-RU"/>
        </a:p>
      </dgm:t>
    </dgm:pt>
    <dgm:pt modelId="{7E03990A-A6E6-4DA7-9627-37489F3B4E2A}">
      <dgm:prSet phldrT="[Текст]" custT="1"/>
      <dgm:spPr>
        <a:solidFill>
          <a:schemeClr val="accent5">
            <a:lumMod val="20000"/>
            <a:lumOff val="80000"/>
          </a:schemeClr>
        </a:solidFill>
      </dgm:spPr>
      <dgm:t>
        <a:bodyPr/>
        <a:lstStyle/>
        <a:p>
          <a:r>
            <a:rPr lang="ru-RU" sz="2800" dirty="0" smtClean="0"/>
            <a:t>на содержание сети автомобильных дорог – 24 478 тыс. руб.;</a:t>
          </a:r>
          <a:endParaRPr lang="ru-RU" sz="2800" dirty="0"/>
        </a:p>
      </dgm:t>
    </dgm:pt>
    <dgm:pt modelId="{842E4DA6-A831-45CE-9DDE-8326E6FE91A3}" type="parTrans" cxnId="{B3F0A78A-9CF9-4328-91BF-900AED10B705}">
      <dgm:prSet/>
      <dgm:spPr/>
      <dgm:t>
        <a:bodyPr/>
        <a:lstStyle/>
        <a:p>
          <a:endParaRPr lang="ru-RU"/>
        </a:p>
      </dgm:t>
    </dgm:pt>
    <dgm:pt modelId="{98FEC502-9FB1-42A8-BB5B-3806C228C804}" type="sibTrans" cxnId="{B3F0A78A-9CF9-4328-91BF-900AED10B705}">
      <dgm:prSet/>
      <dgm:spPr/>
      <dgm:t>
        <a:bodyPr/>
        <a:lstStyle/>
        <a:p>
          <a:endParaRPr lang="ru-RU"/>
        </a:p>
      </dgm:t>
    </dgm:pt>
    <dgm:pt modelId="{E8870883-DF80-4CC9-A785-99CC629C9313}">
      <dgm:prSet custT="1"/>
      <dgm:spPr>
        <a:solidFill>
          <a:schemeClr val="accent5">
            <a:lumMod val="20000"/>
            <a:lumOff val="80000"/>
          </a:schemeClr>
        </a:solidFill>
      </dgm:spPr>
      <dgm:t>
        <a:bodyPr/>
        <a:lstStyle/>
        <a:p>
          <a:r>
            <a:rPr lang="ru-RU" sz="2800" dirty="0" smtClean="0"/>
            <a:t>на ремонт и капитальный ремонт сети автомобильных дорог – 18 551 тыс. руб.; </a:t>
          </a:r>
          <a:endParaRPr lang="ru-RU" sz="2800" dirty="0"/>
        </a:p>
      </dgm:t>
    </dgm:pt>
    <dgm:pt modelId="{9E66A98A-53B6-4A91-AFE7-28D140697204}" type="parTrans" cxnId="{E51D0A77-2BF1-4BD4-8166-05A83869D352}">
      <dgm:prSet/>
      <dgm:spPr/>
      <dgm:t>
        <a:bodyPr/>
        <a:lstStyle/>
        <a:p>
          <a:endParaRPr lang="ru-RU"/>
        </a:p>
      </dgm:t>
    </dgm:pt>
    <dgm:pt modelId="{F1AA218D-6E7C-4A31-958A-0B24C44969B4}" type="sibTrans" cxnId="{E51D0A77-2BF1-4BD4-8166-05A83869D352}">
      <dgm:prSet/>
      <dgm:spPr/>
      <dgm:t>
        <a:bodyPr/>
        <a:lstStyle/>
        <a:p>
          <a:endParaRPr lang="ru-RU"/>
        </a:p>
      </dgm:t>
    </dgm:pt>
    <dgm:pt modelId="{882A8AA2-C905-4F25-B378-93D8FE69F8EC}">
      <dgm:prSet custT="1"/>
      <dgm:spPr>
        <a:solidFill>
          <a:schemeClr val="accent5">
            <a:lumMod val="20000"/>
            <a:lumOff val="80000"/>
          </a:schemeClr>
        </a:solidFill>
      </dgm:spPr>
      <dgm:t>
        <a:bodyPr/>
        <a:lstStyle/>
        <a:p>
          <a:r>
            <a:rPr lang="ru-RU" sz="2800" dirty="0" smtClean="0"/>
            <a:t>на обеспечение безопасности дорожного движения – 165 тыс. руб.</a:t>
          </a:r>
        </a:p>
      </dgm:t>
    </dgm:pt>
    <dgm:pt modelId="{CD62D79F-A347-4311-85D3-4325AFA3C169}" type="parTrans" cxnId="{07882D45-487C-47E9-A71D-6F0AC62E96CD}">
      <dgm:prSet/>
      <dgm:spPr/>
      <dgm:t>
        <a:bodyPr/>
        <a:lstStyle/>
        <a:p>
          <a:endParaRPr lang="ru-RU"/>
        </a:p>
      </dgm:t>
    </dgm:pt>
    <dgm:pt modelId="{20919121-9419-44E4-AD16-6A4652BD7208}" type="sibTrans" cxnId="{07882D45-487C-47E9-A71D-6F0AC62E96CD}">
      <dgm:prSet/>
      <dgm:spPr/>
      <dgm:t>
        <a:bodyPr/>
        <a:lstStyle/>
        <a:p>
          <a:endParaRPr lang="ru-RU"/>
        </a:p>
      </dgm:t>
    </dgm:pt>
    <dgm:pt modelId="{9F0A41A6-F739-475E-AB94-BCBF229D8774}" type="pres">
      <dgm:prSet presAssocID="{F77B6BDC-4FA7-4974-8AD2-6C7B47B0CBAF}" presName="linear" presStyleCnt="0">
        <dgm:presLayoutVars>
          <dgm:animLvl val="lvl"/>
          <dgm:resizeHandles val="exact"/>
        </dgm:presLayoutVars>
      </dgm:prSet>
      <dgm:spPr/>
      <dgm:t>
        <a:bodyPr/>
        <a:lstStyle/>
        <a:p>
          <a:endParaRPr lang="ru-RU"/>
        </a:p>
      </dgm:t>
    </dgm:pt>
    <dgm:pt modelId="{5673EA1B-6664-471B-8B64-8E4387946131}" type="pres">
      <dgm:prSet presAssocID="{3D8BF5A7-7D94-4754-B1A7-550A30D08094}" presName="parentText" presStyleLbl="node1" presStyleIdx="0" presStyleCnt="1">
        <dgm:presLayoutVars>
          <dgm:chMax val="0"/>
          <dgm:bulletEnabled val="1"/>
        </dgm:presLayoutVars>
      </dgm:prSet>
      <dgm:spPr/>
      <dgm:t>
        <a:bodyPr/>
        <a:lstStyle/>
        <a:p>
          <a:endParaRPr lang="ru-RU"/>
        </a:p>
      </dgm:t>
    </dgm:pt>
    <dgm:pt modelId="{81870B53-5593-4994-ADB8-9CA686E6560D}" type="pres">
      <dgm:prSet presAssocID="{3D8BF5A7-7D94-4754-B1A7-550A30D08094}" presName="childText" presStyleLbl="revTx" presStyleIdx="0" presStyleCnt="1" custLinFactNeighborX="837" custLinFactNeighborY="-792">
        <dgm:presLayoutVars>
          <dgm:bulletEnabled val="1"/>
        </dgm:presLayoutVars>
      </dgm:prSet>
      <dgm:spPr/>
      <dgm:t>
        <a:bodyPr/>
        <a:lstStyle/>
        <a:p>
          <a:endParaRPr lang="ru-RU"/>
        </a:p>
      </dgm:t>
    </dgm:pt>
  </dgm:ptLst>
  <dgm:cxnLst>
    <dgm:cxn modelId="{9943A54C-E1CD-4A8B-9CAB-A314B3BFB833}" type="presOf" srcId="{E8870883-DF80-4CC9-A785-99CC629C9313}" destId="{81870B53-5593-4994-ADB8-9CA686E6560D}" srcOrd="0" destOrd="1" presId="urn:microsoft.com/office/officeart/2005/8/layout/vList2"/>
    <dgm:cxn modelId="{7F729526-9039-48DE-98CF-E970CBAD37DB}" type="presOf" srcId="{7E03990A-A6E6-4DA7-9627-37489F3B4E2A}" destId="{81870B53-5593-4994-ADB8-9CA686E6560D}" srcOrd="0" destOrd="0" presId="urn:microsoft.com/office/officeart/2005/8/layout/vList2"/>
    <dgm:cxn modelId="{B3F0A78A-9CF9-4328-91BF-900AED10B705}" srcId="{3D8BF5A7-7D94-4754-B1A7-550A30D08094}" destId="{7E03990A-A6E6-4DA7-9627-37489F3B4E2A}" srcOrd="0" destOrd="0" parTransId="{842E4DA6-A831-45CE-9DDE-8326E6FE91A3}" sibTransId="{98FEC502-9FB1-42A8-BB5B-3806C228C804}"/>
    <dgm:cxn modelId="{896255AA-C28A-4744-A701-56312F43ED21}" type="presOf" srcId="{882A8AA2-C905-4F25-B378-93D8FE69F8EC}" destId="{81870B53-5593-4994-ADB8-9CA686E6560D}" srcOrd="0" destOrd="2" presId="urn:microsoft.com/office/officeart/2005/8/layout/vList2"/>
    <dgm:cxn modelId="{547B6693-99D2-4D27-886A-C56A65361C5D}" srcId="{F77B6BDC-4FA7-4974-8AD2-6C7B47B0CBAF}" destId="{3D8BF5A7-7D94-4754-B1A7-550A30D08094}" srcOrd="0" destOrd="0" parTransId="{8FDA4D4B-75D3-4F8A-BA40-F6FD1A176E8F}" sibTransId="{EBC9CD82-8FE0-4ADF-B6DB-92AAF2A0FDA0}"/>
    <dgm:cxn modelId="{07882D45-487C-47E9-A71D-6F0AC62E96CD}" srcId="{3D8BF5A7-7D94-4754-B1A7-550A30D08094}" destId="{882A8AA2-C905-4F25-B378-93D8FE69F8EC}" srcOrd="2" destOrd="0" parTransId="{CD62D79F-A347-4311-85D3-4325AFA3C169}" sibTransId="{20919121-9419-44E4-AD16-6A4652BD7208}"/>
    <dgm:cxn modelId="{E48886A4-668B-425F-A3A3-A9B99FF76C01}" type="presOf" srcId="{3D8BF5A7-7D94-4754-B1A7-550A30D08094}" destId="{5673EA1B-6664-471B-8B64-8E4387946131}" srcOrd="0" destOrd="0" presId="urn:microsoft.com/office/officeart/2005/8/layout/vList2"/>
    <dgm:cxn modelId="{90E45216-3CCB-453D-8FEF-075CA7724EE0}" type="presOf" srcId="{F77B6BDC-4FA7-4974-8AD2-6C7B47B0CBAF}" destId="{9F0A41A6-F739-475E-AB94-BCBF229D8774}" srcOrd="0" destOrd="0" presId="urn:microsoft.com/office/officeart/2005/8/layout/vList2"/>
    <dgm:cxn modelId="{E51D0A77-2BF1-4BD4-8166-05A83869D352}" srcId="{3D8BF5A7-7D94-4754-B1A7-550A30D08094}" destId="{E8870883-DF80-4CC9-A785-99CC629C9313}" srcOrd="1" destOrd="0" parTransId="{9E66A98A-53B6-4A91-AFE7-28D140697204}" sibTransId="{F1AA218D-6E7C-4A31-958A-0B24C44969B4}"/>
    <dgm:cxn modelId="{966C25C5-9B48-423F-A4E5-A278E44E99CA}" type="presParOf" srcId="{9F0A41A6-F739-475E-AB94-BCBF229D8774}" destId="{5673EA1B-6664-471B-8B64-8E4387946131}" srcOrd="0" destOrd="0" presId="urn:microsoft.com/office/officeart/2005/8/layout/vList2"/>
    <dgm:cxn modelId="{E9B63BE7-7391-489E-B623-BA1523F60A50}" type="presParOf" srcId="{9F0A41A6-F739-475E-AB94-BCBF229D8774}" destId="{81870B53-5593-4994-ADB8-9CA686E6560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7B6BDC-4FA7-4974-8AD2-6C7B47B0CBAF}" type="doc">
      <dgm:prSet loTypeId="urn:microsoft.com/office/officeart/2005/8/layout/lProcess2" loCatId="list" qsTypeId="urn:microsoft.com/office/officeart/2005/8/quickstyle/3d3" qsCatId="3D" csTypeId="urn:microsoft.com/office/officeart/2005/8/colors/accent3_5" csCatId="accent3" phldr="1"/>
      <dgm:spPr/>
      <dgm:t>
        <a:bodyPr/>
        <a:lstStyle/>
        <a:p>
          <a:endParaRPr lang="ru-RU"/>
        </a:p>
      </dgm:t>
    </dgm:pt>
    <dgm:pt modelId="{6DF1FFF1-AF2D-4947-A3D5-0E38A0FD228A}">
      <dgm:prSet phldrT="[Текст]" custT="1"/>
      <dgm:spPr>
        <a:gradFill rotWithShape="0">
          <a:gsLst>
            <a:gs pos="0">
              <a:srgbClr val="00A1DA"/>
            </a:gs>
            <a:gs pos="50000">
              <a:schemeClr val="accent1">
                <a:tint val="44500"/>
                <a:satMod val="160000"/>
              </a:schemeClr>
            </a:gs>
            <a:gs pos="100000">
              <a:schemeClr val="accent1">
                <a:tint val="23500"/>
                <a:satMod val="160000"/>
              </a:schemeClr>
            </a:gs>
          </a:gsLst>
          <a:lin ang="5400000" scaled="0"/>
        </a:gradFill>
        <a:effectLst>
          <a:innerShdw dist="50800" dir="420000">
            <a:prstClr val="black">
              <a:alpha val="99000"/>
            </a:prstClr>
          </a:innerShdw>
        </a:effectLst>
      </dgm:spPr>
      <dgm:t>
        <a:bodyPr/>
        <a:lstStyle/>
        <a:p>
          <a:endParaRPr lang="ru-RU" sz="1400" b="1" i="1" cap="none" spc="0" baseline="0" dirty="0" smtClean="0">
            <a:ln w="10541" cmpd="sng">
              <a:prstDash val="solid"/>
            </a:ln>
            <a:solidFill>
              <a:srgbClr val="002060"/>
            </a:solidFill>
            <a:effectLst/>
          </a:endParaRPr>
        </a:p>
        <a:p>
          <a:endParaRPr lang="ru-RU" sz="1400" b="1" i="1" cap="none" spc="0" baseline="0" dirty="0" smtClean="0">
            <a:ln w="10541" cmpd="sng">
              <a:prstDash val="solid"/>
            </a:ln>
            <a:solidFill>
              <a:srgbClr val="002060"/>
            </a:solidFill>
            <a:effectLst/>
          </a:endParaRPr>
        </a:p>
        <a:p>
          <a:endParaRPr lang="ru-RU" sz="1400" b="1" i="1" cap="none" spc="0" baseline="0" dirty="0" smtClean="0">
            <a:ln w="10541" cmpd="sng">
              <a:prstDash val="solid"/>
            </a:ln>
            <a:solidFill>
              <a:srgbClr val="002060"/>
            </a:solidFill>
            <a:effectLst/>
          </a:endParaRPr>
        </a:p>
        <a:p>
          <a:r>
            <a:rPr lang="ru-RU" sz="1400" b="1" i="1" cap="none" spc="0" baseline="0" dirty="0" smtClean="0">
              <a:ln w="10541" cmpd="sng">
                <a:prstDash val="solid"/>
              </a:ln>
              <a:solidFill>
                <a:srgbClr val="002060"/>
              </a:solidFill>
              <a:effectLst/>
            </a:rPr>
            <a:t>МП "Управление муниципальным имуществом  МО "Город Балабаново" на тех. обслуживание ГТС на р. </a:t>
          </a:r>
          <a:r>
            <a:rPr lang="ru-RU" sz="1400" b="1" i="1" cap="none" spc="0" baseline="0" dirty="0" err="1" smtClean="0">
              <a:ln w="10541" cmpd="sng">
                <a:prstDash val="solid"/>
              </a:ln>
              <a:solidFill>
                <a:srgbClr val="002060"/>
              </a:solidFill>
              <a:effectLst/>
            </a:rPr>
            <a:t>Страдаловка</a:t>
          </a:r>
          <a:r>
            <a:rPr lang="ru-RU" sz="1400" b="1" i="1" cap="none" spc="0" baseline="0" dirty="0" smtClean="0">
              <a:ln w="10541" cmpd="sng">
                <a:prstDash val="solid"/>
              </a:ln>
              <a:solidFill>
                <a:srgbClr val="002060"/>
              </a:solidFill>
              <a:effectLst/>
            </a:rPr>
            <a:t>  – 273 тыс. рублей.</a:t>
          </a:r>
          <a:endParaRPr lang="ru-RU" sz="1400" b="1" i="1" dirty="0">
            <a:solidFill>
              <a:srgbClr val="002060"/>
            </a:solidFill>
          </a:endParaRPr>
        </a:p>
      </dgm:t>
    </dgm:pt>
    <dgm:pt modelId="{BD7AEDF4-A8DB-48FB-80F7-C25185369860}" type="parTrans" cxnId="{954A0E59-F58F-432B-AB7E-1A99EFB4745B}">
      <dgm:prSet/>
      <dgm:spPr/>
      <dgm:t>
        <a:bodyPr/>
        <a:lstStyle/>
        <a:p>
          <a:endParaRPr lang="ru-RU"/>
        </a:p>
      </dgm:t>
    </dgm:pt>
    <dgm:pt modelId="{CA3370D5-F818-41F7-8CB7-2715FF428270}" type="sibTrans" cxnId="{954A0E59-F58F-432B-AB7E-1A99EFB4745B}">
      <dgm:prSet/>
      <dgm:spPr/>
      <dgm:t>
        <a:bodyPr/>
        <a:lstStyle/>
        <a:p>
          <a:endParaRPr lang="ru-RU"/>
        </a:p>
      </dgm:t>
    </dgm:pt>
    <dgm:pt modelId="{3D8BF5A7-7D94-4754-B1A7-550A30D08094}">
      <dgm:prSet phldrT="[Текст]" custT="1"/>
      <dgm:spPr>
        <a:gradFill rotWithShape="0">
          <a:gsLst>
            <a:gs pos="0">
              <a:srgbClr val="00A1DA"/>
            </a:gs>
            <a:gs pos="50000">
              <a:schemeClr val="accent1">
                <a:tint val="44500"/>
                <a:satMod val="160000"/>
              </a:schemeClr>
            </a:gs>
            <a:gs pos="100000">
              <a:schemeClr val="accent1">
                <a:tint val="23500"/>
                <a:satMod val="160000"/>
              </a:schemeClr>
            </a:gs>
          </a:gsLst>
          <a:lin ang="5400000" scaled="0"/>
        </a:gradFill>
        <a:effectLst>
          <a:innerShdw dist="50800" dir="420000">
            <a:prstClr val="black">
              <a:alpha val="99000"/>
            </a:prstClr>
          </a:innerShdw>
        </a:effectLst>
      </dgm:spPr>
      <dgm:t>
        <a:bodyPr/>
        <a:lstStyle/>
        <a:p>
          <a:endParaRPr lang="ru-RU" sz="1400" b="1" i="1" cap="none" spc="0" baseline="0" dirty="0" smtClean="0">
            <a:ln w="10541" cmpd="sng">
              <a:prstDash val="solid"/>
            </a:ln>
            <a:solidFill>
              <a:schemeClr val="accent3">
                <a:lumMod val="50000"/>
              </a:schemeClr>
            </a:solidFill>
            <a:effectLst/>
          </a:endParaRPr>
        </a:p>
        <a:p>
          <a:endParaRPr lang="ru-RU" sz="1400" b="1" i="1" cap="none" spc="0" baseline="0" dirty="0" smtClean="0">
            <a:ln w="10541" cmpd="sng">
              <a:prstDash val="solid"/>
            </a:ln>
            <a:solidFill>
              <a:schemeClr val="accent3">
                <a:lumMod val="50000"/>
              </a:schemeClr>
            </a:solidFill>
            <a:effectLst/>
          </a:endParaRPr>
        </a:p>
        <a:p>
          <a:endParaRPr lang="ru-RU" sz="1400" b="1" i="1" cap="none" spc="0" baseline="0" dirty="0" smtClean="0">
            <a:ln w="10541" cmpd="sng">
              <a:prstDash val="solid"/>
            </a:ln>
            <a:solidFill>
              <a:schemeClr val="accent3">
                <a:lumMod val="50000"/>
              </a:schemeClr>
            </a:solidFill>
            <a:effectLst/>
          </a:endParaRPr>
        </a:p>
        <a:p>
          <a:endParaRPr lang="ru-RU" sz="1400" b="1" i="1" cap="none" spc="0" baseline="0" dirty="0" smtClean="0">
            <a:ln w="10541" cmpd="sng">
              <a:prstDash val="solid"/>
            </a:ln>
            <a:solidFill>
              <a:schemeClr val="accent3">
                <a:lumMod val="50000"/>
              </a:schemeClr>
            </a:solidFill>
            <a:effectLst/>
          </a:endParaRPr>
        </a:p>
        <a:p>
          <a:endParaRPr lang="ru-RU" sz="1400" b="1" i="1" cap="none" spc="0" baseline="0" dirty="0" smtClean="0">
            <a:ln w="10541" cmpd="sng">
              <a:prstDash val="solid"/>
            </a:ln>
            <a:solidFill>
              <a:schemeClr val="accent3">
                <a:lumMod val="50000"/>
              </a:schemeClr>
            </a:solidFill>
            <a:effectLst/>
          </a:endParaRPr>
        </a:p>
        <a:p>
          <a:r>
            <a:rPr lang="ru-RU" sz="1400" b="1" i="1" cap="none" spc="0" baseline="0" dirty="0" smtClean="0">
              <a:ln w="10541" cmpd="sng">
                <a:prstDash val="solid"/>
              </a:ln>
              <a:solidFill>
                <a:schemeClr val="accent3">
                  <a:lumMod val="50000"/>
                </a:schemeClr>
              </a:solidFill>
              <a:effectLst/>
            </a:rPr>
            <a:t>МП </a:t>
          </a:r>
          <a:r>
            <a:rPr lang="ru-RU" sz="1400" b="1" i="1" dirty="0" smtClean="0">
              <a:solidFill>
                <a:schemeClr val="accent3">
                  <a:lumMod val="50000"/>
                </a:schemeClr>
              </a:solidFill>
            </a:rPr>
            <a:t>«Территориальное планирование, проектирование, строительство объектов капитального строительства и инженерно-транспортной инфраструктуры МО городского поселения «Город Балабаново»</a:t>
          </a:r>
          <a:r>
            <a:rPr lang="ru-RU" sz="1400" b="1" i="1" cap="none" spc="0" baseline="0" dirty="0" smtClean="0">
              <a:ln w="10541" cmpd="sng">
                <a:prstDash val="solid"/>
              </a:ln>
              <a:solidFill>
                <a:schemeClr val="accent3">
                  <a:lumMod val="50000"/>
                </a:schemeClr>
              </a:solidFill>
              <a:effectLst/>
            </a:rPr>
            <a:t> на проектирование расчистки русла на р. </a:t>
          </a:r>
          <a:r>
            <a:rPr lang="ru-RU" sz="1400" b="1" i="1" cap="none" spc="0" baseline="0" dirty="0" err="1" smtClean="0">
              <a:ln w="10541" cmpd="sng">
                <a:prstDash val="solid"/>
              </a:ln>
              <a:solidFill>
                <a:schemeClr val="accent3">
                  <a:lumMod val="50000"/>
                </a:schemeClr>
              </a:solidFill>
              <a:effectLst/>
            </a:rPr>
            <a:t>Страдаловка</a:t>
          </a:r>
          <a:r>
            <a:rPr lang="ru-RU" sz="1400" b="1" i="1" cap="none" spc="0" baseline="0" dirty="0" smtClean="0">
              <a:ln w="10541" cmpd="sng">
                <a:prstDash val="solid"/>
              </a:ln>
              <a:solidFill>
                <a:schemeClr val="accent3">
                  <a:lumMod val="50000"/>
                </a:schemeClr>
              </a:solidFill>
              <a:effectLst/>
            </a:rPr>
            <a:t>  – 698 тыс. рублей, </a:t>
          </a:r>
          <a:endParaRPr lang="ru-RU" sz="1400" b="1" i="1" dirty="0">
            <a:solidFill>
              <a:schemeClr val="accent3">
                <a:lumMod val="50000"/>
              </a:schemeClr>
            </a:solidFill>
          </a:endParaRPr>
        </a:p>
      </dgm:t>
    </dgm:pt>
    <dgm:pt modelId="{EBC9CD82-8FE0-4ADF-B6DB-92AAF2A0FDA0}" type="sibTrans" cxnId="{547B6693-99D2-4D27-886A-C56A65361C5D}">
      <dgm:prSet/>
      <dgm:spPr/>
      <dgm:t>
        <a:bodyPr/>
        <a:lstStyle/>
        <a:p>
          <a:endParaRPr lang="ru-RU"/>
        </a:p>
      </dgm:t>
    </dgm:pt>
    <dgm:pt modelId="{8FDA4D4B-75D3-4F8A-BA40-F6FD1A176E8F}" type="parTrans" cxnId="{547B6693-99D2-4D27-886A-C56A65361C5D}">
      <dgm:prSet/>
      <dgm:spPr/>
      <dgm:t>
        <a:bodyPr/>
        <a:lstStyle/>
        <a:p>
          <a:endParaRPr lang="ru-RU"/>
        </a:p>
      </dgm:t>
    </dgm:pt>
    <dgm:pt modelId="{B5F9522C-F4C7-46E8-A164-05ACC36DFEF5}" type="pres">
      <dgm:prSet presAssocID="{F77B6BDC-4FA7-4974-8AD2-6C7B47B0CBAF}" presName="theList" presStyleCnt="0">
        <dgm:presLayoutVars>
          <dgm:dir/>
          <dgm:animLvl val="lvl"/>
          <dgm:resizeHandles val="exact"/>
        </dgm:presLayoutVars>
      </dgm:prSet>
      <dgm:spPr/>
      <dgm:t>
        <a:bodyPr/>
        <a:lstStyle/>
        <a:p>
          <a:endParaRPr lang="ru-RU"/>
        </a:p>
      </dgm:t>
    </dgm:pt>
    <dgm:pt modelId="{D10B894C-97EB-4D3B-B93E-FAC0752715DE}" type="pres">
      <dgm:prSet presAssocID="{3D8BF5A7-7D94-4754-B1A7-550A30D08094}" presName="compNode" presStyleCnt="0"/>
      <dgm:spPr/>
      <dgm:t>
        <a:bodyPr/>
        <a:lstStyle/>
        <a:p>
          <a:endParaRPr lang="ru-RU"/>
        </a:p>
      </dgm:t>
    </dgm:pt>
    <dgm:pt modelId="{C1D70545-E53B-48F3-B356-62A312954CB2}" type="pres">
      <dgm:prSet presAssocID="{3D8BF5A7-7D94-4754-B1A7-550A30D08094}" presName="aNode" presStyleLbl="bgShp" presStyleIdx="0" presStyleCnt="2" custScaleX="2000000" custScaleY="33283" custLinFactX="400000" custLinFactNeighborX="420179" custLinFactNeighborY="-30519"/>
      <dgm:spPr>
        <a:prstGeom prst="rect">
          <a:avLst/>
        </a:prstGeom>
      </dgm:spPr>
      <dgm:t>
        <a:bodyPr/>
        <a:lstStyle/>
        <a:p>
          <a:endParaRPr lang="ru-RU"/>
        </a:p>
      </dgm:t>
    </dgm:pt>
    <dgm:pt modelId="{2D9447AA-8626-4FF6-9275-9B7293E87F40}" type="pres">
      <dgm:prSet presAssocID="{3D8BF5A7-7D94-4754-B1A7-550A30D08094}" presName="textNode" presStyleLbl="bgShp" presStyleIdx="0" presStyleCnt="2"/>
      <dgm:spPr>
        <a:prstGeom prst="rect">
          <a:avLst/>
        </a:prstGeom>
      </dgm:spPr>
      <dgm:t>
        <a:bodyPr/>
        <a:lstStyle/>
        <a:p>
          <a:endParaRPr lang="ru-RU"/>
        </a:p>
      </dgm:t>
    </dgm:pt>
    <dgm:pt modelId="{34C498A5-B72B-48A3-A466-650E5F8CFCD8}" type="pres">
      <dgm:prSet presAssocID="{3D8BF5A7-7D94-4754-B1A7-550A30D08094}" presName="compChildNode" presStyleCnt="0"/>
      <dgm:spPr/>
      <dgm:t>
        <a:bodyPr/>
        <a:lstStyle/>
        <a:p>
          <a:endParaRPr lang="ru-RU"/>
        </a:p>
      </dgm:t>
    </dgm:pt>
    <dgm:pt modelId="{661713C7-AFAF-4538-8E18-2D18DDAFFCE9}" type="pres">
      <dgm:prSet presAssocID="{3D8BF5A7-7D94-4754-B1A7-550A30D08094}" presName="theInnerList" presStyleCnt="0"/>
      <dgm:spPr/>
      <dgm:t>
        <a:bodyPr/>
        <a:lstStyle/>
        <a:p>
          <a:endParaRPr lang="ru-RU"/>
        </a:p>
      </dgm:t>
    </dgm:pt>
    <dgm:pt modelId="{BA29D76E-2D60-4A88-AE61-A5CD153D1FB7}" type="pres">
      <dgm:prSet presAssocID="{3D8BF5A7-7D94-4754-B1A7-550A30D08094}" presName="aSpace" presStyleCnt="0"/>
      <dgm:spPr/>
    </dgm:pt>
    <dgm:pt modelId="{6D3791A9-5705-4278-8F19-18C5425BF605}" type="pres">
      <dgm:prSet presAssocID="{6DF1FFF1-AF2D-4947-A3D5-0E38A0FD228A}" presName="compNode" presStyleCnt="0"/>
      <dgm:spPr/>
    </dgm:pt>
    <dgm:pt modelId="{F90B3B2B-F015-456A-A867-3C31D6B79CBA}" type="pres">
      <dgm:prSet presAssocID="{6DF1FFF1-AF2D-4947-A3D5-0E38A0FD228A}" presName="aNode" presStyleLbl="bgShp" presStyleIdx="1" presStyleCnt="2" custScaleX="2000000" custScaleY="19509" custLinFactX="-554449" custLinFactNeighborX="-600000" custLinFactNeighborY="26384"/>
      <dgm:spPr>
        <a:prstGeom prst="rect">
          <a:avLst/>
        </a:prstGeom>
      </dgm:spPr>
      <dgm:t>
        <a:bodyPr/>
        <a:lstStyle/>
        <a:p>
          <a:endParaRPr lang="ru-RU"/>
        </a:p>
      </dgm:t>
    </dgm:pt>
    <dgm:pt modelId="{58C615EA-3A65-479F-80C2-2A2394C9F36A}" type="pres">
      <dgm:prSet presAssocID="{6DF1FFF1-AF2D-4947-A3D5-0E38A0FD228A}" presName="textNode" presStyleLbl="bgShp" presStyleIdx="1" presStyleCnt="2"/>
      <dgm:spPr/>
      <dgm:t>
        <a:bodyPr/>
        <a:lstStyle/>
        <a:p>
          <a:endParaRPr lang="ru-RU"/>
        </a:p>
      </dgm:t>
    </dgm:pt>
    <dgm:pt modelId="{5D3B0EC3-F191-4C4A-965C-D401DA4C93E4}" type="pres">
      <dgm:prSet presAssocID="{6DF1FFF1-AF2D-4947-A3D5-0E38A0FD228A}" presName="compChildNode" presStyleCnt="0"/>
      <dgm:spPr/>
    </dgm:pt>
    <dgm:pt modelId="{A397F19B-BAFD-4602-AD42-7027425FE7CE}" type="pres">
      <dgm:prSet presAssocID="{6DF1FFF1-AF2D-4947-A3D5-0E38A0FD228A}" presName="theInnerList" presStyleCnt="0"/>
      <dgm:spPr/>
    </dgm:pt>
  </dgm:ptLst>
  <dgm:cxnLst>
    <dgm:cxn modelId="{138920C9-3680-4F02-93CE-3D1BCCD45C4B}" type="presOf" srcId="{6DF1FFF1-AF2D-4947-A3D5-0E38A0FD228A}" destId="{F90B3B2B-F015-456A-A867-3C31D6B79CBA}" srcOrd="0" destOrd="0" presId="urn:microsoft.com/office/officeart/2005/8/layout/lProcess2"/>
    <dgm:cxn modelId="{81345599-B90F-45EF-BB6C-B8B54AE65353}" type="presOf" srcId="{3D8BF5A7-7D94-4754-B1A7-550A30D08094}" destId="{2D9447AA-8626-4FF6-9275-9B7293E87F40}" srcOrd="1" destOrd="0" presId="urn:microsoft.com/office/officeart/2005/8/layout/lProcess2"/>
    <dgm:cxn modelId="{547B6693-99D2-4D27-886A-C56A65361C5D}" srcId="{F77B6BDC-4FA7-4974-8AD2-6C7B47B0CBAF}" destId="{3D8BF5A7-7D94-4754-B1A7-550A30D08094}" srcOrd="0" destOrd="0" parTransId="{8FDA4D4B-75D3-4F8A-BA40-F6FD1A176E8F}" sibTransId="{EBC9CD82-8FE0-4ADF-B6DB-92AAF2A0FDA0}"/>
    <dgm:cxn modelId="{954A0E59-F58F-432B-AB7E-1A99EFB4745B}" srcId="{F77B6BDC-4FA7-4974-8AD2-6C7B47B0CBAF}" destId="{6DF1FFF1-AF2D-4947-A3D5-0E38A0FD228A}" srcOrd="1" destOrd="0" parTransId="{BD7AEDF4-A8DB-48FB-80F7-C25185369860}" sibTransId="{CA3370D5-F818-41F7-8CB7-2715FF428270}"/>
    <dgm:cxn modelId="{C0746CF4-D74B-414C-9399-B2DCFAF7B32F}" type="presOf" srcId="{6DF1FFF1-AF2D-4947-A3D5-0E38A0FD228A}" destId="{58C615EA-3A65-479F-80C2-2A2394C9F36A}" srcOrd="1" destOrd="0" presId="urn:microsoft.com/office/officeart/2005/8/layout/lProcess2"/>
    <dgm:cxn modelId="{41CF296C-2996-45FB-9036-500EBFC4CA95}" type="presOf" srcId="{F77B6BDC-4FA7-4974-8AD2-6C7B47B0CBAF}" destId="{B5F9522C-F4C7-46E8-A164-05ACC36DFEF5}" srcOrd="0" destOrd="0" presId="urn:microsoft.com/office/officeart/2005/8/layout/lProcess2"/>
    <dgm:cxn modelId="{7E60A154-2DC0-4AEC-9DA6-B9BEBBC62287}" type="presOf" srcId="{3D8BF5A7-7D94-4754-B1A7-550A30D08094}" destId="{C1D70545-E53B-48F3-B356-62A312954CB2}" srcOrd="0" destOrd="0" presId="urn:microsoft.com/office/officeart/2005/8/layout/lProcess2"/>
    <dgm:cxn modelId="{AC74B520-2C47-492E-B324-FD2163249CA6}" type="presParOf" srcId="{B5F9522C-F4C7-46E8-A164-05ACC36DFEF5}" destId="{D10B894C-97EB-4D3B-B93E-FAC0752715DE}" srcOrd="0" destOrd="0" presId="urn:microsoft.com/office/officeart/2005/8/layout/lProcess2"/>
    <dgm:cxn modelId="{9C211F0D-2985-4A5A-BD0C-4D8928B3A9BB}" type="presParOf" srcId="{D10B894C-97EB-4D3B-B93E-FAC0752715DE}" destId="{C1D70545-E53B-48F3-B356-62A312954CB2}" srcOrd="0" destOrd="0" presId="urn:microsoft.com/office/officeart/2005/8/layout/lProcess2"/>
    <dgm:cxn modelId="{CA619F50-F733-44D6-8976-B284C77526C0}" type="presParOf" srcId="{D10B894C-97EB-4D3B-B93E-FAC0752715DE}" destId="{2D9447AA-8626-4FF6-9275-9B7293E87F40}" srcOrd="1" destOrd="0" presId="urn:microsoft.com/office/officeart/2005/8/layout/lProcess2"/>
    <dgm:cxn modelId="{4F2FAE08-ACAF-4EB3-9C54-B31CE239CEC1}" type="presParOf" srcId="{D10B894C-97EB-4D3B-B93E-FAC0752715DE}" destId="{34C498A5-B72B-48A3-A466-650E5F8CFCD8}" srcOrd="2" destOrd="0" presId="urn:microsoft.com/office/officeart/2005/8/layout/lProcess2"/>
    <dgm:cxn modelId="{6E6360BE-D698-4F07-8EE9-46E017702E82}" type="presParOf" srcId="{34C498A5-B72B-48A3-A466-650E5F8CFCD8}" destId="{661713C7-AFAF-4538-8E18-2D18DDAFFCE9}" srcOrd="0" destOrd="0" presId="urn:microsoft.com/office/officeart/2005/8/layout/lProcess2"/>
    <dgm:cxn modelId="{D42DA4F2-0B56-42D7-8658-9FA678DF7B0B}" type="presParOf" srcId="{B5F9522C-F4C7-46E8-A164-05ACC36DFEF5}" destId="{BA29D76E-2D60-4A88-AE61-A5CD153D1FB7}" srcOrd="1" destOrd="0" presId="urn:microsoft.com/office/officeart/2005/8/layout/lProcess2"/>
    <dgm:cxn modelId="{DC15555E-BA11-4682-93C0-0FBCBAD848C3}" type="presParOf" srcId="{B5F9522C-F4C7-46E8-A164-05ACC36DFEF5}" destId="{6D3791A9-5705-4278-8F19-18C5425BF605}" srcOrd="2" destOrd="0" presId="urn:microsoft.com/office/officeart/2005/8/layout/lProcess2"/>
    <dgm:cxn modelId="{36A2A625-FE31-4FB4-9597-36348E0596FC}" type="presParOf" srcId="{6D3791A9-5705-4278-8F19-18C5425BF605}" destId="{F90B3B2B-F015-456A-A867-3C31D6B79CBA}" srcOrd="0" destOrd="0" presId="urn:microsoft.com/office/officeart/2005/8/layout/lProcess2"/>
    <dgm:cxn modelId="{DF76FEC0-1B15-4A23-AC89-5D14EC03C0BB}" type="presParOf" srcId="{6D3791A9-5705-4278-8F19-18C5425BF605}" destId="{58C615EA-3A65-479F-80C2-2A2394C9F36A}" srcOrd="1" destOrd="0" presId="urn:microsoft.com/office/officeart/2005/8/layout/lProcess2"/>
    <dgm:cxn modelId="{6006CFCF-D54C-43E6-A351-B05F69600606}" type="presParOf" srcId="{6D3791A9-5705-4278-8F19-18C5425BF605}" destId="{5D3B0EC3-F191-4C4A-965C-D401DA4C93E4}" srcOrd="2" destOrd="0" presId="urn:microsoft.com/office/officeart/2005/8/layout/lProcess2"/>
    <dgm:cxn modelId="{5A6D6C10-2641-4C4E-A4E0-5DE38406A934}" type="presParOf" srcId="{5D3B0EC3-F191-4C4A-965C-D401DA4C93E4}" destId="{A397F19B-BAFD-4602-AD42-7027425FE7CE}"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7A2BA-1660-4561-A9E8-D125BB4D472D}">
      <dsp:nvSpPr>
        <dsp:cNvPr id="0" name=""/>
        <dsp:cNvSpPr/>
      </dsp:nvSpPr>
      <dsp:spPr>
        <a:xfrm rot="5400000">
          <a:off x="-239570" y="242079"/>
          <a:ext cx="1597134" cy="11179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1</a:t>
          </a:r>
          <a:endParaRPr lang="ru-RU" sz="3300" kern="1200" dirty="0"/>
        </a:p>
      </dsp:txBody>
      <dsp:txXfrm rot="-5400000">
        <a:off x="0" y="561506"/>
        <a:ext cx="1117994" cy="479140"/>
      </dsp:txXfrm>
    </dsp:sp>
    <dsp:sp modelId="{36E9202F-5861-4EA2-AADA-E9DF00799883}">
      <dsp:nvSpPr>
        <dsp:cNvPr id="0" name=""/>
        <dsp:cNvSpPr/>
      </dsp:nvSpPr>
      <dsp:spPr>
        <a:xfrm rot="5400000">
          <a:off x="3462788" y="-2342285"/>
          <a:ext cx="1038137" cy="57277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ru-RU" sz="2300" kern="1200" dirty="0" smtClean="0"/>
            <a:t>Публичные слушания по проекту бюджета городского поселения «Город Балабаново»</a:t>
          </a:r>
          <a:endParaRPr lang="ru-RU" sz="2300" kern="1200" dirty="0"/>
        </a:p>
      </dsp:txBody>
      <dsp:txXfrm rot="-5400000">
        <a:off x="1117994" y="53187"/>
        <a:ext cx="5677048" cy="936781"/>
      </dsp:txXfrm>
    </dsp:sp>
    <dsp:sp modelId="{4DB123E4-F85F-4B32-8220-A94BCC9E82C5}">
      <dsp:nvSpPr>
        <dsp:cNvPr id="0" name=""/>
        <dsp:cNvSpPr/>
      </dsp:nvSpPr>
      <dsp:spPr>
        <a:xfrm rot="5400000">
          <a:off x="-239570" y="1645134"/>
          <a:ext cx="1597134" cy="11179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2</a:t>
          </a:r>
          <a:endParaRPr lang="ru-RU" sz="3300" kern="1200" dirty="0"/>
        </a:p>
      </dsp:txBody>
      <dsp:txXfrm rot="-5400000">
        <a:off x="0" y="1964561"/>
        <a:ext cx="1117994" cy="479140"/>
      </dsp:txXfrm>
    </dsp:sp>
    <dsp:sp modelId="{1912A1E2-1F33-4AC3-8677-3191C1C62726}">
      <dsp:nvSpPr>
        <dsp:cNvPr id="0" name=""/>
        <dsp:cNvSpPr/>
      </dsp:nvSpPr>
      <dsp:spPr>
        <a:xfrm rot="5400000">
          <a:off x="3462788" y="-939229"/>
          <a:ext cx="1038137" cy="57277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ru-RU" sz="2300" kern="1200" dirty="0" smtClean="0"/>
            <a:t>Публичные слушания по отчету об исполнении бюджета городского поселения «Город Балабаново»</a:t>
          </a:r>
          <a:endParaRPr lang="ru-RU" sz="2300" kern="1200" dirty="0"/>
        </a:p>
      </dsp:txBody>
      <dsp:txXfrm rot="-5400000">
        <a:off x="1117994" y="1456243"/>
        <a:ext cx="5677048" cy="936781"/>
      </dsp:txXfrm>
    </dsp:sp>
    <dsp:sp modelId="{D3422F04-9AA1-403F-8703-193243AE3774}">
      <dsp:nvSpPr>
        <dsp:cNvPr id="0" name=""/>
        <dsp:cNvSpPr/>
      </dsp:nvSpPr>
      <dsp:spPr>
        <a:xfrm rot="5400000">
          <a:off x="-239570" y="3048190"/>
          <a:ext cx="1597134" cy="11179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3</a:t>
          </a:r>
          <a:endParaRPr lang="ru-RU" sz="3300" kern="1200" dirty="0"/>
        </a:p>
      </dsp:txBody>
      <dsp:txXfrm rot="-5400000">
        <a:off x="0" y="3367617"/>
        <a:ext cx="1117994" cy="479140"/>
      </dsp:txXfrm>
    </dsp:sp>
    <dsp:sp modelId="{1AE85C7C-8C66-4737-8206-00F290CFE66A}">
      <dsp:nvSpPr>
        <dsp:cNvPr id="0" name=""/>
        <dsp:cNvSpPr/>
      </dsp:nvSpPr>
      <dsp:spPr>
        <a:xfrm rot="5400000">
          <a:off x="3462788" y="463825"/>
          <a:ext cx="1038137" cy="57277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ru-RU" sz="2300" kern="1200" dirty="0" smtClean="0"/>
            <a:t>Общественные обсуждения муниципальных программ</a:t>
          </a:r>
          <a:endParaRPr lang="ru-RU" sz="2300" kern="1200" dirty="0"/>
        </a:p>
      </dsp:txBody>
      <dsp:txXfrm rot="-5400000">
        <a:off x="1117994" y="2859297"/>
        <a:ext cx="5677048" cy="936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77A26-A5B9-4A6C-A94D-BE1713F515B7}">
      <dsp:nvSpPr>
        <dsp:cNvPr id="0" name=""/>
        <dsp:cNvSpPr/>
      </dsp:nvSpPr>
      <dsp:spPr>
        <a:xfrm>
          <a:off x="464856" y="1459"/>
          <a:ext cx="1791963" cy="107517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«Развитие системы социального обслуживания населения городского поселения «Город Балабаново» – </a:t>
          </a:r>
          <a:r>
            <a:rPr lang="ru-RU" sz="800" b="1" kern="1200" dirty="0" smtClean="0"/>
            <a:t>780 тыс. руб.</a:t>
          </a:r>
          <a:endParaRPr lang="ru-RU" sz="800" b="1" kern="1200" dirty="0"/>
        </a:p>
      </dsp:txBody>
      <dsp:txXfrm>
        <a:off x="464856" y="1459"/>
        <a:ext cx="1791963" cy="1075178"/>
      </dsp:txXfrm>
    </dsp:sp>
    <dsp:sp modelId="{B189D1DD-1660-4D47-8565-E573D75AD731}">
      <dsp:nvSpPr>
        <dsp:cNvPr id="0" name=""/>
        <dsp:cNvSpPr/>
      </dsp:nvSpPr>
      <dsp:spPr>
        <a:xfrm>
          <a:off x="2436016" y="1459"/>
          <a:ext cx="1791963" cy="107517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«Развитие жилищной и коммунальной инфраструктуры городского поселения «Город Балабаново» – </a:t>
          </a:r>
          <a:r>
            <a:rPr lang="ru-RU" sz="800" b="1" kern="1200" dirty="0" smtClean="0"/>
            <a:t>3 013 тыс. руб.</a:t>
          </a:r>
          <a:endParaRPr lang="ru-RU" sz="800" b="1" kern="1200" dirty="0"/>
        </a:p>
      </dsp:txBody>
      <dsp:txXfrm>
        <a:off x="2436016" y="1459"/>
        <a:ext cx="1791963" cy="1075178"/>
      </dsp:txXfrm>
    </dsp:sp>
    <dsp:sp modelId="{22D3A689-38A3-4BBD-AD69-A81B7416298B}">
      <dsp:nvSpPr>
        <dsp:cNvPr id="0" name=""/>
        <dsp:cNvSpPr/>
      </dsp:nvSpPr>
      <dsp:spPr>
        <a:xfrm>
          <a:off x="4407176" y="1459"/>
          <a:ext cx="1791963" cy="107517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«Кадровая политика в г. Балабаново» – </a:t>
          </a:r>
          <a:r>
            <a:rPr lang="ru-RU" sz="800" b="1" kern="1200" dirty="0" smtClean="0"/>
            <a:t>17 146 тыс. руб.</a:t>
          </a:r>
          <a:endParaRPr lang="ru-RU" sz="800" b="1" kern="1200" dirty="0"/>
        </a:p>
      </dsp:txBody>
      <dsp:txXfrm>
        <a:off x="4407176" y="1459"/>
        <a:ext cx="1791963" cy="1075178"/>
      </dsp:txXfrm>
    </dsp:sp>
    <dsp:sp modelId="{A1B61145-D6F1-4CEE-A73A-0C832A8C61E1}">
      <dsp:nvSpPr>
        <dsp:cNvPr id="0" name=""/>
        <dsp:cNvSpPr/>
      </dsp:nvSpPr>
      <dsp:spPr>
        <a:xfrm>
          <a:off x="6378336" y="1459"/>
          <a:ext cx="1791963" cy="107517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«Безопасность жизнедеятельности в городе Балабаново»                       – </a:t>
          </a:r>
          <a:r>
            <a:rPr lang="ru-RU" sz="800" b="1" kern="1200" dirty="0" smtClean="0"/>
            <a:t>2 734 тыс. руб.</a:t>
          </a:r>
          <a:endParaRPr lang="ru-RU" sz="800" b="1" kern="1200" dirty="0"/>
        </a:p>
      </dsp:txBody>
      <dsp:txXfrm>
        <a:off x="6378336" y="1459"/>
        <a:ext cx="1791963" cy="1075178"/>
      </dsp:txXfrm>
    </dsp:sp>
    <dsp:sp modelId="{E3615419-3767-4863-8576-2FDE4D497C47}">
      <dsp:nvSpPr>
        <dsp:cNvPr id="0" name=""/>
        <dsp:cNvSpPr/>
      </dsp:nvSpPr>
      <dsp:spPr>
        <a:xfrm>
          <a:off x="464856" y="1255834"/>
          <a:ext cx="1791963" cy="107517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«Выборы» – </a:t>
          </a:r>
          <a:r>
            <a:rPr lang="ru-RU" sz="800" b="1" kern="1200" dirty="0" smtClean="0"/>
            <a:t>209 тыс. руб.</a:t>
          </a:r>
          <a:endParaRPr lang="ru-RU" sz="800" b="1" kern="1200" dirty="0"/>
        </a:p>
      </dsp:txBody>
      <dsp:txXfrm>
        <a:off x="464856" y="1255834"/>
        <a:ext cx="1791963" cy="1075178"/>
      </dsp:txXfrm>
    </dsp:sp>
    <dsp:sp modelId="{60D625C2-4ACF-42EF-8B1F-D8D72A029E0B}">
      <dsp:nvSpPr>
        <dsp:cNvPr id="0" name=""/>
        <dsp:cNvSpPr/>
      </dsp:nvSpPr>
      <dsp:spPr>
        <a:xfrm>
          <a:off x="2436016" y="1255834"/>
          <a:ext cx="1791963" cy="107517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«Культурная политика в городе Балабаново» – </a:t>
          </a:r>
          <a:r>
            <a:rPr lang="ru-RU" sz="800" b="1" kern="1200" dirty="0" smtClean="0"/>
            <a:t>36 446 тыс. руб.</a:t>
          </a:r>
          <a:endParaRPr lang="ru-RU" sz="800" b="1" kern="1200" dirty="0"/>
        </a:p>
      </dsp:txBody>
      <dsp:txXfrm>
        <a:off x="2436016" y="1255834"/>
        <a:ext cx="1791963" cy="1075178"/>
      </dsp:txXfrm>
    </dsp:sp>
    <dsp:sp modelId="{F63DE0F1-E4F1-4A9E-899E-164ED982587B}">
      <dsp:nvSpPr>
        <dsp:cNvPr id="0" name=""/>
        <dsp:cNvSpPr/>
      </dsp:nvSpPr>
      <dsp:spPr>
        <a:xfrm>
          <a:off x="4407176" y="1255834"/>
          <a:ext cx="1791963" cy="107517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«Развитие физической культуры и спорта в г. Балабаново»                       –</a:t>
          </a:r>
          <a:r>
            <a:rPr lang="ru-RU" sz="800" b="1" kern="1200" dirty="0" smtClean="0"/>
            <a:t> 48 570 тыс. руб.</a:t>
          </a:r>
          <a:endParaRPr lang="ru-RU" sz="800" b="1" kern="1200" dirty="0"/>
        </a:p>
      </dsp:txBody>
      <dsp:txXfrm>
        <a:off x="4407176" y="1255834"/>
        <a:ext cx="1791963" cy="1075178"/>
      </dsp:txXfrm>
    </dsp:sp>
    <dsp:sp modelId="{375A00CA-21A9-41EB-9F4B-1E745AE5EADA}">
      <dsp:nvSpPr>
        <dsp:cNvPr id="0" name=""/>
        <dsp:cNvSpPr/>
      </dsp:nvSpPr>
      <dsp:spPr>
        <a:xfrm>
          <a:off x="6378336" y="1255834"/>
          <a:ext cx="1791963" cy="107517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«Благоустройство городского поселения «Город Балабаново»            – </a:t>
          </a:r>
          <a:r>
            <a:rPr lang="ru-RU" sz="800" b="1" kern="1200" dirty="0" smtClean="0"/>
            <a:t>63 200 тыс. руб.</a:t>
          </a:r>
          <a:endParaRPr lang="ru-RU" sz="800" b="1" kern="1200" dirty="0"/>
        </a:p>
      </dsp:txBody>
      <dsp:txXfrm>
        <a:off x="6378336" y="1255834"/>
        <a:ext cx="1791963" cy="1075178"/>
      </dsp:txXfrm>
    </dsp:sp>
    <dsp:sp modelId="{1B4F3A76-70C1-4173-BFB3-79D03C6EAC84}">
      <dsp:nvSpPr>
        <dsp:cNvPr id="0" name=""/>
        <dsp:cNvSpPr/>
      </dsp:nvSpPr>
      <dsp:spPr>
        <a:xfrm>
          <a:off x="464856" y="2510208"/>
          <a:ext cx="1791963" cy="107517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«Формирование комфортной городской среды города Балабаново» – </a:t>
          </a:r>
          <a:r>
            <a:rPr lang="ru-RU" sz="800" b="1" kern="1200" dirty="0" smtClean="0"/>
            <a:t>20 619 тыс. руб.</a:t>
          </a:r>
          <a:endParaRPr lang="ru-RU" sz="800" b="1" kern="1200" dirty="0"/>
        </a:p>
      </dsp:txBody>
      <dsp:txXfrm>
        <a:off x="464856" y="2510208"/>
        <a:ext cx="1791963" cy="1075178"/>
      </dsp:txXfrm>
    </dsp:sp>
    <dsp:sp modelId="{2336B8D7-6188-48F1-A956-A7BB4A5D2F64}">
      <dsp:nvSpPr>
        <dsp:cNvPr id="0" name=""/>
        <dsp:cNvSpPr/>
      </dsp:nvSpPr>
      <dsp:spPr>
        <a:xfrm>
          <a:off x="2436016" y="2510208"/>
          <a:ext cx="1791963" cy="107517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«Территориальное планирование, проектирование, строительство объектов капитального строительства и инженерно-транспортной инфраструктуры МО городского поселения «Город Балабаново» - </a:t>
          </a:r>
          <a:r>
            <a:rPr lang="ru-RU" sz="800" b="1" kern="1200" dirty="0" smtClean="0"/>
            <a:t>11 241 тыс. руб.</a:t>
          </a:r>
          <a:endParaRPr lang="ru-RU" sz="800" b="1" kern="1200" dirty="0"/>
        </a:p>
      </dsp:txBody>
      <dsp:txXfrm>
        <a:off x="2436016" y="2510208"/>
        <a:ext cx="1791963" cy="1075178"/>
      </dsp:txXfrm>
    </dsp:sp>
    <dsp:sp modelId="{A146E97E-F28D-45B9-8B0F-3ADC27167B2C}">
      <dsp:nvSpPr>
        <dsp:cNvPr id="0" name=""/>
        <dsp:cNvSpPr/>
      </dsp:nvSpPr>
      <dsp:spPr>
        <a:xfrm>
          <a:off x="4407176" y="2510208"/>
          <a:ext cx="1791963" cy="107517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«Информационная политика. Развитие СМИ в городе Балабаново» – </a:t>
          </a:r>
          <a:r>
            <a:rPr lang="ru-RU" sz="800" b="1" kern="1200" dirty="0" smtClean="0"/>
            <a:t>8 265 тыс. руб.</a:t>
          </a:r>
          <a:endParaRPr lang="ru-RU" sz="800" b="1" kern="1200" dirty="0"/>
        </a:p>
      </dsp:txBody>
      <dsp:txXfrm>
        <a:off x="4407176" y="2510208"/>
        <a:ext cx="1791963" cy="1075178"/>
      </dsp:txXfrm>
    </dsp:sp>
    <dsp:sp modelId="{01E900EC-B0FB-4937-92D5-8E421A5A45B1}">
      <dsp:nvSpPr>
        <dsp:cNvPr id="0" name=""/>
        <dsp:cNvSpPr/>
      </dsp:nvSpPr>
      <dsp:spPr>
        <a:xfrm>
          <a:off x="6378336" y="2510208"/>
          <a:ext cx="1791963" cy="107517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«Ремонт и содержание сети автомобильных дорог»                       – </a:t>
          </a:r>
          <a:r>
            <a:rPr lang="ru-RU" sz="800" b="1" kern="1200" dirty="0" smtClean="0"/>
            <a:t>43 194 тыс. руб.</a:t>
          </a:r>
          <a:endParaRPr lang="ru-RU" sz="800" b="1" kern="1200" dirty="0"/>
        </a:p>
      </dsp:txBody>
      <dsp:txXfrm>
        <a:off x="6378336" y="2510208"/>
        <a:ext cx="1791963" cy="1075178"/>
      </dsp:txXfrm>
    </dsp:sp>
    <dsp:sp modelId="{33634896-89CD-438F-AFC1-F87306856668}">
      <dsp:nvSpPr>
        <dsp:cNvPr id="0" name=""/>
        <dsp:cNvSpPr/>
      </dsp:nvSpPr>
      <dsp:spPr>
        <a:xfrm>
          <a:off x="464856" y="3764582"/>
          <a:ext cx="1791963" cy="107517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«Проведение праздничных мероприятий в г. Балабаново» –          </a:t>
          </a:r>
          <a:r>
            <a:rPr lang="ru-RU" sz="800" b="1" kern="1200" dirty="0" smtClean="0"/>
            <a:t>3 229 тыс. руб.</a:t>
          </a:r>
          <a:endParaRPr lang="ru-RU" sz="800" b="1" kern="1200" dirty="0"/>
        </a:p>
      </dsp:txBody>
      <dsp:txXfrm>
        <a:off x="464856" y="3764582"/>
        <a:ext cx="1791963" cy="1075178"/>
      </dsp:txXfrm>
    </dsp:sp>
    <dsp:sp modelId="{487368EC-BFFA-418E-BBB1-7E6CF022FD9F}">
      <dsp:nvSpPr>
        <dsp:cNvPr id="0" name=""/>
        <dsp:cNvSpPr/>
      </dsp:nvSpPr>
      <dsp:spPr>
        <a:xfrm>
          <a:off x="2436016" y="3764582"/>
          <a:ext cx="1791963" cy="107517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«Энергосбережение и повышение энергетической эффективности в системах коммунальной инфраструктуры на территории городского поселения «Город Балабаново» – </a:t>
          </a:r>
          <a:r>
            <a:rPr lang="ru-RU" sz="800" b="1" kern="1200" dirty="0" smtClean="0"/>
            <a:t>14 653 тыс. руб.</a:t>
          </a:r>
          <a:endParaRPr lang="ru-RU" sz="800" b="1" kern="1200" dirty="0"/>
        </a:p>
      </dsp:txBody>
      <dsp:txXfrm>
        <a:off x="2436016" y="3764582"/>
        <a:ext cx="1791963" cy="1075178"/>
      </dsp:txXfrm>
    </dsp:sp>
    <dsp:sp modelId="{B7857FEC-2219-4EFA-A4D1-2ED6EDD4AA61}">
      <dsp:nvSpPr>
        <dsp:cNvPr id="0" name=""/>
        <dsp:cNvSpPr/>
      </dsp:nvSpPr>
      <dsp:spPr>
        <a:xfrm>
          <a:off x="4407176" y="3764582"/>
          <a:ext cx="1791963" cy="107517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«Управление муниципальным имуществом  МО «Город Балабаново» – </a:t>
          </a:r>
          <a:r>
            <a:rPr lang="ru-RU" sz="800" b="1" kern="1200" dirty="0" smtClean="0"/>
            <a:t>8 528 тыс. руб.</a:t>
          </a:r>
          <a:endParaRPr lang="ru-RU" sz="800" b="1" kern="1200" dirty="0"/>
        </a:p>
      </dsp:txBody>
      <dsp:txXfrm>
        <a:off x="4407176" y="3764582"/>
        <a:ext cx="1791963" cy="1075178"/>
      </dsp:txXfrm>
    </dsp:sp>
    <dsp:sp modelId="{AC826481-2138-406D-9169-7F475589C201}">
      <dsp:nvSpPr>
        <dsp:cNvPr id="0" name=""/>
        <dsp:cNvSpPr/>
      </dsp:nvSpPr>
      <dsp:spPr>
        <a:xfrm>
          <a:off x="6378336" y="3764582"/>
          <a:ext cx="1791963" cy="107517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«Молодежная политика города Балабаново» – </a:t>
          </a:r>
          <a:r>
            <a:rPr lang="ru-RU" sz="800" b="1" kern="1200" dirty="0" smtClean="0"/>
            <a:t>487 тыс. руб.</a:t>
          </a:r>
          <a:endParaRPr lang="ru-RU" sz="800" b="1" kern="1200" dirty="0"/>
        </a:p>
      </dsp:txBody>
      <dsp:txXfrm>
        <a:off x="6378336" y="3764582"/>
        <a:ext cx="1791963" cy="1075178"/>
      </dsp:txXfrm>
    </dsp:sp>
    <dsp:sp modelId="{447A8156-317B-4300-A3F8-5816DCFA3B49}">
      <dsp:nvSpPr>
        <dsp:cNvPr id="0" name=""/>
        <dsp:cNvSpPr/>
      </dsp:nvSpPr>
      <dsp:spPr>
        <a:xfrm>
          <a:off x="498258" y="4968553"/>
          <a:ext cx="3594589" cy="380182"/>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«Совершенствование системы муниципального управления городского поселения «Город Балабаново» – </a:t>
          </a:r>
          <a:r>
            <a:rPr lang="ru-RU" sz="800" b="1" kern="1200" dirty="0" smtClean="0"/>
            <a:t>39 213 тыс. руб.</a:t>
          </a:r>
          <a:endParaRPr lang="ru-RU" sz="800" b="1" kern="1200" dirty="0"/>
        </a:p>
      </dsp:txBody>
      <dsp:txXfrm>
        <a:off x="498258" y="4968553"/>
        <a:ext cx="3594589" cy="380182"/>
      </dsp:txXfrm>
    </dsp:sp>
    <dsp:sp modelId="{AF33C71E-F231-4D4D-8A0C-6E4EA04EB9C8}">
      <dsp:nvSpPr>
        <dsp:cNvPr id="0" name=""/>
        <dsp:cNvSpPr/>
      </dsp:nvSpPr>
      <dsp:spPr>
        <a:xfrm>
          <a:off x="4530696" y="4968553"/>
          <a:ext cx="3594589" cy="380182"/>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Муниципальная программа «Переселение граждан из аварийного жилищного фонда городского поселения «Город Балабаново»                    – </a:t>
          </a:r>
          <a:r>
            <a:rPr lang="ru-RU" sz="800" b="1" kern="1200" dirty="0" smtClean="0"/>
            <a:t>13 269 тыс. руб.</a:t>
          </a:r>
          <a:endParaRPr lang="ru-RU" sz="800" b="1" kern="1200" dirty="0"/>
        </a:p>
      </dsp:txBody>
      <dsp:txXfrm>
        <a:off x="4530696" y="4968553"/>
        <a:ext cx="3594589" cy="380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FFBCC-0888-45D4-BB1D-0534435B46A3}">
      <dsp:nvSpPr>
        <dsp:cNvPr id="0" name=""/>
        <dsp:cNvSpPr/>
      </dsp:nvSpPr>
      <dsp:spPr>
        <a:xfrm rot="5400000">
          <a:off x="4570478" y="-1351345"/>
          <a:ext cx="2051299" cy="5266944"/>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b="0" kern="1200" cap="none" spc="0" baseline="0" dirty="0" smtClean="0">
              <a:ln w="9000" cmpd="sng">
                <a:prstDash val="solid"/>
              </a:ln>
              <a:effectLst>
                <a:reflection blurRad="12700" stA="28000" endPos="45000" dist="1000" dir="5400000" sy="-100000" algn="bl" rotWithShape="0"/>
              </a:effectLst>
            </a:rPr>
            <a:t>ВЗНОСЫ НА КАПИТАЛЬНЫЙ РЕМОНТ МЖД В ФКР КАЛУЖСКОЙ ОБЛАСТИ – 682 ТЫС. РУБ.</a:t>
          </a:r>
          <a:endParaRPr lang="ru-RU" sz="1400" b="0" kern="1200" cap="none" spc="0" baseline="0" dirty="0">
            <a:ln w="9000" cmpd="sng">
              <a:prstDash val="solid"/>
            </a:ln>
            <a:effectLst>
              <a:reflection blurRad="12700" stA="28000" endPos="45000" dist="1000" dir="5400000" sy="-100000" algn="bl" rotWithShape="0"/>
            </a:effectLst>
          </a:endParaRPr>
        </a:p>
        <a:p>
          <a:pPr marL="114300" lvl="1" indent="-114300" algn="l" defTabSz="622300">
            <a:lnSpc>
              <a:spcPct val="90000"/>
            </a:lnSpc>
            <a:spcBef>
              <a:spcPct val="0"/>
            </a:spcBef>
            <a:spcAft>
              <a:spcPct val="15000"/>
            </a:spcAft>
            <a:buChar char="••"/>
          </a:pPr>
          <a:r>
            <a:rPr lang="ru-RU" sz="1400" b="0" kern="1200" cap="none" spc="0" baseline="0" dirty="0" smtClean="0">
              <a:ln w="9000" cmpd="sng">
                <a:prstDash val="solid"/>
              </a:ln>
              <a:effectLst>
                <a:reflection blurRad="12700" stA="28000" endPos="45000" dist="1000" dir="5400000" sy="-100000" algn="bl" rotWithShape="0"/>
              </a:effectLst>
            </a:rPr>
            <a:t>СОДЕРЖАНИЕ И ТЕКУЩИЙ РЕМОНТ ЖИЛИЩНОГО ФОНДА – 2 272 ТЫС. РУБ.</a:t>
          </a:r>
          <a:endParaRPr lang="ru-RU" sz="1400" b="0" kern="1200" cap="none" spc="0" baseline="0" dirty="0">
            <a:ln w="9000" cmpd="sng">
              <a:prstDash val="solid"/>
            </a:ln>
            <a:effectLst>
              <a:reflection blurRad="12700" stA="28000" endPos="45000" dist="1000" dir="5400000" sy="-100000" algn="bl" rotWithShape="0"/>
            </a:effectLst>
          </a:endParaRPr>
        </a:p>
        <a:p>
          <a:pPr marL="114300" lvl="1" indent="-114300" algn="l" defTabSz="622300">
            <a:lnSpc>
              <a:spcPct val="90000"/>
            </a:lnSpc>
            <a:spcBef>
              <a:spcPct val="0"/>
            </a:spcBef>
            <a:spcAft>
              <a:spcPct val="15000"/>
            </a:spcAft>
            <a:buChar char="••"/>
          </a:pPr>
          <a:r>
            <a:rPr lang="ru-RU" sz="1400" b="0" kern="1200" cap="none" spc="0" baseline="0" dirty="0" smtClean="0">
              <a:ln w="9000" cmpd="sng">
                <a:prstDash val="solid"/>
              </a:ln>
              <a:effectLst>
                <a:reflection blurRad="12700" stA="28000" endPos="45000" dist="1000" dir="5400000" sy="-100000" algn="bl" rotWithShape="0"/>
              </a:effectLst>
            </a:rPr>
            <a:t>КОМПЕНСАЦИЯ ГРАЖДАНАМ – 59 ТЫС. РУБ.</a:t>
          </a:r>
          <a:endParaRPr lang="ru-RU" sz="1400" b="0" kern="1200" cap="none" spc="0" baseline="0" dirty="0">
            <a:ln w="9000" cmpd="sng">
              <a:prstDash val="solid"/>
            </a:ln>
            <a:effectLst>
              <a:reflection blurRad="12700" stA="28000" endPos="45000" dist="1000" dir="5400000" sy="-100000" algn="bl" rotWithShape="0"/>
            </a:effectLst>
          </a:endParaRPr>
        </a:p>
      </dsp:txBody>
      <dsp:txXfrm rot="-5400000">
        <a:off x="2962656" y="356613"/>
        <a:ext cx="5166808" cy="1851027"/>
      </dsp:txXfrm>
    </dsp:sp>
    <dsp:sp modelId="{FA61B519-ACB5-48A6-A7F2-ED21FABBBE86}">
      <dsp:nvSpPr>
        <dsp:cNvPr id="0" name=""/>
        <dsp:cNvSpPr/>
      </dsp:nvSpPr>
      <dsp:spPr>
        <a:xfrm>
          <a:off x="0" y="64"/>
          <a:ext cx="2962656" cy="2564124"/>
        </a:xfrm>
        <a:prstGeom prst="roundRect">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0" kern="1200" cap="none" spc="0" baseline="0" dirty="0" smtClean="0">
              <a:ln w="9000" cmpd="sng">
                <a:prstDash val="solid"/>
              </a:ln>
              <a:effectLst>
                <a:reflection blurRad="12700" stA="28000" endPos="45000" dist="1000" dir="5400000" sy="-100000" algn="bl" rotWithShape="0"/>
              </a:effectLst>
            </a:rPr>
            <a:t>МП «РАЗВИТИЕ ЖИЛИЩНОЙ И КОММУНАЛЬНОЙ ИНФРАСТРУКТУРЫ ГОРОДСКОГО ПОСЕЛЕНИЯ «ГОРОД БАЛАБАНОВО» –        3 013 ТЫС. РУБ.</a:t>
          </a:r>
          <a:endParaRPr lang="ru-RU" sz="1400" b="0" kern="1200" cap="none" spc="0" baseline="0" dirty="0">
            <a:ln w="9000" cmpd="sng">
              <a:prstDash val="solid"/>
            </a:ln>
            <a:effectLst>
              <a:reflection blurRad="12700" stA="28000" endPos="45000" dist="1000" dir="5400000" sy="-100000" algn="bl" rotWithShape="0"/>
            </a:effectLst>
          </a:endParaRPr>
        </a:p>
      </dsp:txBody>
      <dsp:txXfrm>
        <a:off x="125170" y="125234"/>
        <a:ext cx="2712316" cy="2313784"/>
      </dsp:txXfrm>
    </dsp:sp>
    <dsp:sp modelId="{49723A8E-1ED3-41AD-8A28-18B7CBCD609E}">
      <dsp:nvSpPr>
        <dsp:cNvPr id="0" name=""/>
        <dsp:cNvSpPr/>
      </dsp:nvSpPr>
      <dsp:spPr>
        <a:xfrm rot="5400000">
          <a:off x="4570478" y="1340985"/>
          <a:ext cx="2051299" cy="5266944"/>
        </a:xfrm>
        <a:prstGeom prst="round2SameRect">
          <a:avLst/>
        </a:prstGeom>
        <a:solidFill>
          <a:schemeClr val="accent4">
            <a:tint val="40000"/>
            <a:alpha val="90000"/>
            <a:hueOff val="-13592316"/>
            <a:satOff val="50119"/>
            <a:lumOff val="-323"/>
            <a:alphaOff val="0"/>
          </a:schemeClr>
        </a:solidFill>
        <a:ln w="12700" cap="flat" cmpd="sng" algn="ctr">
          <a:solidFill>
            <a:schemeClr val="accent4">
              <a:tint val="40000"/>
              <a:alpha val="90000"/>
              <a:hueOff val="-13592316"/>
              <a:satOff val="50119"/>
              <a:lumOff val="-323"/>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КОМПЕНСАЦИОННЫЕ ВЫПЛАТЫ СОБСТВЕННИКАМ 4 ЖИЛЫХ ПОМЕЩЕНИЙ – 12 986 ТЫС. РУБ.</a:t>
          </a:r>
          <a:endParaRPr lang="ru-RU" sz="1400" b="0" kern="1200" cap="none" spc="0" baseline="0" dirty="0">
            <a:ln w="9000" cmpd="sng">
              <a:prstDash val="solid"/>
            </a:ln>
            <a:effectLst>
              <a:reflection blurRad="12700" stA="28000" endPos="45000" dist="1000" dir="5400000" sy="-100000" algn="bl" rotWithShape="0"/>
            </a:effectLst>
          </a:endParaRPr>
        </a:p>
        <a:p>
          <a:pPr marL="114300" lvl="1" indent="-114300" algn="l" defTabSz="622300">
            <a:lnSpc>
              <a:spcPct val="90000"/>
            </a:lnSpc>
            <a:spcBef>
              <a:spcPct val="0"/>
            </a:spcBef>
            <a:spcAft>
              <a:spcPct val="15000"/>
            </a:spcAft>
            <a:buChar char="••"/>
          </a:pPr>
          <a:r>
            <a:rPr lang="ru-RU" sz="1400" kern="1200" dirty="0" smtClean="0"/>
            <a:t>ПРОЧИЕ РАСХОДЫ, СВЯЗАННЫЕ С ПЕРЕСЕЛЕНИЕМ ГРАЖДАН ИЗ АВАРИЙНОГО ЖИЛЬЯ – 283 ТЫС. РУБ.</a:t>
          </a:r>
          <a:endParaRPr lang="ru-RU" sz="1400" b="0" kern="1200" cap="none" spc="0" baseline="0" dirty="0">
            <a:ln w="9000" cmpd="sng">
              <a:prstDash val="solid"/>
            </a:ln>
            <a:effectLst>
              <a:reflection blurRad="12700" stA="28000" endPos="45000" dist="1000" dir="5400000" sy="-100000" algn="bl" rotWithShape="0"/>
            </a:effectLst>
          </a:endParaRPr>
        </a:p>
      </dsp:txBody>
      <dsp:txXfrm rot="-5400000">
        <a:off x="2962656" y="3048943"/>
        <a:ext cx="5166808" cy="1851027"/>
      </dsp:txXfrm>
    </dsp:sp>
    <dsp:sp modelId="{4A29639F-ECF8-4A4F-9133-4362CE071656}">
      <dsp:nvSpPr>
        <dsp:cNvPr id="0" name=""/>
        <dsp:cNvSpPr/>
      </dsp:nvSpPr>
      <dsp:spPr>
        <a:xfrm>
          <a:off x="0" y="2692395"/>
          <a:ext cx="2962656" cy="2564124"/>
        </a:xfrm>
        <a:prstGeom prst="roundRect">
          <a:avLst/>
        </a:prstGeom>
        <a:solidFill>
          <a:schemeClr val="accent4">
            <a:hueOff val="-13003161"/>
            <a:satOff val="61689"/>
            <a:lumOff val="-13333"/>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0" kern="1200" cap="none" spc="0" baseline="0" dirty="0" smtClean="0">
              <a:ln w="9000" cmpd="sng">
                <a:prstDash val="solid"/>
              </a:ln>
              <a:effectLst>
                <a:reflection blurRad="12700" stA="28000" endPos="45000" dist="1000" dir="5400000" sy="-100000" algn="bl" rotWithShape="0"/>
              </a:effectLst>
            </a:rPr>
            <a:t>МП «ПЕРЕСЕЛЕНИЕ ГРАЖДАН ИЗ АВАРИЙНОГО ЖИЛИЩНОГО ФОНДА ГОРОДСКОГО ПОСЕЛЕНИЯ «ГОРОД БАЛАБАНОВО» –      13 269 ТЫС. РУБ.</a:t>
          </a:r>
          <a:endParaRPr lang="ru-RU" sz="1400" b="0" kern="1200" cap="none" spc="0" baseline="0" dirty="0">
            <a:ln w="9000" cmpd="sng">
              <a:prstDash val="solid"/>
            </a:ln>
            <a:effectLst>
              <a:reflection blurRad="12700" stA="28000" endPos="45000" dist="1000" dir="5400000" sy="-100000" algn="bl" rotWithShape="0"/>
            </a:effectLst>
          </a:endParaRPr>
        </a:p>
      </dsp:txBody>
      <dsp:txXfrm>
        <a:off x="125170" y="2817565"/>
        <a:ext cx="2712316" cy="2313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E254A-4ED8-4010-8B09-D775EF6B862A}">
      <dsp:nvSpPr>
        <dsp:cNvPr id="0" name=""/>
        <dsp:cNvSpPr/>
      </dsp:nvSpPr>
      <dsp:spPr>
        <a:xfrm>
          <a:off x="0" y="4394643"/>
          <a:ext cx="8496944" cy="0"/>
        </a:xfrm>
        <a:prstGeom prst="line">
          <a:avLst/>
        </a:prstGeom>
        <a:noFill/>
        <a:ln w="285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D0A4C13-DF92-4183-9C33-5560ECE8B65B}">
      <dsp:nvSpPr>
        <dsp:cNvPr id="0" name=""/>
        <dsp:cNvSpPr/>
      </dsp:nvSpPr>
      <dsp:spPr>
        <a:xfrm>
          <a:off x="0" y="1440160"/>
          <a:ext cx="8496944" cy="0"/>
        </a:xfrm>
        <a:prstGeom prst="line">
          <a:avLst/>
        </a:prstGeom>
        <a:noFill/>
        <a:ln w="285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0CB2259-9D95-4B65-B87C-AC42BB6BDE18}">
      <dsp:nvSpPr>
        <dsp:cNvPr id="0" name=""/>
        <dsp:cNvSpPr/>
      </dsp:nvSpPr>
      <dsp:spPr>
        <a:xfrm>
          <a:off x="2232218" y="288028"/>
          <a:ext cx="6146138" cy="105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ru-RU" sz="1600" b="1" kern="1200" cap="none" spc="0" baseline="0" dirty="0" smtClean="0">
              <a:ln w="10541" cmpd="sng">
                <a:prstDash val="solid"/>
              </a:ln>
              <a:effectLst/>
            </a:rPr>
            <a:t>Муниципальная программа "Энергосбережение и повышение энергетической эффективности в системах коммунальной инфраструктуры на территории городского поселения "Город Балабаново"</a:t>
          </a:r>
          <a:endParaRPr lang="ru-RU" sz="1600" b="1" kern="1200" cap="none" spc="0" baseline="0" dirty="0">
            <a:ln w="10541" cmpd="sng">
              <a:prstDash val="solid"/>
            </a:ln>
            <a:effectLst/>
          </a:endParaRPr>
        </a:p>
      </dsp:txBody>
      <dsp:txXfrm>
        <a:off x="2232218" y="288028"/>
        <a:ext cx="6146138" cy="1059409"/>
      </dsp:txXfrm>
    </dsp:sp>
    <dsp:sp modelId="{660F9F41-07C2-4147-9832-F4C07338CAD4}">
      <dsp:nvSpPr>
        <dsp:cNvPr id="0" name=""/>
        <dsp:cNvSpPr/>
      </dsp:nvSpPr>
      <dsp:spPr>
        <a:xfrm>
          <a:off x="11" y="288028"/>
          <a:ext cx="2180861" cy="1092569"/>
        </a:xfrm>
        <a:prstGeom prst="round2SameRect">
          <a:avLst>
            <a:gd name="adj1" fmla="val 16670"/>
            <a:gd name="adj2" fmla="val 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ru-RU" sz="3200" kern="1200" dirty="0" smtClean="0"/>
            <a:t>14 653 тыс. руб.</a:t>
          </a:r>
          <a:endParaRPr lang="ru-RU" sz="3200" kern="1200" dirty="0"/>
        </a:p>
      </dsp:txBody>
      <dsp:txXfrm>
        <a:off x="53355" y="341372"/>
        <a:ext cx="2074173" cy="1039225"/>
      </dsp:txXfrm>
    </dsp:sp>
    <dsp:sp modelId="{16AA88EB-F8B0-435E-B246-B90908E11A9D}">
      <dsp:nvSpPr>
        <dsp:cNvPr id="0" name=""/>
        <dsp:cNvSpPr/>
      </dsp:nvSpPr>
      <dsp:spPr>
        <a:xfrm>
          <a:off x="0" y="1620317"/>
          <a:ext cx="8496944" cy="1563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ru-RU" sz="1300" kern="1200" dirty="0" smtClean="0"/>
            <a:t>на реализацию приоритетных проектов развития общественной инфраструктуры муниципальных образований – 177 тыс. рублей;</a:t>
          </a:r>
          <a:endParaRPr lang="ru-RU" sz="1300" kern="1200" baseline="0" dirty="0"/>
        </a:p>
        <a:p>
          <a:pPr marL="114300" lvl="1" indent="-114300" algn="l" defTabSz="577850">
            <a:lnSpc>
              <a:spcPct val="90000"/>
            </a:lnSpc>
            <a:spcBef>
              <a:spcPct val="0"/>
            </a:spcBef>
            <a:spcAft>
              <a:spcPct val="15000"/>
            </a:spcAft>
            <a:buChar char="••"/>
          </a:pPr>
          <a:r>
            <a:rPr lang="ru-RU" sz="1300" kern="1200" dirty="0" smtClean="0"/>
            <a:t>на организацию электроснабжения – 13 тыс. рублей;</a:t>
          </a:r>
          <a:endParaRPr lang="ru-RU" sz="1300" kern="1200" baseline="0" dirty="0"/>
        </a:p>
        <a:p>
          <a:pPr marL="114300" lvl="1" indent="-114300" algn="l" defTabSz="577850">
            <a:lnSpc>
              <a:spcPct val="90000"/>
            </a:lnSpc>
            <a:spcBef>
              <a:spcPct val="0"/>
            </a:spcBef>
            <a:spcAft>
              <a:spcPct val="15000"/>
            </a:spcAft>
            <a:buChar char="••"/>
          </a:pPr>
          <a:r>
            <a:rPr lang="ru-RU" sz="1300" kern="1200" baseline="0" dirty="0" smtClean="0"/>
            <a:t>на организацию водоснабжения – 224 тыс. рублей;</a:t>
          </a:r>
          <a:endParaRPr lang="ru-RU" sz="1300" kern="1200" baseline="0" dirty="0"/>
        </a:p>
        <a:p>
          <a:pPr marL="114300" lvl="1" indent="-114300" algn="l" defTabSz="577850">
            <a:lnSpc>
              <a:spcPct val="90000"/>
            </a:lnSpc>
            <a:spcBef>
              <a:spcPct val="0"/>
            </a:spcBef>
            <a:spcAft>
              <a:spcPct val="15000"/>
            </a:spcAft>
            <a:buChar char="••"/>
          </a:pPr>
          <a:r>
            <a:rPr lang="ru-RU" sz="1300" kern="1200" baseline="0" dirty="0" smtClean="0"/>
            <a:t>на организацию теплоснабжения – 13 209 тыс. рублей;</a:t>
          </a:r>
          <a:endParaRPr lang="ru-RU" sz="1300" kern="1200" baseline="0" dirty="0"/>
        </a:p>
        <a:p>
          <a:pPr marL="114300" lvl="1" indent="-114300" algn="l" defTabSz="577850">
            <a:lnSpc>
              <a:spcPct val="90000"/>
            </a:lnSpc>
            <a:spcBef>
              <a:spcPct val="0"/>
            </a:spcBef>
            <a:spcAft>
              <a:spcPct val="15000"/>
            </a:spcAft>
            <a:buChar char="••"/>
          </a:pPr>
          <a:r>
            <a:rPr lang="ru-RU" sz="1300" kern="1200" baseline="0" dirty="0" smtClean="0"/>
            <a:t>на установку, проведение сервисного обслуживания и замена установленных узлов учета – 18 тыс. руб.;</a:t>
          </a:r>
          <a:endParaRPr lang="ru-RU" sz="1300" kern="1200" baseline="0" dirty="0"/>
        </a:p>
        <a:p>
          <a:pPr marL="114300" lvl="1" indent="-114300" algn="l" defTabSz="577850">
            <a:lnSpc>
              <a:spcPct val="90000"/>
            </a:lnSpc>
            <a:spcBef>
              <a:spcPct val="0"/>
            </a:spcBef>
            <a:spcAft>
              <a:spcPct val="15000"/>
            </a:spcAft>
            <a:buChar char="••"/>
          </a:pPr>
          <a:r>
            <a:rPr lang="ru-RU" sz="1300" kern="1200" baseline="0" dirty="0" smtClean="0"/>
            <a:t>на организацию систем индивидуального поквартирного теплоснабжения – 1 012 тыс. рублей;</a:t>
          </a:r>
          <a:endParaRPr lang="ru-RU" sz="1300" kern="1200" baseline="0" dirty="0"/>
        </a:p>
      </dsp:txBody>
      <dsp:txXfrm>
        <a:off x="0" y="1620317"/>
        <a:ext cx="8496944" cy="1563784"/>
      </dsp:txXfrm>
    </dsp:sp>
    <dsp:sp modelId="{A4E34470-B2C7-43E1-A0A7-F0CEC34C1441}">
      <dsp:nvSpPr>
        <dsp:cNvPr id="0" name=""/>
        <dsp:cNvSpPr/>
      </dsp:nvSpPr>
      <dsp:spPr>
        <a:xfrm>
          <a:off x="2304276" y="3314522"/>
          <a:ext cx="6146138" cy="919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lvl="0" algn="l" defTabSz="755650">
            <a:lnSpc>
              <a:spcPct val="90000"/>
            </a:lnSpc>
            <a:spcBef>
              <a:spcPct val="0"/>
            </a:spcBef>
            <a:spcAft>
              <a:spcPct val="35000"/>
            </a:spcAft>
          </a:pPr>
          <a:r>
            <a:rPr lang="ru-RU" sz="1700" b="1" kern="1200" cap="none" spc="0" baseline="0" dirty="0" smtClean="0">
              <a:ln w="10541" cmpd="sng">
                <a:prstDash val="solid"/>
              </a:ln>
              <a:effectLst/>
            </a:rPr>
            <a:t>Муниципальная программа "Управление муниципальным имуществом  МО "Город Балабаново"</a:t>
          </a:r>
          <a:endParaRPr lang="ru-RU" sz="1700" kern="1200" baseline="0" dirty="0"/>
        </a:p>
      </dsp:txBody>
      <dsp:txXfrm>
        <a:off x="2304276" y="3314522"/>
        <a:ext cx="6146138" cy="919032"/>
      </dsp:txXfrm>
    </dsp:sp>
    <dsp:sp modelId="{F03FE161-8EFC-4CFA-A715-161D5E652C34}">
      <dsp:nvSpPr>
        <dsp:cNvPr id="0" name=""/>
        <dsp:cNvSpPr/>
      </dsp:nvSpPr>
      <dsp:spPr>
        <a:xfrm>
          <a:off x="0" y="3379494"/>
          <a:ext cx="2209205" cy="1023147"/>
        </a:xfrm>
        <a:prstGeom prst="round2SameRect">
          <a:avLst>
            <a:gd name="adj1" fmla="val 16670"/>
            <a:gd name="adj2" fmla="val 0"/>
          </a:avLst>
        </a:prstGeom>
        <a:solidFill>
          <a:schemeClr val="accent5">
            <a:hueOff val="2457214"/>
            <a:satOff val="-53963"/>
            <a:lumOff val="13725"/>
            <a:alphaOff val="0"/>
          </a:schemeClr>
        </a:solidFill>
        <a:ln w="12700" cap="flat" cmpd="sng" algn="ctr">
          <a:solidFill>
            <a:schemeClr val="accent5">
              <a:hueOff val="2457214"/>
              <a:satOff val="-53963"/>
              <a:lumOff val="13725"/>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ru-RU" sz="3200" kern="1200" dirty="0" smtClean="0"/>
            <a:t>2 074 тыс. руб.</a:t>
          </a:r>
          <a:endParaRPr lang="ru-RU" sz="3200" kern="1200" dirty="0"/>
        </a:p>
      </dsp:txBody>
      <dsp:txXfrm>
        <a:off x="49955" y="3429449"/>
        <a:ext cx="2109295" cy="973192"/>
      </dsp:txXfrm>
    </dsp:sp>
    <dsp:sp modelId="{6F253FA0-5EEF-4A5A-A7F6-8C8AF2E385FC}">
      <dsp:nvSpPr>
        <dsp:cNvPr id="0" name=""/>
        <dsp:cNvSpPr/>
      </dsp:nvSpPr>
      <dsp:spPr>
        <a:xfrm>
          <a:off x="0" y="4547059"/>
          <a:ext cx="8496944" cy="655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ru-RU" sz="1300" kern="1200" dirty="0" smtClean="0"/>
            <a:t>перекладка надземного участка газопровода в подземное исполнение на ул. 1 Мая – 556 тыс. рублей</a:t>
          </a:r>
          <a:r>
            <a:rPr lang="ru-RU" sz="1300" kern="1200" baseline="0" dirty="0" smtClean="0"/>
            <a:t>;</a:t>
          </a:r>
        </a:p>
        <a:p>
          <a:pPr marL="114300" lvl="1" indent="-114300" algn="l" defTabSz="577850">
            <a:lnSpc>
              <a:spcPct val="90000"/>
            </a:lnSpc>
            <a:spcBef>
              <a:spcPct val="0"/>
            </a:spcBef>
            <a:spcAft>
              <a:spcPct val="15000"/>
            </a:spcAft>
            <a:buChar char="••"/>
          </a:pPr>
          <a:r>
            <a:rPr lang="ru-RU" sz="1300" kern="1200" dirty="0" smtClean="0"/>
            <a:t>возмещение льгот МУП «МФЦОН» – 1 518 тыс. рублей.</a:t>
          </a:r>
          <a:endParaRPr lang="ru-RU" sz="1300" kern="1200" baseline="0" dirty="0"/>
        </a:p>
      </dsp:txBody>
      <dsp:txXfrm>
        <a:off x="0" y="4547059"/>
        <a:ext cx="8496944" cy="6553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74567-52E2-4D90-8B40-A4F7262B81D5}">
      <dsp:nvSpPr>
        <dsp:cNvPr id="0" name=""/>
        <dsp:cNvSpPr/>
      </dsp:nvSpPr>
      <dsp:spPr>
        <a:xfrm>
          <a:off x="1045" y="0"/>
          <a:ext cx="2717796" cy="5472608"/>
        </a:xfrm>
        <a:prstGeom prst="roundRect">
          <a:avLst>
            <a:gd name="adj" fmla="val 10000"/>
          </a:avLst>
        </a:prstGeom>
        <a:solidFill>
          <a:schemeClr val="accent2">
            <a:tint val="4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МП «Благоустройство городского поселения «Город Балабаново»</a:t>
          </a:r>
          <a:endParaRPr lang="ru-RU" sz="2100" kern="1200" dirty="0"/>
        </a:p>
      </dsp:txBody>
      <dsp:txXfrm>
        <a:off x="1045" y="0"/>
        <a:ext cx="2717796" cy="1641782"/>
      </dsp:txXfrm>
    </dsp:sp>
    <dsp:sp modelId="{BDBBC107-99C0-4958-9972-EA5A20F93C9C}">
      <dsp:nvSpPr>
        <dsp:cNvPr id="0" name=""/>
        <dsp:cNvSpPr/>
      </dsp:nvSpPr>
      <dsp:spPr>
        <a:xfrm>
          <a:off x="272824" y="1642817"/>
          <a:ext cx="2174237" cy="633104"/>
        </a:xfrm>
        <a:prstGeom prst="roundRect">
          <a:avLst>
            <a:gd name="adj" fmla="val 10000"/>
          </a:avLst>
        </a:prstGeom>
        <a:solidFill>
          <a:schemeClr val="accent2">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ru-RU" sz="1000" kern="1200" dirty="0" smtClean="0"/>
            <a:t>на уличное освещение – 5 760 тыс. рублей;</a:t>
          </a:r>
          <a:endParaRPr lang="ru-RU" sz="1000" kern="1200" dirty="0"/>
        </a:p>
      </dsp:txBody>
      <dsp:txXfrm>
        <a:off x="291367" y="1661360"/>
        <a:ext cx="2137151" cy="596018"/>
      </dsp:txXfrm>
    </dsp:sp>
    <dsp:sp modelId="{26CB72D4-27F2-4C47-8F67-4776BA4CC42F}">
      <dsp:nvSpPr>
        <dsp:cNvPr id="0" name=""/>
        <dsp:cNvSpPr/>
      </dsp:nvSpPr>
      <dsp:spPr>
        <a:xfrm>
          <a:off x="272824" y="2373322"/>
          <a:ext cx="2174237" cy="633104"/>
        </a:xfrm>
        <a:prstGeom prst="roundRect">
          <a:avLst>
            <a:gd name="adj" fmla="val 10000"/>
          </a:avLst>
        </a:prstGeom>
        <a:solidFill>
          <a:schemeClr val="accent3">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ru-RU" sz="1000" kern="1200" dirty="0" smtClean="0"/>
            <a:t>на содержание зеленого хозяйства –      6 001 тыс. рублей;</a:t>
          </a:r>
          <a:endParaRPr lang="ru-RU" sz="1000" kern="1200" dirty="0"/>
        </a:p>
      </dsp:txBody>
      <dsp:txXfrm>
        <a:off x="291367" y="2391865"/>
        <a:ext cx="2137151" cy="596018"/>
      </dsp:txXfrm>
    </dsp:sp>
    <dsp:sp modelId="{214BA8C5-F6EC-4C37-9E32-1A747DD0C3B3}">
      <dsp:nvSpPr>
        <dsp:cNvPr id="0" name=""/>
        <dsp:cNvSpPr/>
      </dsp:nvSpPr>
      <dsp:spPr>
        <a:xfrm>
          <a:off x="272824" y="3103827"/>
          <a:ext cx="2174237" cy="633104"/>
        </a:xfrm>
        <a:prstGeom prst="roundRect">
          <a:avLst>
            <a:gd name="adj" fmla="val 10000"/>
          </a:avLst>
        </a:prstGeom>
        <a:solidFill>
          <a:schemeClr val="accent4">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ru-RU" sz="1000" kern="1200" dirty="0" smtClean="0"/>
            <a:t>ликвидация стихийных свалок, организация сбора вывоза бытовых отходов и мусора – 3 516 тыс. рублей;</a:t>
          </a:r>
          <a:endParaRPr lang="ru-RU" sz="1000" kern="1200" dirty="0"/>
        </a:p>
      </dsp:txBody>
      <dsp:txXfrm>
        <a:off x="291367" y="3122370"/>
        <a:ext cx="2137151" cy="596018"/>
      </dsp:txXfrm>
    </dsp:sp>
    <dsp:sp modelId="{2E8AB836-0310-4AE5-A904-D8A014CD7565}">
      <dsp:nvSpPr>
        <dsp:cNvPr id="0" name=""/>
        <dsp:cNvSpPr/>
      </dsp:nvSpPr>
      <dsp:spPr>
        <a:xfrm>
          <a:off x="272824" y="3834332"/>
          <a:ext cx="2174237" cy="633104"/>
        </a:xfrm>
        <a:prstGeom prst="roundRect">
          <a:avLst>
            <a:gd name="adj" fmla="val 10000"/>
          </a:avLst>
        </a:prstGeom>
        <a:solidFill>
          <a:schemeClr val="accent5">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ru-RU" sz="1000" kern="1200" dirty="0" smtClean="0"/>
            <a:t>прочие объекты благоустройства –          18 180 тыс. рублей;</a:t>
          </a:r>
          <a:endParaRPr lang="ru-RU" sz="1000" kern="1200" dirty="0"/>
        </a:p>
      </dsp:txBody>
      <dsp:txXfrm>
        <a:off x="291367" y="3852875"/>
        <a:ext cx="2137151" cy="596018"/>
      </dsp:txXfrm>
    </dsp:sp>
    <dsp:sp modelId="{9DC03D41-6942-4B7F-849A-4F05DE2F9262}">
      <dsp:nvSpPr>
        <dsp:cNvPr id="0" name=""/>
        <dsp:cNvSpPr/>
      </dsp:nvSpPr>
      <dsp:spPr>
        <a:xfrm>
          <a:off x="272824" y="4564837"/>
          <a:ext cx="2174237" cy="633104"/>
        </a:xfrm>
        <a:prstGeom prst="roundRect">
          <a:avLst>
            <a:gd name="adj" fmla="val 10000"/>
          </a:avLst>
        </a:prstGeom>
        <a:solidFill>
          <a:schemeClr val="accent6">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ru-RU" sz="1000" kern="1200" dirty="0" smtClean="0"/>
            <a:t>благоустройство за счет средств на обеспечение финансовой устойчивости – 29 743 тыс. рублей</a:t>
          </a:r>
          <a:endParaRPr lang="ru-RU" sz="1000" kern="1200" dirty="0"/>
        </a:p>
      </dsp:txBody>
      <dsp:txXfrm>
        <a:off x="291367" y="4583380"/>
        <a:ext cx="2137151" cy="596018"/>
      </dsp:txXfrm>
    </dsp:sp>
    <dsp:sp modelId="{3A1D7661-44C7-442E-B6D5-170DE1FD51C9}">
      <dsp:nvSpPr>
        <dsp:cNvPr id="0" name=""/>
        <dsp:cNvSpPr/>
      </dsp:nvSpPr>
      <dsp:spPr>
        <a:xfrm>
          <a:off x="2922676" y="0"/>
          <a:ext cx="2717796" cy="5472608"/>
        </a:xfrm>
        <a:prstGeom prst="roundRect">
          <a:avLst>
            <a:gd name="adj" fmla="val 10000"/>
          </a:avLst>
        </a:prstGeom>
        <a:solidFill>
          <a:schemeClr val="accent2">
            <a:tint val="4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МП «Формирование комфортной городской среды города Балабаново»</a:t>
          </a:r>
          <a:endParaRPr lang="ru-RU" sz="2100" kern="1200" dirty="0"/>
        </a:p>
      </dsp:txBody>
      <dsp:txXfrm>
        <a:off x="2922676" y="0"/>
        <a:ext cx="2717796" cy="1641782"/>
      </dsp:txXfrm>
    </dsp:sp>
    <dsp:sp modelId="{E0391E65-FD2B-45F0-A5A0-BD3BB0A6E485}">
      <dsp:nvSpPr>
        <dsp:cNvPr id="0" name=""/>
        <dsp:cNvSpPr/>
      </dsp:nvSpPr>
      <dsp:spPr>
        <a:xfrm>
          <a:off x="3194455" y="1643385"/>
          <a:ext cx="2174237" cy="1650066"/>
        </a:xfrm>
        <a:prstGeom prst="roundRect">
          <a:avLst>
            <a:gd name="adj" fmla="val 10000"/>
          </a:avLst>
        </a:prstGeom>
        <a:solidFill>
          <a:schemeClr val="accent2">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kern="1200" dirty="0" smtClean="0"/>
            <a:t>на ремонт дворовых территорий – 4 360 тыс. рублей;</a:t>
          </a:r>
          <a:endParaRPr lang="ru-RU" sz="1600" kern="1200" dirty="0"/>
        </a:p>
      </dsp:txBody>
      <dsp:txXfrm>
        <a:off x="3242784" y="1691714"/>
        <a:ext cx="2077579" cy="1553408"/>
      </dsp:txXfrm>
    </dsp:sp>
    <dsp:sp modelId="{2BC7C51B-BC46-4191-A0D8-0F7F60AB51D9}">
      <dsp:nvSpPr>
        <dsp:cNvPr id="0" name=""/>
        <dsp:cNvSpPr/>
      </dsp:nvSpPr>
      <dsp:spPr>
        <a:xfrm>
          <a:off x="3192955" y="3541098"/>
          <a:ext cx="2174237" cy="1650066"/>
        </a:xfrm>
        <a:prstGeom prst="roundRect">
          <a:avLst>
            <a:gd name="adj" fmla="val 10000"/>
          </a:avLst>
        </a:prstGeom>
        <a:solidFill>
          <a:schemeClr val="accent3">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kern="1200" dirty="0" smtClean="0"/>
            <a:t>на ремонт общественных территорий – 16 259 тыс. рублей.</a:t>
          </a:r>
          <a:endParaRPr lang="ru-RU" sz="1600" kern="1200" dirty="0"/>
        </a:p>
      </dsp:txBody>
      <dsp:txXfrm>
        <a:off x="3241284" y="3589427"/>
        <a:ext cx="2077579" cy="1553408"/>
      </dsp:txXfrm>
    </dsp:sp>
    <dsp:sp modelId="{347CFF9C-216B-4AD8-AF38-58BCBD0806A2}">
      <dsp:nvSpPr>
        <dsp:cNvPr id="0" name=""/>
        <dsp:cNvSpPr/>
      </dsp:nvSpPr>
      <dsp:spPr>
        <a:xfrm>
          <a:off x="5844307" y="0"/>
          <a:ext cx="2717796" cy="5472608"/>
        </a:xfrm>
        <a:prstGeom prst="roundRect">
          <a:avLst>
            <a:gd name="adj" fmla="val 10000"/>
          </a:avLst>
        </a:prstGeom>
        <a:solidFill>
          <a:schemeClr val="accent2">
            <a:tint val="4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kern="1200" dirty="0" smtClean="0"/>
        </a:p>
        <a:p>
          <a:pPr lvl="0" algn="ctr" defTabSz="711200">
            <a:lnSpc>
              <a:spcPct val="90000"/>
            </a:lnSpc>
            <a:spcBef>
              <a:spcPct val="0"/>
            </a:spcBef>
            <a:spcAft>
              <a:spcPct val="35000"/>
            </a:spcAft>
          </a:pPr>
          <a:endParaRPr lang="ru-RU" sz="1800" kern="1200" dirty="0" smtClean="0"/>
        </a:p>
        <a:p>
          <a:pPr lvl="0" algn="ctr" defTabSz="711200">
            <a:lnSpc>
              <a:spcPct val="90000"/>
            </a:lnSpc>
            <a:spcBef>
              <a:spcPct val="0"/>
            </a:spcBef>
            <a:spcAft>
              <a:spcPct val="35000"/>
            </a:spcAft>
          </a:pPr>
          <a:endParaRPr lang="ru-RU" sz="1800" kern="1200" dirty="0" smtClean="0"/>
        </a:p>
        <a:p>
          <a:pPr lvl="0" algn="ctr" defTabSz="711200">
            <a:lnSpc>
              <a:spcPct val="90000"/>
            </a:lnSpc>
            <a:spcBef>
              <a:spcPct val="0"/>
            </a:spcBef>
            <a:spcAft>
              <a:spcPct val="35000"/>
            </a:spcAft>
          </a:pPr>
          <a:endParaRPr lang="ru-RU" sz="1800" kern="1200" dirty="0" smtClean="0"/>
        </a:p>
        <a:p>
          <a:pPr lvl="0" algn="ctr" defTabSz="711200">
            <a:lnSpc>
              <a:spcPct val="90000"/>
            </a:lnSpc>
            <a:spcBef>
              <a:spcPct val="0"/>
            </a:spcBef>
            <a:spcAft>
              <a:spcPct val="35000"/>
            </a:spcAft>
          </a:pPr>
          <a:r>
            <a:rPr lang="ru-RU" sz="1800" kern="1200" dirty="0" smtClean="0"/>
            <a:t>МП «Территориальное планирование, проектирование, строительство объектов кап. строительства и инженерно-транспортной инфраструктуры МО городского поселения «Город Балабаново»</a:t>
          </a:r>
          <a:endParaRPr lang="ru-RU" sz="1800" kern="1200" dirty="0"/>
        </a:p>
      </dsp:txBody>
      <dsp:txXfrm>
        <a:off x="5844307" y="0"/>
        <a:ext cx="2717796" cy="1641782"/>
      </dsp:txXfrm>
    </dsp:sp>
    <dsp:sp modelId="{CE376052-B5B9-4EED-9FDE-8C5B57CCEC95}">
      <dsp:nvSpPr>
        <dsp:cNvPr id="0" name=""/>
        <dsp:cNvSpPr/>
      </dsp:nvSpPr>
      <dsp:spPr>
        <a:xfrm>
          <a:off x="6114869" y="2952342"/>
          <a:ext cx="2174237" cy="2232246"/>
        </a:xfrm>
        <a:prstGeom prst="roundRect">
          <a:avLst>
            <a:gd name="adj" fmla="val 10000"/>
          </a:avLst>
        </a:prstGeom>
        <a:solidFill>
          <a:schemeClr val="accent4">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kern="1200" dirty="0" smtClean="0"/>
            <a:t>на разработку проектов и концепции благоустройства общественных территорий - 935 тыс. рублей</a:t>
          </a:r>
          <a:endParaRPr lang="ru-RU" sz="1600" kern="1200" dirty="0"/>
        </a:p>
      </dsp:txBody>
      <dsp:txXfrm>
        <a:off x="6178550" y="3016023"/>
        <a:ext cx="2046875" cy="21048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3EA1B-6664-471B-8B64-8E4387946131}">
      <dsp:nvSpPr>
        <dsp:cNvPr id="0" name=""/>
        <dsp:cNvSpPr/>
      </dsp:nvSpPr>
      <dsp:spPr>
        <a:xfrm>
          <a:off x="0" y="504330"/>
          <a:ext cx="8569325" cy="1901250"/>
        </a:xfrm>
        <a:prstGeom prst="roundRect">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ru-RU" sz="3600" kern="1200" dirty="0" smtClean="0"/>
            <a:t>Муниципальная программа «Ремонт и содержание сети автомобильных дорог» – 43 194 тыс. руб.</a:t>
          </a:r>
          <a:endParaRPr lang="ru-RU" sz="3600" kern="1200" dirty="0"/>
        </a:p>
      </dsp:txBody>
      <dsp:txXfrm>
        <a:off x="92811" y="597141"/>
        <a:ext cx="8383703" cy="1715628"/>
      </dsp:txXfrm>
    </dsp:sp>
    <dsp:sp modelId="{81870B53-5593-4994-ADB8-9CA686E6560D}">
      <dsp:nvSpPr>
        <dsp:cNvPr id="0" name=""/>
        <dsp:cNvSpPr/>
      </dsp:nvSpPr>
      <dsp:spPr>
        <a:xfrm>
          <a:off x="0" y="2390523"/>
          <a:ext cx="8569325" cy="2489175"/>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2076"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ru-RU" sz="2800" kern="1200" dirty="0" smtClean="0"/>
            <a:t>на содержание сети автомобильных дорог – 24 478 тыс. руб.;</a:t>
          </a:r>
          <a:endParaRPr lang="ru-RU" sz="2800" kern="1200" dirty="0"/>
        </a:p>
        <a:p>
          <a:pPr marL="285750" lvl="1" indent="-285750" algn="l" defTabSz="1244600">
            <a:lnSpc>
              <a:spcPct val="90000"/>
            </a:lnSpc>
            <a:spcBef>
              <a:spcPct val="0"/>
            </a:spcBef>
            <a:spcAft>
              <a:spcPct val="20000"/>
            </a:spcAft>
            <a:buChar char="••"/>
          </a:pPr>
          <a:r>
            <a:rPr lang="ru-RU" sz="2800" kern="1200" dirty="0" smtClean="0"/>
            <a:t>на ремонт и капитальный ремонт сети автомобильных дорог – 18 551 тыс. руб.; </a:t>
          </a:r>
          <a:endParaRPr lang="ru-RU" sz="2800" kern="1200" dirty="0"/>
        </a:p>
        <a:p>
          <a:pPr marL="285750" lvl="1" indent="-285750" algn="l" defTabSz="1244600">
            <a:lnSpc>
              <a:spcPct val="90000"/>
            </a:lnSpc>
            <a:spcBef>
              <a:spcPct val="0"/>
            </a:spcBef>
            <a:spcAft>
              <a:spcPct val="20000"/>
            </a:spcAft>
            <a:buChar char="••"/>
          </a:pPr>
          <a:r>
            <a:rPr lang="ru-RU" sz="2800" kern="1200" dirty="0" smtClean="0"/>
            <a:t>на обеспечение безопасности дорожного движения – 165 тыс. руб.</a:t>
          </a:r>
        </a:p>
      </dsp:txBody>
      <dsp:txXfrm>
        <a:off x="0" y="2390523"/>
        <a:ext cx="8569325" cy="24891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70545-E53B-48F3-B356-62A312954CB2}">
      <dsp:nvSpPr>
        <dsp:cNvPr id="0" name=""/>
        <dsp:cNvSpPr/>
      </dsp:nvSpPr>
      <dsp:spPr>
        <a:xfrm>
          <a:off x="1800200" y="147168"/>
          <a:ext cx="4381038" cy="1725030"/>
        </a:xfrm>
        <a:prstGeom prst="rect">
          <a:avLst/>
        </a:prstGeom>
        <a:gradFill rotWithShape="0">
          <a:gsLst>
            <a:gs pos="0">
              <a:srgbClr val="00A1DA"/>
            </a:gs>
            <a:gs pos="50000">
              <a:schemeClr val="accent1">
                <a:tint val="44500"/>
                <a:satMod val="160000"/>
              </a:schemeClr>
            </a:gs>
            <a:gs pos="100000">
              <a:schemeClr val="accent1">
                <a:tint val="23500"/>
                <a:satMod val="160000"/>
              </a:schemeClr>
            </a:gs>
          </a:gsLst>
          <a:lin ang="5400000" scaled="0"/>
        </a:gradFill>
        <a:ln w="12700" cap="flat" cmpd="sng" algn="ctr">
          <a:solidFill>
            <a:schemeClr val="dk1">
              <a:hueOff val="0"/>
              <a:satOff val="0"/>
              <a:lumOff val="0"/>
              <a:alphaOff val="0"/>
            </a:schemeClr>
          </a:solidFill>
          <a:prstDash val="solid"/>
        </a:ln>
        <a:effectLst>
          <a:innerShdw dist="50800" dir="420000">
            <a:prstClr val="black">
              <a:alpha val="99000"/>
            </a:prstClr>
          </a:innerShdw>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i="1" kern="1200" cap="none" spc="0" baseline="0" dirty="0" smtClean="0">
            <a:ln w="10541" cmpd="sng">
              <a:prstDash val="solid"/>
            </a:ln>
            <a:solidFill>
              <a:schemeClr val="accent3">
                <a:lumMod val="50000"/>
              </a:schemeClr>
            </a:solidFill>
            <a:effectLst/>
          </a:endParaRPr>
        </a:p>
        <a:p>
          <a:pPr lvl="0" algn="ctr" defTabSz="622300">
            <a:lnSpc>
              <a:spcPct val="90000"/>
            </a:lnSpc>
            <a:spcBef>
              <a:spcPct val="0"/>
            </a:spcBef>
            <a:spcAft>
              <a:spcPct val="35000"/>
            </a:spcAft>
          </a:pPr>
          <a:endParaRPr lang="ru-RU" sz="1400" b="1" i="1" kern="1200" cap="none" spc="0" baseline="0" dirty="0" smtClean="0">
            <a:ln w="10541" cmpd="sng">
              <a:prstDash val="solid"/>
            </a:ln>
            <a:solidFill>
              <a:schemeClr val="accent3">
                <a:lumMod val="50000"/>
              </a:schemeClr>
            </a:solidFill>
            <a:effectLst/>
          </a:endParaRPr>
        </a:p>
        <a:p>
          <a:pPr lvl="0" algn="ctr" defTabSz="622300">
            <a:lnSpc>
              <a:spcPct val="90000"/>
            </a:lnSpc>
            <a:spcBef>
              <a:spcPct val="0"/>
            </a:spcBef>
            <a:spcAft>
              <a:spcPct val="35000"/>
            </a:spcAft>
          </a:pPr>
          <a:endParaRPr lang="ru-RU" sz="1400" b="1" i="1" kern="1200" cap="none" spc="0" baseline="0" dirty="0" smtClean="0">
            <a:ln w="10541" cmpd="sng">
              <a:prstDash val="solid"/>
            </a:ln>
            <a:solidFill>
              <a:schemeClr val="accent3">
                <a:lumMod val="50000"/>
              </a:schemeClr>
            </a:solidFill>
            <a:effectLst/>
          </a:endParaRPr>
        </a:p>
        <a:p>
          <a:pPr lvl="0" algn="ctr" defTabSz="622300">
            <a:lnSpc>
              <a:spcPct val="90000"/>
            </a:lnSpc>
            <a:spcBef>
              <a:spcPct val="0"/>
            </a:spcBef>
            <a:spcAft>
              <a:spcPct val="35000"/>
            </a:spcAft>
          </a:pPr>
          <a:endParaRPr lang="ru-RU" sz="1400" b="1" i="1" kern="1200" cap="none" spc="0" baseline="0" dirty="0" smtClean="0">
            <a:ln w="10541" cmpd="sng">
              <a:prstDash val="solid"/>
            </a:ln>
            <a:solidFill>
              <a:schemeClr val="accent3">
                <a:lumMod val="50000"/>
              </a:schemeClr>
            </a:solidFill>
            <a:effectLst/>
          </a:endParaRPr>
        </a:p>
        <a:p>
          <a:pPr lvl="0" algn="ctr" defTabSz="622300">
            <a:lnSpc>
              <a:spcPct val="90000"/>
            </a:lnSpc>
            <a:spcBef>
              <a:spcPct val="0"/>
            </a:spcBef>
            <a:spcAft>
              <a:spcPct val="35000"/>
            </a:spcAft>
          </a:pPr>
          <a:endParaRPr lang="ru-RU" sz="1400" b="1" i="1" kern="1200" cap="none" spc="0" baseline="0" dirty="0" smtClean="0">
            <a:ln w="10541" cmpd="sng">
              <a:prstDash val="solid"/>
            </a:ln>
            <a:solidFill>
              <a:schemeClr val="accent3">
                <a:lumMod val="50000"/>
              </a:schemeClr>
            </a:solidFill>
            <a:effectLst/>
          </a:endParaRPr>
        </a:p>
        <a:p>
          <a:pPr lvl="0" algn="ctr" defTabSz="622300">
            <a:lnSpc>
              <a:spcPct val="90000"/>
            </a:lnSpc>
            <a:spcBef>
              <a:spcPct val="0"/>
            </a:spcBef>
            <a:spcAft>
              <a:spcPct val="35000"/>
            </a:spcAft>
          </a:pPr>
          <a:r>
            <a:rPr lang="ru-RU" sz="1400" b="1" i="1" kern="1200" cap="none" spc="0" baseline="0" dirty="0" smtClean="0">
              <a:ln w="10541" cmpd="sng">
                <a:prstDash val="solid"/>
              </a:ln>
              <a:solidFill>
                <a:schemeClr val="accent3">
                  <a:lumMod val="50000"/>
                </a:schemeClr>
              </a:solidFill>
              <a:effectLst/>
            </a:rPr>
            <a:t>МП </a:t>
          </a:r>
          <a:r>
            <a:rPr lang="ru-RU" sz="1400" b="1" i="1" kern="1200" dirty="0" smtClean="0">
              <a:solidFill>
                <a:schemeClr val="accent3">
                  <a:lumMod val="50000"/>
                </a:schemeClr>
              </a:solidFill>
            </a:rPr>
            <a:t>«Территориальное планирование, проектирование, строительство объектов капитального строительства и инженерно-транспортной инфраструктуры МО городского поселения «Город Балабаново»</a:t>
          </a:r>
          <a:r>
            <a:rPr lang="ru-RU" sz="1400" b="1" i="1" kern="1200" cap="none" spc="0" baseline="0" dirty="0" smtClean="0">
              <a:ln w="10541" cmpd="sng">
                <a:prstDash val="solid"/>
              </a:ln>
              <a:solidFill>
                <a:schemeClr val="accent3">
                  <a:lumMod val="50000"/>
                </a:schemeClr>
              </a:solidFill>
              <a:effectLst/>
            </a:rPr>
            <a:t> на проектирование расчистки русла на р. </a:t>
          </a:r>
          <a:r>
            <a:rPr lang="ru-RU" sz="1400" b="1" i="1" kern="1200" cap="none" spc="0" baseline="0" dirty="0" err="1" smtClean="0">
              <a:ln w="10541" cmpd="sng">
                <a:prstDash val="solid"/>
              </a:ln>
              <a:solidFill>
                <a:schemeClr val="accent3">
                  <a:lumMod val="50000"/>
                </a:schemeClr>
              </a:solidFill>
              <a:effectLst/>
            </a:rPr>
            <a:t>Страдаловка</a:t>
          </a:r>
          <a:r>
            <a:rPr lang="ru-RU" sz="1400" b="1" i="1" kern="1200" cap="none" spc="0" baseline="0" dirty="0" smtClean="0">
              <a:ln w="10541" cmpd="sng">
                <a:prstDash val="solid"/>
              </a:ln>
              <a:solidFill>
                <a:schemeClr val="accent3">
                  <a:lumMod val="50000"/>
                </a:schemeClr>
              </a:solidFill>
              <a:effectLst/>
            </a:rPr>
            <a:t>  – 698 тыс. рублей, </a:t>
          </a:r>
          <a:endParaRPr lang="ru-RU" sz="1400" b="1" i="1" kern="1200" dirty="0">
            <a:solidFill>
              <a:schemeClr val="accent3">
                <a:lumMod val="50000"/>
              </a:schemeClr>
            </a:solidFill>
          </a:endParaRPr>
        </a:p>
      </dsp:txBody>
      <dsp:txXfrm>
        <a:off x="1800200" y="147168"/>
        <a:ext cx="4381038" cy="517509"/>
      </dsp:txXfrm>
    </dsp:sp>
    <dsp:sp modelId="{F90B3B2B-F015-456A-A867-3C31D6B79CBA}">
      <dsp:nvSpPr>
        <dsp:cNvPr id="0" name=""/>
        <dsp:cNvSpPr/>
      </dsp:nvSpPr>
      <dsp:spPr>
        <a:xfrm>
          <a:off x="1872207" y="3453351"/>
          <a:ext cx="4381038" cy="1011135"/>
        </a:xfrm>
        <a:prstGeom prst="rect">
          <a:avLst/>
        </a:prstGeom>
        <a:gradFill rotWithShape="0">
          <a:gsLst>
            <a:gs pos="0">
              <a:srgbClr val="00A1DA"/>
            </a:gs>
            <a:gs pos="50000">
              <a:schemeClr val="accent1">
                <a:tint val="44500"/>
                <a:satMod val="160000"/>
              </a:schemeClr>
            </a:gs>
            <a:gs pos="100000">
              <a:schemeClr val="accent1">
                <a:tint val="23500"/>
                <a:satMod val="160000"/>
              </a:schemeClr>
            </a:gs>
          </a:gsLst>
          <a:lin ang="5400000" scaled="0"/>
        </a:gradFill>
        <a:ln w="12700" cap="flat" cmpd="sng" algn="ctr">
          <a:solidFill>
            <a:schemeClr val="dk1">
              <a:hueOff val="0"/>
              <a:satOff val="0"/>
              <a:lumOff val="0"/>
              <a:alphaOff val="0"/>
            </a:schemeClr>
          </a:solidFill>
          <a:prstDash val="solid"/>
        </a:ln>
        <a:effectLst>
          <a:innerShdw dist="50800" dir="420000">
            <a:prstClr val="black">
              <a:alpha val="99000"/>
            </a:prstClr>
          </a:innerShdw>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i="1" kern="1200" cap="none" spc="0" baseline="0" dirty="0" smtClean="0">
            <a:ln w="10541" cmpd="sng">
              <a:prstDash val="solid"/>
            </a:ln>
            <a:solidFill>
              <a:srgbClr val="002060"/>
            </a:solidFill>
            <a:effectLst/>
          </a:endParaRPr>
        </a:p>
        <a:p>
          <a:pPr lvl="0" algn="ctr" defTabSz="622300">
            <a:lnSpc>
              <a:spcPct val="90000"/>
            </a:lnSpc>
            <a:spcBef>
              <a:spcPct val="0"/>
            </a:spcBef>
            <a:spcAft>
              <a:spcPct val="35000"/>
            </a:spcAft>
          </a:pPr>
          <a:endParaRPr lang="ru-RU" sz="1400" b="1" i="1" kern="1200" cap="none" spc="0" baseline="0" dirty="0" smtClean="0">
            <a:ln w="10541" cmpd="sng">
              <a:prstDash val="solid"/>
            </a:ln>
            <a:solidFill>
              <a:srgbClr val="002060"/>
            </a:solidFill>
            <a:effectLst/>
          </a:endParaRPr>
        </a:p>
        <a:p>
          <a:pPr lvl="0" algn="ctr" defTabSz="622300">
            <a:lnSpc>
              <a:spcPct val="90000"/>
            </a:lnSpc>
            <a:spcBef>
              <a:spcPct val="0"/>
            </a:spcBef>
            <a:spcAft>
              <a:spcPct val="35000"/>
            </a:spcAft>
          </a:pPr>
          <a:endParaRPr lang="ru-RU" sz="1400" b="1" i="1" kern="1200" cap="none" spc="0" baseline="0" dirty="0" smtClean="0">
            <a:ln w="10541" cmpd="sng">
              <a:prstDash val="solid"/>
            </a:ln>
            <a:solidFill>
              <a:srgbClr val="002060"/>
            </a:solidFill>
            <a:effectLst/>
          </a:endParaRPr>
        </a:p>
        <a:p>
          <a:pPr lvl="0" algn="ctr" defTabSz="622300">
            <a:lnSpc>
              <a:spcPct val="90000"/>
            </a:lnSpc>
            <a:spcBef>
              <a:spcPct val="0"/>
            </a:spcBef>
            <a:spcAft>
              <a:spcPct val="35000"/>
            </a:spcAft>
          </a:pPr>
          <a:r>
            <a:rPr lang="ru-RU" sz="1400" b="1" i="1" kern="1200" cap="none" spc="0" baseline="0" dirty="0" smtClean="0">
              <a:ln w="10541" cmpd="sng">
                <a:prstDash val="solid"/>
              </a:ln>
              <a:solidFill>
                <a:srgbClr val="002060"/>
              </a:solidFill>
              <a:effectLst/>
            </a:rPr>
            <a:t>МП "Управление муниципальным имуществом  МО "Город Балабаново" на тех. обслуживание ГТС на р. </a:t>
          </a:r>
          <a:r>
            <a:rPr lang="ru-RU" sz="1400" b="1" i="1" kern="1200" cap="none" spc="0" baseline="0" dirty="0" err="1" smtClean="0">
              <a:ln w="10541" cmpd="sng">
                <a:prstDash val="solid"/>
              </a:ln>
              <a:solidFill>
                <a:srgbClr val="002060"/>
              </a:solidFill>
              <a:effectLst/>
            </a:rPr>
            <a:t>Страдаловка</a:t>
          </a:r>
          <a:r>
            <a:rPr lang="ru-RU" sz="1400" b="1" i="1" kern="1200" cap="none" spc="0" baseline="0" dirty="0" smtClean="0">
              <a:ln w="10541" cmpd="sng">
                <a:prstDash val="solid"/>
              </a:ln>
              <a:solidFill>
                <a:srgbClr val="002060"/>
              </a:solidFill>
              <a:effectLst/>
            </a:rPr>
            <a:t>  – 273 тыс. рублей.</a:t>
          </a:r>
          <a:endParaRPr lang="ru-RU" sz="1400" b="1" i="1" kern="1200" dirty="0">
            <a:solidFill>
              <a:srgbClr val="002060"/>
            </a:solidFill>
          </a:endParaRPr>
        </a:p>
      </dsp:txBody>
      <dsp:txXfrm>
        <a:off x="1872207" y="3453351"/>
        <a:ext cx="4381038" cy="3033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Список вкладок"/>
  <dgm:desc val="Служит для отображения непоследовательных или сгруппированных блоков данных. Рекомендуется использовать для списков с текстом уровня 1 небольшого объема. Первый текст уровня 2 отображается рядом с текстом уровня 1, а остальной текст уровня 2 — под текстом уровня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34.png"/></Relationships>
</file>

<file path=ppt/drawings/_rels/drawing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rawings/_rels/drawing3.xml.rels><?xml version="1.0" encoding="UTF-8" standalone="yes"?>
<Relationships xmlns="http://schemas.openxmlformats.org/package/2006/relationships"><Relationship Id="rId1" Type="http://schemas.openxmlformats.org/officeDocument/2006/relationships/image" Target="../media/image38.jpeg"/></Relationships>
</file>

<file path=ppt/drawings/drawing1.xml><?xml version="1.0" encoding="utf-8"?>
<c:userShapes xmlns:c="http://schemas.openxmlformats.org/drawingml/2006/chart">
  <cdr:relSizeAnchor xmlns:cdr="http://schemas.openxmlformats.org/drawingml/2006/chartDrawing">
    <cdr:from>
      <cdr:x>0.87264</cdr:x>
      <cdr:y>0</cdr:y>
    </cdr:from>
    <cdr:to>
      <cdr:x>1</cdr:x>
      <cdr:y>0.07407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495686" y="-692696"/>
          <a:ext cx="1093954" cy="43204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0.00578</cdr:x>
      <cdr:y>0.01047</cdr:y>
    </cdr:from>
    <cdr:to>
      <cdr:x>0.31133</cdr:x>
      <cdr:y>0.35173</cdr:y>
    </cdr:to>
    <cdr:pic>
      <cdr:nvPicPr>
        <cdr:cNvPr id="2" name="Picture 2" descr="G:\Городское хозяйство\L24nMsytynU.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0800" y="50800"/>
          <a:ext cx="2684250" cy="1656184"/>
        </a:xfrm>
        <a:prstGeom xmlns:a="http://schemas.openxmlformats.org/drawingml/2006/main" prst="rect">
          <a:avLst/>
        </a:prstGeom>
        <a:ln xmlns:a="http://schemas.openxmlformats.org/drawingml/2006/main">
          <a:noFill/>
        </a:ln>
        <a:effectLst xmlns:a="http://schemas.openxmlformats.org/drawingml/2006/main">
          <a:softEdge rad="112500"/>
        </a:effectLst>
        <a:extLst xmlns:a="http://schemas.openxmlformats.org/drawingml/2006/main"/>
      </cdr:spPr>
    </cdr:pic>
  </cdr:relSizeAnchor>
  <cdr:relSizeAnchor xmlns:cdr="http://schemas.openxmlformats.org/drawingml/2006/chartDrawing">
    <cdr:from>
      <cdr:x>0.74278</cdr:x>
      <cdr:y>0.01047</cdr:y>
    </cdr:from>
    <cdr:to>
      <cdr:x>0.99761</cdr:x>
      <cdr:y>0.34812</cdr:y>
    </cdr:to>
    <cdr:pic>
      <cdr:nvPicPr>
        <cdr:cNvPr id="3" name="Picture 2" descr="\\SERVER\obmen\Отчет Главы Парфёнов В.В. за 2016\ОСП и ИО фото и текстовая часть\Дом культуры\Фото мероприятий ДК\1 Отчетный концерт Зорюшки.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525294" y="50800"/>
          <a:ext cx="2238723" cy="1638678"/>
        </a:xfrm>
        <a:prstGeom xmlns:a="http://schemas.openxmlformats.org/drawingml/2006/main" prst="rect">
          <a:avLst/>
        </a:prstGeom>
        <a:ln xmlns:a="http://schemas.openxmlformats.org/drawingml/2006/main">
          <a:noFill/>
        </a:ln>
        <a:effectLst xmlns:a="http://schemas.openxmlformats.org/drawingml/2006/main">
          <a:softEdge rad="112500"/>
        </a:effectLst>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0.66317</cdr:x>
      <cdr:y>0.59353</cdr:y>
    </cdr:from>
    <cdr:to>
      <cdr:x>1</cdr:x>
      <cdr:y>1</cdr:y>
    </cdr:to>
    <cdr:pic>
      <cdr:nvPicPr>
        <cdr:cNvPr id="4" name="Picture 2" descr="https://pp.userapi.com/c834403/v834403579/5489c/FAChRav20RQ.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877023" y="2931119"/>
          <a:ext cx="2959001" cy="1972667"/>
        </a:xfrm>
        <a:prstGeom xmlns:a="http://schemas.openxmlformats.org/drawingml/2006/main" prst="rect">
          <a:avLst/>
        </a:prstGeom>
        <a:ln xmlns:a="http://schemas.openxmlformats.org/drawingml/2006/main">
          <a:noFill/>
        </a:ln>
        <a:effectLst xmlns:a="http://schemas.openxmlformats.org/drawingml/2006/main">
          <a:softEdge rad="112500"/>
        </a:effectLst>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3.xml><?xml version="1.0" encoding="utf-8"?>
<c:userShapes xmlns:c="http://schemas.openxmlformats.org/drawingml/2006/chart">
  <cdr:relSizeAnchor xmlns:cdr="http://schemas.openxmlformats.org/drawingml/2006/chartDrawing">
    <cdr:from>
      <cdr:x>0.06611</cdr:x>
      <cdr:y>0.17808</cdr:y>
    </cdr:from>
    <cdr:to>
      <cdr:x>0.20659</cdr:x>
      <cdr:y>0.24834</cdr:y>
    </cdr:to>
    <cdr:sp macro="" textlink="">
      <cdr:nvSpPr>
        <cdr:cNvPr id="2" name="TextBox 4"/>
        <cdr:cNvSpPr txBox="1"/>
      </cdr:nvSpPr>
      <cdr:spPr>
        <a:xfrm xmlns:a="http://schemas.openxmlformats.org/drawingml/2006/main">
          <a:off x="576060" y="936092"/>
          <a:ext cx="122409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800" dirty="0" smtClean="0"/>
            <a:t>тыс. руб.</a:t>
          </a:r>
          <a:endParaRPr lang="ru-RU" sz="1800" dirty="0"/>
        </a:p>
      </cdr:txBody>
    </cdr:sp>
  </cdr:relSizeAnchor>
  <cdr:relSizeAnchor xmlns:cdr="http://schemas.openxmlformats.org/drawingml/2006/chartDrawing">
    <cdr:from>
      <cdr:x>0.75746</cdr:x>
      <cdr:y>0.47945</cdr:y>
    </cdr:from>
    <cdr:to>
      <cdr:x>0.99688</cdr:x>
      <cdr:y>0.79675</cdr:y>
    </cdr:to>
    <cdr:pic>
      <cdr:nvPicPr>
        <cdr:cNvPr id="3" name="Picture 2" descr="C:\Users\User\Downloads\DSC09291.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600285" y="2520280"/>
          <a:ext cx="2086225" cy="1667913"/>
        </a:xfrm>
        <a:prstGeom xmlns:a="http://schemas.openxmlformats.org/drawingml/2006/main" prst="rect">
          <a:avLst/>
        </a:prstGeom>
        <a:ln xmlns:a="http://schemas.openxmlformats.org/drawingml/2006/main">
          <a:noFill/>
        </a:ln>
        <a:effectLst xmlns:a="http://schemas.openxmlformats.org/drawingml/2006/main">
          <a:softEdge rad="112500"/>
        </a:effectLst>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4.xml><?xml version="1.0" encoding="utf-8"?>
<c:userShapes xmlns:c="http://schemas.openxmlformats.org/drawingml/2006/chart">
  <cdr:relSizeAnchor xmlns:cdr="http://schemas.openxmlformats.org/drawingml/2006/chartDrawing">
    <cdr:from>
      <cdr:x>0</cdr:x>
      <cdr:y>0.0289</cdr:y>
    </cdr:from>
    <cdr:to>
      <cdr:x>0.14874</cdr:x>
      <cdr:y>0.10389</cdr:y>
    </cdr:to>
    <cdr:sp macro="" textlink="">
      <cdr:nvSpPr>
        <cdr:cNvPr id="2" name="TextBox 4"/>
        <cdr:cNvSpPr txBox="1"/>
      </cdr:nvSpPr>
      <cdr:spPr>
        <a:xfrm xmlns:a="http://schemas.openxmlformats.org/drawingml/2006/main">
          <a:off x="0" y="142337"/>
          <a:ext cx="122407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800" dirty="0" smtClean="0"/>
            <a:t>тыс. руб.</a:t>
          </a:r>
          <a:endParaRPr lang="ru-RU" sz="1800" dirty="0"/>
        </a:p>
      </cdr:txBody>
    </cdr:sp>
  </cdr:relSizeAnchor>
</c:userShapes>
</file>

<file path=ppt/drawings/drawing5.xml><?xml version="1.0" encoding="utf-8"?>
<c:userShapes xmlns:c="http://schemas.openxmlformats.org/drawingml/2006/chart">
  <cdr:relSizeAnchor xmlns:cdr="http://schemas.openxmlformats.org/drawingml/2006/chartDrawing">
    <cdr:from>
      <cdr:x>0.02479</cdr:x>
      <cdr:y>0.01796</cdr:y>
    </cdr:from>
    <cdr:to>
      <cdr:x>0.19009</cdr:x>
      <cdr:y>0.08728</cdr:y>
    </cdr:to>
    <cdr:sp macro="" textlink="">
      <cdr:nvSpPr>
        <cdr:cNvPr id="2" name="TextBox 4"/>
        <cdr:cNvSpPr txBox="1"/>
      </cdr:nvSpPr>
      <cdr:spPr>
        <a:xfrm xmlns:a="http://schemas.openxmlformats.org/drawingml/2006/main">
          <a:off x="216024" y="95723"/>
          <a:ext cx="144019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800" dirty="0" smtClean="0"/>
            <a:t>тыс. руб.</a:t>
          </a:r>
          <a:endParaRPr lang="ru-RU"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2117" tIns="46058" rIns="92117" bIns="46058"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2117" tIns="46058" rIns="92117" bIns="46058" rtlCol="0"/>
          <a:lstStyle>
            <a:lvl1pPr algn="r">
              <a:defRPr sz="1200"/>
            </a:lvl1pPr>
          </a:lstStyle>
          <a:p>
            <a:fld id="{6867CD9B-A1FA-4B88-BED4-EEA8DFD2340E}" type="datetimeFigureOut">
              <a:rPr lang="ru-RU" smtClean="0"/>
              <a:t>17.05.2021</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17" tIns="46058" rIns="92117" bIns="46058" rtlCol="0" anchor="ctr"/>
          <a:lstStyle/>
          <a:p>
            <a:endParaRPr lang="ru-RU"/>
          </a:p>
        </p:txBody>
      </p:sp>
      <p:sp>
        <p:nvSpPr>
          <p:cNvPr id="5" name="Заметки 4"/>
          <p:cNvSpPr>
            <a:spLocks noGrp="1"/>
          </p:cNvSpPr>
          <p:nvPr>
            <p:ph type="body" sz="quarter" idx="3"/>
          </p:nvPr>
        </p:nvSpPr>
        <p:spPr>
          <a:xfrm>
            <a:off x="679768" y="4715907"/>
            <a:ext cx="5438140" cy="4467702"/>
          </a:xfrm>
          <a:prstGeom prst="rect">
            <a:avLst/>
          </a:prstGeom>
        </p:spPr>
        <p:txBody>
          <a:bodyPr vert="horz" lIns="92117" tIns="46058" rIns="92117" bIns="46058"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2117" tIns="46058" rIns="92117" bIns="46058"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2117" tIns="46058" rIns="92117" bIns="46058" rtlCol="0" anchor="b"/>
          <a:lstStyle>
            <a:lvl1pPr algn="r">
              <a:defRPr sz="1200"/>
            </a:lvl1pPr>
          </a:lstStyle>
          <a:p>
            <a:fld id="{5BBBED68-2A4E-4258-AAFA-3F8080BFBCAE}" type="slidenum">
              <a:rPr lang="ru-RU" smtClean="0"/>
              <a:t>‹#›</a:t>
            </a:fld>
            <a:endParaRPr lang="ru-RU"/>
          </a:p>
        </p:txBody>
      </p:sp>
    </p:spTree>
    <p:extLst>
      <p:ext uri="{BB962C8B-B14F-4D97-AF65-F5344CB8AC3E}">
        <p14:creationId xmlns:p14="http://schemas.microsoft.com/office/powerpoint/2010/main" val="346007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BBBED68-2A4E-4258-AAFA-3F8080BFBCAE}" type="slidenum">
              <a:rPr lang="ru-RU" smtClean="0"/>
              <a:t>13</a:t>
            </a:fld>
            <a:endParaRPr lang="ru-RU"/>
          </a:p>
        </p:txBody>
      </p:sp>
    </p:spTree>
    <p:extLst>
      <p:ext uri="{BB962C8B-B14F-4D97-AF65-F5344CB8AC3E}">
        <p14:creationId xmlns:p14="http://schemas.microsoft.com/office/powerpoint/2010/main" val="3788697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BBBED68-2A4E-4258-AAFA-3F8080BFBCAE}" type="slidenum">
              <a:rPr lang="ru-RU" smtClean="0"/>
              <a:t>33</a:t>
            </a:fld>
            <a:endParaRPr lang="ru-RU"/>
          </a:p>
        </p:txBody>
      </p:sp>
    </p:spTree>
    <p:extLst>
      <p:ext uri="{BB962C8B-B14F-4D97-AF65-F5344CB8AC3E}">
        <p14:creationId xmlns:p14="http://schemas.microsoft.com/office/powerpoint/2010/main" val="52025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BBBED68-2A4E-4258-AAFA-3F8080BFBCAE}" type="slidenum">
              <a:rPr lang="ru-RU" smtClean="0"/>
              <a:t>35</a:t>
            </a:fld>
            <a:endParaRPr lang="ru-RU"/>
          </a:p>
        </p:txBody>
      </p:sp>
    </p:spTree>
    <p:extLst>
      <p:ext uri="{BB962C8B-B14F-4D97-AF65-F5344CB8AC3E}">
        <p14:creationId xmlns:p14="http://schemas.microsoft.com/office/powerpoint/2010/main" val="2344748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2CFFD55-B565-4B10-88A4-F7D060FEAB95}" type="datetime1">
              <a:rPr lang="ru-RU" smtClean="0"/>
              <a:t>17.05.2021</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0E17F46-A77C-44DD-BD57-20E88A4E1FB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1052340-401B-4470-B7B5-497B78AFF118}" type="datetime1">
              <a:rPr lang="ru-RU" smtClean="0"/>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E17F46-A77C-44DD-BD57-20E88A4E1FB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20E264A-EB11-40C4-B00C-FD4B39C22145}" type="datetime1">
              <a:rPr lang="ru-RU" smtClean="0"/>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E17F46-A77C-44DD-BD57-20E88A4E1FB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249EC62-1A1E-45D0-AF06-7B434F5EA5CF}" type="datetime1">
              <a:rPr lang="ru-RU" smtClean="0"/>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E17F46-A77C-44DD-BD57-20E88A4E1FB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0E785601-6E6F-4FC3-A82B-DA6686ADA0F7}" type="datetime1">
              <a:rPr lang="ru-RU" smtClean="0"/>
              <a:t>17.05.2021</a:t>
            </a:fld>
            <a:endParaRPr lang="ru-RU"/>
          </a:p>
        </p:txBody>
      </p:sp>
      <p:sp>
        <p:nvSpPr>
          <p:cNvPr id="8" name="Slide Number Placeholder 7"/>
          <p:cNvSpPr>
            <a:spLocks noGrp="1"/>
          </p:cNvSpPr>
          <p:nvPr>
            <p:ph type="sldNum" sz="quarter" idx="11"/>
          </p:nvPr>
        </p:nvSpPr>
        <p:spPr/>
        <p:txBody>
          <a:bodyPr/>
          <a:lstStyle/>
          <a:p>
            <a:fld id="{B0E17F46-A77C-44DD-BD57-20E88A4E1FBE}"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AB4B58E-1709-4841-9BDE-17431677F681}" type="datetime1">
              <a:rPr lang="ru-RU" smtClean="0"/>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E17F46-A77C-44DD-BD57-20E88A4E1FB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235413D-90FF-468F-8F45-C250DAD685DB}" type="datetime1">
              <a:rPr lang="ru-RU" smtClean="0"/>
              <a:t>17.05.2021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0E17F46-A77C-44DD-BD57-20E88A4E1FB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D838204-9345-4948-96DA-E6E031B6C52D}" type="datetime1">
              <a:rPr lang="ru-RU" smtClean="0"/>
              <a:t>17.05.2021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0E17F46-A77C-44DD-BD57-20E88A4E1FB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99634-7B07-47F4-8547-F91988DF687F}" type="datetime1">
              <a:rPr lang="ru-RU" smtClean="0"/>
              <a:t>17.05.2021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0E17F46-A77C-44DD-BD57-20E88A4E1FB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0B00DCC-2BAB-4878-9C0E-8FE446EDAAD1}" type="datetime1">
              <a:rPr lang="ru-RU" smtClean="0"/>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E17F46-A77C-44DD-BD57-20E88A4E1FBE}"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7CFE033-5AD9-41FE-B1F9-18A23DC97611}" type="datetime1">
              <a:rPr lang="ru-RU" smtClean="0"/>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0E17F46-A77C-44DD-BD57-20E88A4E1FBE}" type="slidenum">
              <a:rPr lang="ru-RU" smtClean="0"/>
              <a:t>‹#›</a:t>
            </a:fld>
            <a:endParaRPr lang="ru-RU"/>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31AB2A7-68DF-406F-9BB7-81E484B1A58D}" type="datetime1">
              <a:rPr lang="ru-RU" smtClean="0"/>
              <a:t>17.05.2021</a:t>
            </a:fld>
            <a:endParaRPr lang="ru-RU"/>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0E17F46-A77C-44DD-BD57-20E88A4E1FBE}" type="slidenum">
              <a:rPr lang="ru-RU" smtClean="0"/>
              <a:t>‹#›</a:t>
            </a:fld>
            <a:endParaRPr lang="ru-RU"/>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4.png"/><Relationship Id="rId2" Type="http://schemas.openxmlformats.org/officeDocument/2006/relationships/chart" Target="../charts/chart11.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0.jpeg"/><Relationship Id="rId7"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chart" Target="../charts/chart12.xml"/><Relationship Id="rId4" Type="http://schemas.openxmlformats.org/officeDocument/2006/relationships/image" Target="../media/image51.jpeg"/><Relationship Id="rId9"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chart" Target="../charts/chart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4.xml"/><Relationship Id="rId7" Type="http://schemas.openxmlformats.org/officeDocument/2006/relationships/image" Target="../media/image5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chart" Target="../charts/chart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2.jpeg"/></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admbalabanovo.r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4.png"/><Relationship Id="rId4" Type="http://schemas.openxmlformats.org/officeDocument/2006/relationships/diagramQuickStyle" Target="../diagrams/quickStyle1.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84596" y="3861048"/>
            <a:ext cx="7772400" cy="2232248"/>
          </a:xfrm>
        </p:spPr>
        <p:txBody>
          <a:bodyPr>
            <a:noAutofit/>
          </a:bodyPr>
          <a:lstStyle/>
          <a:p>
            <a:pPr algn="ctr"/>
            <a:r>
              <a:rPr lang="ru-RU" sz="2000" b="1" dirty="0" smtClean="0">
                <a:solidFill>
                  <a:srgbClr val="002060"/>
                </a:solidFill>
                <a:latin typeface="+mn-lt"/>
              </a:rPr>
              <a:t>к решению Городской Думы городского поселения «Город Балабаново» «Об утверждении отчета об исполнении бюджета городского поселения «Город Балабаново» за 2020 год»</a:t>
            </a:r>
            <a:endParaRPr lang="ru-RU" sz="2000" b="1" dirty="0">
              <a:solidFill>
                <a:srgbClr val="002060"/>
              </a:solidFill>
              <a:latin typeface="+mn-lt"/>
            </a:endParaRPr>
          </a:p>
        </p:txBody>
      </p:sp>
      <p:sp>
        <p:nvSpPr>
          <p:cNvPr id="15" name="Подзаголовок 14"/>
          <p:cNvSpPr>
            <a:spLocks noGrp="1"/>
          </p:cNvSpPr>
          <p:nvPr>
            <p:ph type="subTitle" idx="1"/>
          </p:nvPr>
        </p:nvSpPr>
        <p:spPr>
          <a:xfrm>
            <a:off x="178283" y="1772816"/>
            <a:ext cx="8784976" cy="1152128"/>
          </a:xfrm>
        </p:spPr>
        <p:txBody>
          <a:bodyPr>
            <a:normAutofit/>
          </a:bodyPr>
          <a:lstStyle/>
          <a:p>
            <a:pPr algn="ctr"/>
            <a:r>
              <a:rPr lang="ru-RU" dirty="0" smtClean="0">
                <a:solidFill>
                  <a:schemeClr val="accent5">
                    <a:lumMod val="75000"/>
                  </a:schemeClr>
                </a:solidFill>
                <a:latin typeface="+mn-lt"/>
              </a:rPr>
              <a:t>Муниципальное образование городское поселение «Город Балабаново» Боровского района Калужской области</a:t>
            </a:r>
            <a:endParaRPr lang="ru-RU" dirty="0">
              <a:solidFill>
                <a:schemeClr val="accent5">
                  <a:lumMod val="75000"/>
                </a:schemeClr>
              </a:solidFill>
              <a:latin typeface="+mn-lt"/>
            </a:endParaRPr>
          </a:p>
        </p:txBody>
      </p:sp>
      <p:sp>
        <p:nvSpPr>
          <p:cNvPr id="3" name="Номер слайда 2"/>
          <p:cNvSpPr>
            <a:spLocks noGrp="1"/>
          </p:cNvSpPr>
          <p:nvPr>
            <p:ph type="sldNum" sz="quarter" idx="12"/>
          </p:nvPr>
        </p:nvSpPr>
        <p:spPr/>
        <p:txBody>
          <a:bodyPr/>
          <a:lstStyle/>
          <a:p>
            <a:fld id="{B0E17F46-A77C-44DD-BD57-20E88A4E1FBE}" type="slidenum">
              <a:rPr lang="ru-RU" smtClean="0"/>
              <a:t>1</a:t>
            </a:fld>
            <a:endParaRPr lang="ru-RU"/>
          </a:p>
        </p:txBody>
      </p:sp>
      <p:pic>
        <p:nvPicPr>
          <p:cNvPr id="4" name="Рисунок 3" descr="https://pp.userapi.com/c846524/v846524082/60032/YX6rVdm-ibM.jpg"/>
          <p:cNvPicPr/>
          <p:nvPr/>
        </p:nvPicPr>
        <p:blipFill rotWithShape="1">
          <a:blip r:embed="rId2" cstate="print">
            <a:extLst>
              <a:ext uri="{28A0092B-C50C-407E-A947-70E740481C1C}">
                <a14:useLocalDpi xmlns:a14="http://schemas.microsoft.com/office/drawing/2010/main" val="0"/>
              </a:ext>
            </a:extLst>
          </a:blip>
          <a:srcRect l="-2612" t="1" r="2773" b="7463"/>
          <a:stretch/>
        </p:blipFill>
        <p:spPr bwMode="auto">
          <a:xfrm>
            <a:off x="2676210" y="204362"/>
            <a:ext cx="1109345" cy="678180"/>
          </a:xfrm>
          <a:prstGeom prst="rect">
            <a:avLst/>
          </a:prstGeom>
          <a:noFill/>
          <a:ln>
            <a:noFill/>
          </a:ln>
          <a:extLst>
            <a:ext uri="{53640926-AAD7-44D8-BBD7-CCE9431645EC}">
              <a14:shadowObscured xmlns:a14="http://schemas.microsoft.com/office/drawing/2010/main"/>
            </a:ext>
          </a:extLst>
        </p:spPr>
      </p:pic>
      <p:pic>
        <p:nvPicPr>
          <p:cNvPr id="7" name="Рисунок 6" descr="https://www.globalwoodmarketsinfo.com/wp-content/uploads/ewpt_cache/635x300_80_1_c_FFFFFF_3c532eb28bcd1463428c38161a97db8c.jpg"/>
          <p:cNvPicPr/>
          <p:nvPr/>
        </p:nvPicPr>
        <p:blipFill rotWithShape="1">
          <a:blip r:embed="rId3" cstate="print">
            <a:extLst>
              <a:ext uri="{28A0092B-C50C-407E-A947-70E740481C1C}">
                <a14:useLocalDpi xmlns:a14="http://schemas.microsoft.com/office/drawing/2010/main" val="0"/>
              </a:ext>
            </a:extLst>
          </a:blip>
          <a:srcRect t="6210" r="20242" b="11740"/>
          <a:stretch/>
        </p:blipFill>
        <p:spPr bwMode="auto">
          <a:xfrm>
            <a:off x="2676210" y="925354"/>
            <a:ext cx="1257300" cy="643700"/>
          </a:xfrm>
          <a:prstGeom prst="rect">
            <a:avLst/>
          </a:prstGeom>
          <a:noFill/>
          <a:ln>
            <a:noFill/>
          </a:ln>
          <a:extLst>
            <a:ext uri="{53640926-AAD7-44D8-BBD7-CCE9431645EC}">
              <a14:shadowObscured xmlns:a14="http://schemas.microsoft.com/office/drawing/2010/main"/>
            </a:ext>
          </a:extLst>
        </p:spPr>
      </p:pic>
      <p:pic>
        <p:nvPicPr>
          <p:cNvPr id="8" name="Рисунок 7" descr="http://static.panoramio.com/photos/large/41892895.jpg"/>
          <p:cNvPicPr/>
          <p:nvPr/>
        </p:nvPicPr>
        <p:blipFill rotWithShape="1">
          <a:blip r:embed="rId4" cstate="print">
            <a:extLst>
              <a:ext uri="{28A0092B-C50C-407E-A947-70E740481C1C}">
                <a14:useLocalDpi xmlns:a14="http://schemas.microsoft.com/office/drawing/2010/main" val="0"/>
              </a:ext>
            </a:extLst>
          </a:blip>
          <a:srcRect l="4651" t="6768" r="3779" b="21602"/>
          <a:stretch/>
        </p:blipFill>
        <p:spPr bwMode="auto">
          <a:xfrm>
            <a:off x="1325166" y="182396"/>
            <a:ext cx="1310640" cy="681355"/>
          </a:xfrm>
          <a:prstGeom prst="rect">
            <a:avLst/>
          </a:prstGeom>
          <a:noFill/>
          <a:ln>
            <a:noFill/>
          </a:ln>
          <a:extLst>
            <a:ext uri="{53640926-AAD7-44D8-BBD7-CCE9431645EC}">
              <a14:shadowObscured xmlns:a14="http://schemas.microsoft.com/office/drawing/2010/main"/>
            </a:ext>
          </a:extLst>
        </p:spPr>
      </p:pic>
      <p:pic>
        <p:nvPicPr>
          <p:cNvPr id="9" name="Рисунок 8" descr="https://40.imls.ru/Files/Photo/Current/dab208e3-950d-41a5-9d69-b4613653bc2d.jpeg?v="/>
          <p:cNvPicPr/>
          <p:nvPr/>
        </p:nvPicPr>
        <p:blipFill rotWithShape="1">
          <a:blip r:embed="rId5" cstate="print">
            <a:extLst>
              <a:ext uri="{28A0092B-C50C-407E-A947-70E740481C1C}">
                <a14:useLocalDpi xmlns:a14="http://schemas.microsoft.com/office/drawing/2010/main" val="0"/>
              </a:ext>
            </a:extLst>
          </a:blip>
          <a:srcRect l="4940" t="13902" r="9903" b="9011"/>
          <a:stretch/>
        </p:blipFill>
        <p:spPr bwMode="auto">
          <a:xfrm>
            <a:off x="1311831" y="886505"/>
            <a:ext cx="1337310" cy="681990"/>
          </a:xfrm>
          <a:prstGeom prst="rect">
            <a:avLst/>
          </a:prstGeom>
          <a:noFill/>
          <a:ln>
            <a:noFill/>
          </a:ln>
          <a:extLst>
            <a:ext uri="{53640926-AAD7-44D8-BBD7-CCE9431645EC}">
              <a14:shadowObscured xmlns:a14="http://schemas.microsoft.com/office/drawing/2010/main"/>
            </a:ext>
          </a:extLst>
        </p:spPr>
      </p:pic>
      <p:pic>
        <p:nvPicPr>
          <p:cNvPr id="10" name="Рисунок 9" descr="http://borcrb.ru/wp-content/uploads/2016/07/klinikka1-1024x682.jpg"/>
          <p:cNvPicPr/>
          <p:nvPr/>
        </p:nvPicPr>
        <p:blipFill rotWithShape="1">
          <a:blip r:embed="rId6" cstate="print">
            <a:extLst>
              <a:ext uri="{28A0092B-C50C-407E-A947-70E740481C1C}">
                <a14:useLocalDpi xmlns:a14="http://schemas.microsoft.com/office/drawing/2010/main" val="0"/>
              </a:ext>
            </a:extLst>
          </a:blip>
          <a:srcRect b="13173"/>
          <a:stretch/>
        </p:blipFill>
        <p:spPr bwMode="auto">
          <a:xfrm>
            <a:off x="3847428" y="151657"/>
            <a:ext cx="1264920" cy="730885"/>
          </a:xfrm>
          <a:prstGeom prst="rect">
            <a:avLst/>
          </a:prstGeom>
          <a:noFill/>
          <a:ln>
            <a:noFill/>
          </a:ln>
          <a:extLst>
            <a:ext uri="{53640926-AAD7-44D8-BBD7-CCE9431645EC}">
              <a14:shadowObscured xmlns:a14="http://schemas.microsoft.com/office/drawing/2010/main"/>
            </a:ext>
          </a:extLst>
        </p:spPr>
      </p:pic>
      <p:pic>
        <p:nvPicPr>
          <p:cNvPr id="11" name="Рисунок 10" descr="https://pp.userapi.com/c837338/v837338335/4590b/bOQdY2SlNrY.jpg"/>
          <p:cNvPicPr/>
          <p:nvPr/>
        </p:nvPicPr>
        <p:blipFill rotWithShape="1">
          <a:blip r:embed="rId7" cstate="print">
            <a:extLst>
              <a:ext uri="{28A0092B-C50C-407E-A947-70E740481C1C}">
                <a14:useLocalDpi xmlns:a14="http://schemas.microsoft.com/office/drawing/2010/main" val="0"/>
              </a:ext>
            </a:extLst>
          </a:blip>
          <a:srcRect l="2615" t="22004" r="3428" b="3486"/>
          <a:stretch/>
        </p:blipFill>
        <p:spPr bwMode="auto">
          <a:xfrm>
            <a:off x="3966868" y="891569"/>
            <a:ext cx="1272540" cy="672465"/>
          </a:xfrm>
          <a:prstGeom prst="rect">
            <a:avLst/>
          </a:prstGeom>
          <a:noFill/>
          <a:ln>
            <a:noFill/>
          </a:ln>
          <a:extLst>
            <a:ext uri="{53640926-AAD7-44D8-BBD7-CCE9431645EC}">
              <a14:shadowObscured xmlns:a14="http://schemas.microsoft.com/office/drawing/2010/main"/>
            </a:ext>
          </a:extLst>
        </p:spPr>
      </p:pic>
      <p:pic>
        <p:nvPicPr>
          <p:cNvPr id="12" name="Рисунок 11" descr="http://info.obninskiy.net/sites/default/files/field/image/5992.jpg"/>
          <p:cNvPicPr/>
          <p:nvPr/>
        </p:nvPicPr>
        <p:blipFill rotWithShape="1">
          <a:blip r:embed="rId8" cstate="print">
            <a:extLst>
              <a:ext uri="{28A0092B-C50C-407E-A947-70E740481C1C}">
                <a14:useLocalDpi xmlns:a14="http://schemas.microsoft.com/office/drawing/2010/main" val="0"/>
              </a:ext>
            </a:extLst>
          </a:blip>
          <a:srcRect l="4538" t="10872" r="17810" b="23845"/>
          <a:stretch/>
        </p:blipFill>
        <p:spPr bwMode="auto">
          <a:xfrm>
            <a:off x="5154601" y="246906"/>
            <a:ext cx="939800" cy="608713"/>
          </a:xfrm>
          <a:prstGeom prst="rect">
            <a:avLst/>
          </a:prstGeom>
          <a:noFill/>
          <a:ln>
            <a:noFill/>
          </a:ln>
          <a:extLst>
            <a:ext uri="{53640926-AAD7-44D8-BBD7-CCE9431645EC}">
              <a14:shadowObscured xmlns:a14="http://schemas.microsoft.com/office/drawing/2010/main"/>
            </a:ext>
          </a:extLst>
        </p:spPr>
      </p:pic>
      <p:pic>
        <p:nvPicPr>
          <p:cNvPr id="13" name="Рисунок 12" descr="http://pressaobninsk.ru/pictures/news/2015/06/denq_goroda_3.jpg"/>
          <p:cNvPicPr/>
          <p:nvPr/>
        </p:nvPicPr>
        <p:blipFill rotWithShape="1">
          <a:blip r:embed="rId9" cstate="print">
            <a:extLst>
              <a:ext uri="{28A0092B-C50C-407E-A947-70E740481C1C}">
                <a14:useLocalDpi xmlns:a14="http://schemas.microsoft.com/office/drawing/2010/main" val="0"/>
              </a:ext>
            </a:extLst>
          </a:blip>
          <a:srcRect l="5230" t="4655" b="2662"/>
          <a:stretch/>
        </p:blipFill>
        <p:spPr bwMode="auto">
          <a:xfrm>
            <a:off x="5270348" y="902380"/>
            <a:ext cx="937895" cy="687070"/>
          </a:xfrm>
          <a:prstGeom prst="rect">
            <a:avLst/>
          </a:prstGeom>
          <a:noFill/>
          <a:ln>
            <a:noFill/>
          </a:ln>
          <a:extLst>
            <a:ext uri="{53640926-AAD7-44D8-BBD7-CCE9431645EC}">
              <a14:shadowObscured xmlns:a14="http://schemas.microsoft.com/office/drawing/2010/main"/>
            </a:ext>
          </a:extLst>
        </p:spPr>
      </p:pic>
      <p:pic>
        <p:nvPicPr>
          <p:cNvPr id="14" name="Рисунок 13" descr="http://gorod.kaluga.ru/img/ChurchObl/borovsk/balabanovo1.jpg"/>
          <p:cNvPicPr/>
          <p:nvPr/>
        </p:nvPicPr>
        <p:blipFill rotWithShape="1">
          <a:blip r:embed="rId10" cstate="print">
            <a:extLst>
              <a:ext uri="{28A0092B-C50C-407E-A947-70E740481C1C}">
                <a14:useLocalDpi xmlns:a14="http://schemas.microsoft.com/office/drawing/2010/main" val="0"/>
              </a:ext>
            </a:extLst>
          </a:blip>
          <a:srcRect l="10804" r="13793"/>
          <a:stretch/>
        </p:blipFill>
        <p:spPr bwMode="auto">
          <a:xfrm>
            <a:off x="6228919" y="902380"/>
            <a:ext cx="916581" cy="687070"/>
          </a:xfrm>
          <a:prstGeom prst="rect">
            <a:avLst/>
          </a:prstGeom>
          <a:noFill/>
          <a:ln>
            <a:noFill/>
          </a:ln>
          <a:extLst>
            <a:ext uri="{53640926-AAD7-44D8-BBD7-CCE9431645EC}">
              <a14:shadowObscured xmlns:a14="http://schemas.microsoft.com/office/drawing/2010/main"/>
            </a:ext>
          </a:extLst>
        </p:spPr>
      </p:pic>
      <p:pic>
        <p:nvPicPr>
          <p:cNvPr id="1028" name="Picture 4" descr="http://static.house2you.ru/i/realty/2017/09/21/b9/b9be1bce255adcb385629d137b06b389.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982" t="40597" r="5796"/>
          <a:stretch/>
        </p:blipFill>
        <p:spPr bwMode="auto">
          <a:xfrm>
            <a:off x="7199159" y="891569"/>
            <a:ext cx="1590609" cy="6870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pp.userapi.com/c623900/v623900516/17524/2g_ygj7VANg.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8542" t="16116" r="3948" b="10585"/>
          <a:stretch/>
        </p:blipFill>
        <p:spPr bwMode="auto">
          <a:xfrm>
            <a:off x="6146707" y="214040"/>
            <a:ext cx="1342225" cy="6497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p.userapi.com/c841025/v841025783/13b0f/TbbaZ9hhwR0.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9317" r="9007" b="11899"/>
          <a:stretch/>
        </p:blipFill>
        <p:spPr bwMode="auto">
          <a:xfrm>
            <a:off x="7512976" y="236265"/>
            <a:ext cx="1136387" cy="619355"/>
          </a:xfrm>
          <a:prstGeom prst="rect">
            <a:avLst/>
          </a:prstGeom>
          <a:noFill/>
          <a:extLst>
            <a:ext uri="{909E8E84-426E-40DD-AFC4-6F175D3DCCD1}">
              <a14:hiddenFill xmlns:a14="http://schemas.microsoft.com/office/drawing/2010/main">
                <a:solidFill>
                  <a:srgbClr val="FFFFFF"/>
                </a:solidFill>
              </a14:hiddenFill>
            </a:ext>
          </a:extLst>
        </p:spPr>
      </p:pic>
      <p:pic>
        <p:nvPicPr>
          <p:cNvPr id="20" name="Рисунок 19" descr="https://pp.userapi.com/c846524/v846524082/60032/YX6rVdm-ibM.jpg"/>
          <p:cNvPicPr/>
          <p:nvPr/>
        </p:nvPicPr>
        <p:blipFill rotWithShape="1">
          <a:blip r:embed="rId2" cstate="print">
            <a:extLst>
              <a:ext uri="{28A0092B-C50C-407E-A947-70E740481C1C}">
                <a14:useLocalDpi xmlns:a14="http://schemas.microsoft.com/office/drawing/2010/main" val="0"/>
              </a:ext>
            </a:extLst>
          </a:blip>
          <a:srcRect l="-2612" t="1" r="2773" b="7463"/>
          <a:stretch/>
        </p:blipFill>
        <p:spPr bwMode="auto">
          <a:xfrm>
            <a:off x="2683843" y="195335"/>
            <a:ext cx="1109345" cy="678180"/>
          </a:xfrm>
          <a:prstGeom prst="rect">
            <a:avLst/>
          </a:prstGeom>
          <a:noFill/>
          <a:ln>
            <a:noFill/>
          </a:ln>
          <a:extLst>
            <a:ext uri="{53640926-AAD7-44D8-BBD7-CCE9431645EC}">
              <a14:shadowObscured xmlns:a14="http://schemas.microsoft.com/office/drawing/2010/main"/>
            </a:ext>
          </a:extLst>
        </p:spPr>
      </p:pic>
      <p:pic>
        <p:nvPicPr>
          <p:cNvPr id="21" name="Рисунок 20" descr="http://static.panoramio.com/photos/large/41892895.jpg"/>
          <p:cNvPicPr/>
          <p:nvPr/>
        </p:nvPicPr>
        <p:blipFill rotWithShape="1">
          <a:blip r:embed="rId4" cstate="print">
            <a:extLst>
              <a:ext uri="{28A0092B-C50C-407E-A947-70E740481C1C}">
                <a14:useLocalDpi xmlns:a14="http://schemas.microsoft.com/office/drawing/2010/main" val="0"/>
              </a:ext>
            </a:extLst>
          </a:blip>
          <a:srcRect l="4651" t="6768" r="3779" b="21602"/>
          <a:stretch/>
        </p:blipFill>
        <p:spPr bwMode="auto">
          <a:xfrm>
            <a:off x="1332799" y="173369"/>
            <a:ext cx="1310640" cy="681355"/>
          </a:xfrm>
          <a:prstGeom prst="rect">
            <a:avLst/>
          </a:prstGeom>
          <a:noFill/>
          <a:ln>
            <a:noFill/>
          </a:ln>
          <a:extLst>
            <a:ext uri="{53640926-AAD7-44D8-BBD7-CCE9431645EC}">
              <a14:shadowObscured xmlns:a14="http://schemas.microsoft.com/office/drawing/2010/main"/>
            </a:ext>
          </a:extLst>
        </p:spPr>
      </p:pic>
      <p:pic>
        <p:nvPicPr>
          <p:cNvPr id="22" name="Рисунок 21" descr="http://borcrb.ru/wp-content/uploads/2016/07/klinikka1-1024x682.jpg"/>
          <p:cNvPicPr/>
          <p:nvPr/>
        </p:nvPicPr>
        <p:blipFill rotWithShape="1">
          <a:blip r:embed="rId6" cstate="print">
            <a:extLst>
              <a:ext uri="{28A0092B-C50C-407E-A947-70E740481C1C}">
                <a14:useLocalDpi xmlns:a14="http://schemas.microsoft.com/office/drawing/2010/main" val="0"/>
              </a:ext>
            </a:extLst>
          </a:blip>
          <a:srcRect b="13173"/>
          <a:stretch/>
        </p:blipFill>
        <p:spPr bwMode="auto">
          <a:xfrm>
            <a:off x="3855061" y="142630"/>
            <a:ext cx="1264920" cy="730885"/>
          </a:xfrm>
          <a:prstGeom prst="rect">
            <a:avLst/>
          </a:prstGeom>
          <a:noFill/>
          <a:ln>
            <a:noFill/>
          </a:ln>
          <a:extLst>
            <a:ext uri="{53640926-AAD7-44D8-BBD7-CCE9431645EC}">
              <a14:shadowObscured xmlns:a14="http://schemas.microsoft.com/office/drawing/2010/main"/>
            </a:ext>
          </a:extLst>
        </p:spPr>
      </p:pic>
      <p:pic>
        <p:nvPicPr>
          <p:cNvPr id="23" name="Рисунок 22" descr="http://info.obninskiy.net/sites/default/files/field/image/5992.jpg"/>
          <p:cNvPicPr/>
          <p:nvPr/>
        </p:nvPicPr>
        <p:blipFill rotWithShape="1">
          <a:blip r:embed="rId8" cstate="print">
            <a:extLst>
              <a:ext uri="{28A0092B-C50C-407E-A947-70E740481C1C}">
                <a14:useLocalDpi xmlns:a14="http://schemas.microsoft.com/office/drawing/2010/main" val="0"/>
              </a:ext>
            </a:extLst>
          </a:blip>
          <a:srcRect l="4538" t="10872" r="17810" b="23845"/>
          <a:stretch/>
        </p:blipFill>
        <p:spPr bwMode="auto">
          <a:xfrm>
            <a:off x="5162234" y="237879"/>
            <a:ext cx="939800" cy="608713"/>
          </a:xfrm>
          <a:prstGeom prst="rect">
            <a:avLst/>
          </a:prstGeom>
          <a:noFill/>
          <a:ln>
            <a:noFill/>
          </a:ln>
          <a:extLst>
            <a:ext uri="{53640926-AAD7-44D8-BBD7-CCE9431645EC}">
              <a14:shadowObscured xmlns:a14="http://schemas.microsoft.com/office/drawing/2010/main"/>
            </a:ext>
          </a:extLst>
        </p:spPr>
      </p:pic>
      <p:pic>
        <p:nvPicPr>
          <p:cNvPr id="24" name="Picture 4" descr="http://static.house2you.ru/i/realty/2017/09/21/b9/b9be1bce255adcb385629d137b06b389.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982" t="40597" r="5796"/>
          <a:stretch/>
        </p:blipFill>
        <p:spPr bwMode="auto">
          <a:xfrm>
            <a:off x="7206792" y="882542"/>
            <a:ext cx="1590609" cy="68707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s://pp.userapi.com/c623900/v623900516/17524/2g_ygj7VANg.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8542" t="16116" r="3948" b="10585"/>
          <a:stretch/>
        </p:blipFill>
        <p:spPr bwMode="auto">
          <a:xfrm>
            <a:off x="6154340" y="205013"/>
            <a:ext cx="1342225" cy="64971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s://pp.userapi.com/c841025/v841025783/13b0f/TbbaZ9hhwR0.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9317" r="9007" b="11899"/>
          <a:stretch/>
        </p:blipFill>
        <p:spPr bwMode="auto">
          <a:xfrm>
            <a:off x="7520609" y="227238"/>
            <a:ext cx="1136387" cy="619355"/>
          </a:xfrm>
          <a:prstGeom prst="rect">
            <a:avLst/>
          </a:prstGeom>
          <a:noFill/>
          <a:extLst>
            <a:ext uri="{909E8E84-426E-40DD-AFC4-6F175D3DCCD1}">
              <a14:hiddenFill xmlns:a14="http://schemas.microsoft.com/office/drawing/2010/main">
                <a:solidFill>
                  <a:srgbClr val="FFFFFF"/>
                </a:solidFill>
              </a14:hiddenFill>
            </a:ext>
          </a:extLst>
        </p:spPr>
      </p:pic>
      <p:sp>
        <p:nvSpPr>
          <p:cNvPr id="27" name="Заголовок 1"/>
          <p:cNvSpPr txBox="1">
            <a:spLocks/>
          </p:cNvSpPr>
          <p:nvPr/>
        </p:nvSpPr>
        <p:spPr>
          <a:xfrm>
            <a:off x="884596" y="2924944"/>
            <a:ext cx="7772400" cy="864096"/>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5400" b="1" dirty="0" smtClean="0">
                <a:solidFill>
                  <a:srgbClr val="7030A0"/>
                </a:solidFill>
              </a:rPr>
              <a:t>Бюджет для граждан</a:t>
            </a:r>
            <a:endParaRPr lang="ru-RU" sz="5400" b="1" dirty="0">
              <a:solidFill>
                <a:srgbClr val="7030A0"/>
              </a:solidFill>
            </a:endParaRPr>
          </a:p>
        </p:txBody>
      </p:sp>
      <p:pic>
        <p:nvPicPr>
          <p:cNvPr id="28" name="Рисунок 27" descr="C:\Users\User\AppData\Local\Temp\Rar$DI22.1781\герб.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136718"/>
            <a:ext cx="1008112" cy="1204049"/>
          </a:xfrm>
          <a:prstGeom prst="rect">
            <a:avLst/>
          </a:prstGeom>
          <a:noFill/>
          <a:ln>
            <a:noFill/>
          </a:ln>
        </p:spPr>
      </p:pic>
    </p:spTree>
    <p:extLst>
      <p:ext uri="{BB962C8B-B14F-4D97-AF65-F5344CB8AC3E}">
        <p14:creationId xmlns:p14="http://schemas.microsoft.com/office/powerpoint/2010/main" val="3383911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ozakone.com/wp-content/uploads/2017/06/koshelek-s-monetam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1257" y="0"/>
            <a:ext cx="1759499" cy="1258042"/>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043608" y="99914"/>
            <a:ext cx="6552728" cy="1528886"/>
          </a:xfrm>
        </p:spPr>
        <p:txBody>
          <a:bodyPr>
            <a:noAutofit/>
          </a:bodyPr>
          <a:lstStyle/>
          <a:p>
            <a:pPr marL="0" indent="0">
              <a:buNone/>
            </a:pPr>
            <a:r>
              <a:rPr lang="ru-RU" sz="2400" b="1" dirty="0" smtClean="0">
                <a:effectLst>
                  <a:outerShdw blurRad="38100" dist="38100" dir="2700000" algn="tl">
                    <a:srgbClr val="000000">
                      <a:alpha val="43137"/>
                    </a:srgbClr>
                  </a:outerShdw>
                </a:effectLst>
              </a:rPr>
              <a:t>Бюджет</a:t>
            </a:r>
            <a:r>
              <a:rPr lang="ru-RU" sz="2400" dirty="0" smtClean="0"/>
              <a:t>- план доходов и расходов для обеспечения обязательств государства, закрепленных в Конституции Российской Федерации.</a:t>
            </a:r>
            <a:endParaRPr lang="ru-RU" sz="2400" dirty="0"/>
          </a:p>
        </p:txBody>
      </p:sp>
      <p:sp>
        <p:nvSpPr>
          <p:cNvPr id="46" name="Номер слайда 45"/>
          <p:cNvSpPr>
            <a:spLocks noGrp="1"/>
          </p:cNvSpPr>
          <p:nvPr>
            <p:ph type="sldNum" sz="quarter" idx="12"/>
          </p:nvPr>
        </p:nvSpPr>
        <p:spPr/>
        <p:txBody>
          <a:bodyPr/>
          <a:lstStyle/>
          <a:p>
            <a:fld id="{B0E17F46-A77C-44DD-BD57-20E88A4E1FBE}" type="slidenum">
              <a:rPr lang="ru-RU" smtClean="0"/>
              <a:t>10</a:t>
            </a:fld>
            <a:endParaRPr lang="ru-RU"/>
          </a:p>
        </p:txBody>
      </p:sp>
      <p:sp>
        <p:nvSpPr>
          <p:cNvPr id="5" name="Скругленный прямоугольник 4"/>
          <p:cNvSpPr/>
          <p:nvPr/>
        </p:nvSpPr>
        <p:spPr>
          <a:xfrm>
            <a:off x="1835696" y="1718159"/>
            <a:ext cx="5140696" cy="792088"/>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Бюджетная система Российской Федерации</a:t>
            </a:r>
            <a:endParaRPr lang="ru-RU" dirty="0"/>
          </a:p>
        </p:txBody>
      </p:sp>
      <p:sp>
        <p:nvSpPr>
          <p:cNvPr id="8" name="Скругленный прямоугольник 7"/>
          <p:cNvSpPr/>
          <p:nvPr/>
        </p:nvSpPr>
        <p:spPr>
          <a:xfrm>
            <a:off x="135061" y="3178671"/>
            <a:ext cx="1700635" cy="1296144"/>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Федеральный бюджет</a:t>
            </a:r>
            <a:endParaRPr lang="ru-RU" sz="1600" dirty="0"/>
          </a:p>
        </p:txBody>
      </p:sp>
      <p:sp>
        <p:nvSpPr>
          <p:cNvPr id="9" name="Скругленный прямоугольник 8"/>
          <p:cNvSpPr/>
          <p:nvPr/>
        </p:nvSpPr>
        <p:spPr>
          <a:xfrm>
            <a:off x="1940353" y="3185517"/>
            <a:ext cx="2016224" cy="1289298"/>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Бюджеты государственных внебюджетных фондов РФ</a:t>
            </a:r>
            <a:endParaRPr lang="ru-RU" sz="1600" dirty="0"/>
          </a:p>
        </p:txBody>
      </p:sp>
      <p:sp>
        <p:nvSpPr>
          <p:cNvPr id="10" name="Скругленный прямоугольник 9"/>
          <p:cNvSpPr/>
          <p:nvPr/>
        </p:nvSpPr>
        <p:spPr>
          <a:xfrm>
            <a:off x="4030520" y="3170659"/>
            <a:ext cx="1417290" cy="1296144"/>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Бюджеты субъектов РФ</a:t>
            </a:r>
            <a:endParaRPr lang="ru-RU" sz="1600" dirty="0"/>
          </a:p>
        </p:txBody>
      </p:sp>
      <p:sp>
        <p:nvSpPr>
          <p:cNvPr id="11" name="Скругленный прямоугольник 10"/>
          <p:cNvSpPr/>
          <p:nvPr/>
        </p:nvSpPr>
        <p:spPr>
          <a:xfrm>
            <a:off x="5533138" y="3153122"/>
            <a:ext cx="2063198" cy="1289298"/>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Бюджеты территориальных государственных внебюджетных фондов</a:t>
            </a:r>
            <a:endParaRPr lang="ru-RU" sz="1600" dirty="0"/>
          </a:p>
        </p:txBody>
      </p:sp>
      <p:sp>
        <p:nvSpPr>
          <p:cNvPr id="12" name="Скругленный прямоугольник 11"/>
          <p:cNvSpPr/>
          <p:nvPr/>
        </p:nvSpPr>
        <p:spPr>
          <a:xfrm>
            <a:off x="7668344" y="3146276"/>
            <a:ext cx="1322412" cy="1296144"/>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Местные бюджеты</a:t>
            </a:r>
            <a:endParaRPr lang="ru-RU" sz="1600" dirty="0"/>
          </a:p>
        </p:txBody>
      </p:sp>
      <p:cxnSp>
        <p:nvCxnSpPr>
          <p:cNvPr id="13" name="Прямая со стрелкой 12"/>
          <p:cNvCxnSpPr/>
          <p:nvPr/>
        </p:nvCxnSpPr>
        <p:spPr>
          <a:xfrm flipH="1">
            <a:off x="1547664" y="2528900"/>
            <a:ext cx="2858380" cy="54006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1700064" y="2681300"/>
            <a:ext cx="2858380" cy="540060"/>
          </a:xfrm>
          <a:prstGeom prst="straightConnector1">
            <a:avLst/>
          </a:prstGeom>
          <a:ln w="19050">
            <a:tailEnd type="arrow"/>
          </a:ln>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406044" y="2528900"/>
            <a:ext cx="3663652" cy="49721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3129254" y="2528900"/>
            <a:ext cx="1276790" cy="61737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4406044" y="2528900"/>
            <a:ext cx="598004" cy="61737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5" idx="2"/>
          </p:cNvCxnSpPr>
          <p:nvPr/>
        </p:nvCxnSpPr>
        <p:spPr>
          <a:xfrm>
            <a:off x="4406044" y="2510247"/>
            <a:ext cx="2254188" cy="5587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3767649" y="5345707"/>
            <a:ext cx="1485528" cy="1152128"/>
          </a:xfrm>
          <a:prstGeom prst="roundRect">
            <a:avLst/>
          </a:prstGeom>
          <a:solidFill>
            <a:schemeClr val="tx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Бюджеты городских округов</a:t>
            </a:r>
            <a:endParaRPr lang="ru-RU" dirty="0"/>
          </a:p>
        </p:txBody>
      </p:sp>
      <p:sp>
        <p:nvSpPr>
          <p:cNvPr id="33" name="Скругленный прямоугольник 32"/>
          <p:cNvSpPr/>
          <p:nvPr/>
        </p:nvSpPr>
        <p:spPr>
          <a:xfrm>
            <a:off x="5364088" y="5313362"/>
            <a:ext cx="2041258" cy="1152128"/>
          </a:xfrm>
          <a:prstGeom prst="roundRect">
            <a:avLst/>
          </a:prstGeom>
          <a:solidFill>
            <a:schemeClr val="tx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Бюджеты муниципальных районов</a:t>
            </a:r>
            <a:endParaRPr lang="ru-RU" dirty="0"/>
          </a:p>
        </p:txBody>
      </p:sp>
      <p:sp>
        <p:nvSpPr>
          <p:cNvPr id="34" name="Скругленный прямоугольник 33"/>
          <p:cNvSpPr/>
          <p:nvPr/>
        </p:nvSpPr>
        <p:spPr>
          <a:xfrm>
            <a:off x="7505228" y="5301208"/>
            <a:ext cx="1485528" cy="1152128"/>
          </a:xfrm>
          <a:prstGeom prst="roundRect">
            <a:avLst/>
          </a:prstGeom>
          <a:solidFill>
            <a:schemeClr val="tx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Бюджеты городских и сельских поселений</a:t>
            </a:r>
            <a:endParaRPr lang="ru-RU" dirty="0"/>
          </a:p>
        </p:txBody>
      </p:sp>
      <p:cxnSp>
        <p:nvCxnSpPr>
          <p:cNvPr id="35" name="Прямая со стрелкой 34"/>
          <p:cNvCxnSpPr/>
          <p:nvPr/>
        </p:nvCxnSpPr>
        <p:spPr>
          <a:xfrm>
            <a:off x="8365554" y="4466803"/>
            <a:ext cx="0" cy="76239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H="1">
            <a:off x="6474153" y="4465996"/>
            <a:ext cx="1896312" cy="78678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H="1">
            <a:off x="4705046" y="4442420"/>
            <a:ext cx="3755388" cy="83393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1028" name="Picture 4" descr="https://otvet.imgsmail.ru/download/74b68a98c76eaff787f600ca527680c7_i-159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92268"/>
            <a:ext cx="2224869" cy="1770007"/>
          </a:xfrm>
          <a:prstGeom prst="rect">
            <a:avLst/>
          </a:prstGeom>
          <a:noFill/>
          <a:extLst>
            <a:ext uri="{909E8E84-426E-40DD-AFC4-6F175D3DCCD1}">
              <a14:hiddenFill xmlns:a14="http://schemas.microsoft.com/office/drawing/2010/main">
                <a:solidFill>
                  <a:srgbClr val="FFFFFF"/>
                </a:solidFill>
              </a14:hiddenFill>
            </a:ext>
          </a:extLst>
        </p:spPr>
      </p:pic>
      <p:pic>
        <p:nvPicPr>
          <p:cNvPr id="26" name="Рисунок 25" descr="C:\Users\User\AppData\Local\Temp\Rar$DI22.1781\герб.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2808597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4" y="25375"/>
            <a:ext cx="7791749" cy="883345"/>
          </a:xfrm>
        </p:spPr>
        <p:txBody>
          <a:bodyPr/>
          <a:lstStyle/>
          <a:p>
            <a:r>
              <a:rPr lang="ru-RU" dirty="0" smtClean="0">
                <a:solidFill>
                  <a:srgbClr val="C00000"/>
                </a:solidFill>
              </a:rPr>
              <a:t>Бюджетный процесс</a:t>
            </a:r>
            <a:endParaRPr lang="ru-RU" dirty="0">
              <a:solidFill>
                <a:srgbClr val="C00000"/>
              </a:solidFill>
            </a:endParaRPr>
          </a:p>
        </p:txBody>
      </p:sp>
      <p:sp>
        <p:nvSpPr>
          <p:cNvPr id="3" name="Номер слайда 2"/>
          <p:cNvSpPr>
            <a:spLocks noGrp="1"/>
          </p:cNvSpPr>
          <p:nvPr>
            <p:ph type="sldNum" sz="quarter" idx="12"/>
          </p:nvPr>
        </p:nvSpPr>
        <p:spPr/>
        <p:txBody>
          <a:bodyPr/>
          <a:lstStyle/>
          <a:p>
            <a:fld id="{B0E17F46-A77C-44DD-BD57-20E88A4E1FBE}" type="slidenum">
              <a:rPr lang="ru-RU" smtClean="0"/>
              <a:t>11</a:t>
            </a:fld>
            <a:endParaRPr lang="ru-RU"/>
          </a:p>
        </p:txBody>
      </p:sp>
      <p:grpSp>
        <p:nvGrpSpPr>
          <p:cNvPr id="19" name="Группа 18"/>
          <p:cNvGrpSpPr/>
          <p:nvPr/>
        </p:nvGrpSpPr>
        <p:grpSpPr>
          <a:xfrm>
            <a:off x="826052" y="2964422"/>
            <a:ext cx="7506990" cy="2213570"/>
            <a:chOff x="755576" y="1988840"/>
            <a:chExt cx="7506990" cy="2213570"/>
          </a:xfrm>
        </p:grpSpPr>
        <p:sp>
          <p:nvSpPr>
            <p:cNvPr id="6" name="Прямоугольник 5"/>
            <p:cNvSpPr/>
            <p:nvPr/>
          </p:nvSpPr>
          <p:spPr>
            <a:xfrm>
              <a:off x="755576" y="3122290"/>
              <a:ext cx="1800200" cy="1080120"/>
            </a:xfrm>
            <a:prstGeom prst="rect">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 Составление проекта бюджета</a:t>
              </a:r>
              <a:endParaRPr lang="ru-RU" dirty="0"/>
            </a:p>
          </p:txBody>
        </p:sp>
        <p:sp>
          <p:nvSpPr>
            <p:cNvPr id="7" name="Прямоугольник 6"/>
            <p:cNvSpPr/>
            <p:nvPr/>
          </p:nvSpPr>
          <p:spPr>
            <a:xfrm>
              <a:off x="2699792" y="3122290"/>
              <a:ext cx="1800200" cy="1080120"/>
            </a:xfrm>
            <a:prstGeom prst="rect">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 Рассмотрение и утверждение бюджета</a:t>
              </a:r>
              <a:endParaRPr lang="ru-RU" dirty="0"/>
            </a:p>
          </p:txBody>
        </p:sp>
        <p:sp>
          <p:nvSpPr>
            <p:cNvPr id="8" name="Прямоугольник 7"/>
            <p:cNvSpPr/>
            <p:nvPr/>
          </p:nvSpPr>
          <p:spPr>
            <a:xfrm>
              <a:off x="4608004" y="3122290"/>
              <a:ext cx="1773275" cy="1080120"/>
            </a:xfrm>
            <a:prstGeom prst="rect">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 Исполнение бюджета</a:t>
              </a:r>
              <a:endParaRPr lang="ru-RU" dirty="0"/>
            </a:p>
          </p:txBody>
        </p:sp>
        <p:sp>
          <p:nvSpPr>
            <p:cNvPr id="9" name="Прямоугольник 8"/>
            <p:cNvSpPr/>
            <p:nvPr/>
          </p:nvSpPr>
          <p:spPr>
            <a:xfrm>
              <a:off x="6516216" y="3122290"/>
              <a:ext cx="1746350" cy="1080120"/>
            </a:xfrm>
            <a:prstGeom prst="rect">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4. Контроль исполнения бюджета</a:t>
              </a:r>
              <a:endParaRPr lang="ru-RU" dirty="0"/>
            </a:p>
          </p:txBody>
        </p:sp>
        <p:cxnSp>
          <p:nvCxnSpPr>
            <p:cNvPr id="11" name="Прямая соединительная линия 10"/>
            <p:cNvCxnSpPr/>
            <p:nvPr/>
          </p:nvCxnSpPr>
          <p:spPr>
            <a:xfrm>
              <a:off x="1655676" y="2852936"/>
              <a:ext cx="57966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endCxn id="6" idx="0"/>
            </p:cNvCxnSpPr>
            <p:nvPr/>
          </p:nvCxnSpPr>
          <p:spPr>
            <a:xfrm>
              <a:off x="1655676" y="2852936"/>
              <a:ext cx="0" cy="2693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566053" y="2581723"/>
              <a:ext cx="0" cy="2693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3607743" y="2876947"/>
              <a:ext cx="0" cy="2693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494641" y="2859224"/>
              <a:ext cx="0" cy="2693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7452320" y="2852936"/>
              <a:ext cx="0" cy="26935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1674466" y="1988840"/>
              <a:ext cx="5777854" cy="576064"/>
            </a:xfrm>
            <a:prstGeom prst="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Основные этапы бюджетного процесса</a:t>
              </a:r>
              <a:endParaRPr lang="ru-RU" sz="2000" dirty="0"/>
            </a:p>
          </p:txBody>
        </p:sp>
      </p:grpSp>
      <p:sp>
        <p:nvSpPr>
          <p:cNvPr id="18" name="TextBox 17"/>
          <p:cNvSpPr txBox="1"/>
          <p:nvPr/>
        </p:nvSpPr>
        <p:spPr>
          <a:xfrm>
            <a:off x="135955" y="1628800"/>
            <a:ext cx="8779172" cy="923330"/>
          </a:xfrm>
          <a:prstGeom prst="rect">
            <a:avLst/>
          </a:prstGeom>
          <a:noFill/>
        </p:spPr>
        <p:txBody>
          <a:bodyPr wrap="square" rtlCol="0">
            <a:spAutoFit/>
          </a:bodyPr>
          <a:lstStyle/>
          <a:p>
            <a:pPr algn="ctr"/>
            <a:r>
              <a:rPr lang="ru-RU" dirty="0" smtClean="0"/>
              <a:t>Представляет собой деятельность по составлению проекта бюджета, его рассмотрению, утверждению, исполнению, составлению отчета об исполнении и его утверждению.</a:t>
            </a:r>
            <a:endParaRPr lang="ru-RU" dirty="0"/>
          </a:p>
        </p:txBody>
      </p:sp>
      <p:pic>
        <p:nvPicPr>
          <p:cNvPr id="20" name="Рисунок 19" descr="C:\Users\User\AppData\Local\Temp\Rar$DI22.1781\герб.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181470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5" y="116632"/>
            <a:ext cx="7773318" cy="1008112"/>
          </a:xfrm>
        </p:spPr>
        <p:txBody>
          <a:bodyPr>
            <a:normAutofit fontScale="90000"/>
          </a:bodyPr>
          <a:lstStyle/>
          <a:p>
            <a:r>
              <a:rPr lang="ru-RU" dirty="0" smtClean="0">
                <a:solidFill>
                  <a:srgbClr val="C00000"/>
                </a:solidFill>
              </a:rPr>
              <a:t>Гражданин, его участие в бюджетном процессе</a:t>
            </a:r>
            <a:endParaRPr lang="ru-RU" dirty="0">
              <a:solidFill>
                <a:srgbClr val="C00000"/>
              </a:solidFill>
            </a:endParaRPr>
          </a:p>
        </p:txBody>
      </p:sp>
      <p:sp>
        <p:nvSpPr>
          <p:cNvPr id="3" name="Номер слайда 2"/>
          <p:cNvSpPr>
            <a:spLocks noGrp="1"/>
          </p:cNvSpPr>
          <p:nvPr>
            <p:ph type="sldNum" sz="quarter" idx="12"/>
          </p:nvPr>
        </p:nvSpPr>
        <p:spPr/>
        <p:txBody>
          <a:bodyPr/>
          <a:lstStyle/>
          <a:p>
            <a:fld id="{B0E17F46-A77C-44DD-BD57-20E88A4E1FBE}" type="slidenum">
              <a:rPr lang="ru-RU" smtClean="0"/>
              <a:t>12</a:t>
            </a:fld>
            <a:endParaRPr lang="ru-RU"/>
          </a:p>
        </p:txBody>
      </p:sp>
      <p:sp>
        <p:nvSpPr>
          <p:cNvPr id="5" name="Выноска со стрелкой вниз 4"/>
          <p:cNvSpPr/>
          <p:nvPr/>
        </p:nvSpPr>
        <p:spPr>
          <a:xfrm>
            <a:off x="1907704" y="1628800"/>
            <a:ext cx="5400600" cy="1152128"/>
          </a:xfrm>
          <a:prstGeom prst="downArrowCallou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Гражданин</a:t>
            </a:r>
            <a:r>
              <a:rPr lang="ru-RU" sz="2000" dirty="0" smtClean="0"/>
              <a:t> </a:t>
            </a:r>
          </a:p>
          <a:p>
            <a:pPr algn="ctr"/>
            <a:r>
              <a:rPr lang="ru-RU" sz="2000" dirty="0" smtClean="0"/>
              <a:t>как налогоплательщик</a:t>
            </a:r>
            <a:endParaRPr lang="ru-RU" sz="2000" dirty="0"/>
          </a:p>
        </p:txBody>
      </p:sp>
      <p:sp>
        <p:nvSpPr>
          <p:cNvPr id="6" name="TextBox 5"/>
          <p:cNvSpPr txBox="1"/>
          <p:nvPr/>
        </p:nvSpPr>
        <p:spPr>
          <a:xfrm>
            <a:off x="2086416" y="2828553"/>
            <a:ext cx="5043175" cy="369332"/>
          </a:xfrm>
          <a:prstGeom prst="rect">
            <a:avLst/>
          </a:prstGeom>
          <a:noFill/>
        </p:spPr>
        <p:txBody>
          <a:bodyPr wrap="none" rtlCol="0">
            <a:spAutoFit/>
          </a:bodyPr>
          <a:lstStyle/>
          <a:p>
            <a:r>
              <a:rPr lang="ru-RU" dirty="0" smtClean="0"/>
              <a:t>Помогает формировать доходную часть бюджета</a:t>
            </a:r>
            <a:endParaRPr lang="ru-RU" dirty="0"/>
          </a:p>
        </p:txBody>
      </p:sp>
      <p:sp>
        <p:nvSpPr>
          <p:cNvPr id="7" name="Выноска со стрелкой вниз 6"/>
          <p:cNvSpPr/>
          <p:nvPr/>
        </p:nvSpPr>
        <p:spPr>
          <a:xfrm>
            <a:off x="1927920" y="4653136"/>
            <a:ext cx="5400600" cy="1152128"/>
          </a:xfrm>
          <a:prstGeom prst="downArrowCallou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Гражданин</a:t>
            </a:r>
            <a:r>
              <a:rPr lang="ru-RU" sz="2000" dirty="0" smtClean="0"/>
              <a:t> </a:t>
            </a:r>
          </a:p>
          <a:p>
            <a:pPr algn="ctr"/>
            <a:r>
              <a:rPr lang="ru-RU" sz="2000" dirty="0" smtClean="0"/>
              <a:t>как получатель социальных гарантий</a:t>
            </a:r>
            <a:endParaRPr lang="ru-RU" sz="2000" dirty="0"/>
          </a:p>
        </p:txBody>
      </p:sp>
      <p:sp>
        <p:nvSpPr>
          <p:cNvPr id="8" name="TextBox 7"/>
          <p:cNvSpPr txBox="1"/>
          <p:nvPr/>
        </p:nvSpPr>
        <p:spPr>
          <a:xfrm>
            <a:off x="251520" y="5805264"/>
            <a:ext cx="8640960" cy="646331"/>
          </a:xfrm>
          <a:prstGeom prst="rect">
            <a:avLst/>
          </a:prstGeom>
          <a:noFill/>
        </p:spPr>
        <p:txBody>
          <a:bodyPr wrap="square" rtlCol="0">
            <a:spAutoFit/>
          </a:bodyPr>
          <a:lstStyle/>
          <a:p>
            <a:pPr algn="ctr"/>
            <a:r>
              <a:rPr lang="ru-RU" dirty="0" smtClean="0"/>
              <a:t>Получает социальные гарантии- расходная часть бюджета (образование, культура, социальные льготы и другие направления социальных гарантий населению)</a:t>
            </a:r>
            <a:endParaRPr lang="ru-RU" dirty="0"/>
          </a:p>
        </p:txBody>
      </p:sp>
      <p:pic>
        <p:nvPicPr>
          <p:cNvPr id="6146" name="Picture 2" descr="http://www.riasar.ru/media/k2/items/cache/8273429568918b756401c17dde3b1ab6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170451"/>
            <a:ext cx="2779068" cy="138953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ekstrasensi.net/wp-content/uploads/2015/12/6-rubli-oboi-dengi-1366x7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0341" y="3151974"/>
            <a:ext cx="2437923" cy="1370663"/>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descr="C:\Users\User\AppData\Local\Temp\Rar$DI22.1781\герб.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1410625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4" y="25375"/>
            <a:ext cx="7806557" cy="1143000"/>
          </a:xfrm>
        </p:spPr>
        <p:txBody>
          <a:bodyPr>
            <a:normAutofit fontScale="90000"/>
          </a:bodyPr>
          <a:lstStyle/>
          <a:p>
            <a:r>
              <a:rPr lang="ru-RU" dirty="0" smtClean="0">
                <a:solidFill>
                  <a:srgbClr val="C00000"/>
                </a:solidFill>
              </a:rPr>
              <a:t>Основы составления проекта бюджета</a:t>
            </a:r>
            <a:endParaRPr lang="ru-RU" dirty="0">
              <a:solidFill>
                <a:srgbClr val="C00000"/>
              </a:solidFill>
            </a:endParaRPr>
          </a:p>
        </p:txBody>
      </p:sp>
      <p:sp>
        <p:nvSpPr>
          <p:cNvPr id="3" name="Номер слайда 2"/>
          <p:cNvSpPr>
            <a:spLocks noGrp="1"/>
          </p:cNvSpPr>
          <p:nvPr>
            <p:ph type="sldNum" sz="quarter" idx="12"/>
          </p:nvPr>
        </p:nvSpPr>
        <p:spPr/>
        <p:txBody>
          <a:bodyPr/>
          <a:lstStyle/>
          <a:p>
            <a:fld id="{B0E17F46-A77C-44DD-BD57-20E88A4E1FBE}" type="slidenum">
              <a:rPr lang="ru-RU" smtClean="0"/>
              <a:t>13</a:t>
            </a:fld>
            <a:endParaRPr lang="ru-RU"/>
          </a:p>
        </p:txBody>
      </p:sp>
      <p:sp>
        <p:nvSpPr>
          <p:cNvPr id="5" name="Выноска со стрелкой вниз 4"/>
          <p:cNvSpPr/>
          <p:nvPr/>
        </p:nvSpPr>
        <p:spPr>
          <a:xfrm>
            <a:off x="683568" y="1484784"/>
            <a:ext cx="1728192" cy="1800200"/>
          </a:xfrm>
          <a:prstGeom prst="downArrowCallou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Бюджетное послание Президента РФ</a:t>
            </a:r>
            <a:endParaRPr lang="ru-RU" dirty="0"/>
          </a:p>
        </p:txBody>
      </p:sp>
      <p:sp>
        <p:nvSpPr>
          <p:cNvPr id="6" name="Выноска со стрелкой вниз 5"/>
          <p:cNvSpPr/>
          <p:nvPr/>
        </p:nvSpPr>
        <p:spPr>
          <a:xfrm>
            <a:off x="2699792" y="1484784"/>
            <a:ext cx="2808312" cy="1800200"/>
          </a:xfrm>
          <a:prstGeom prst="downArrowCallou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t>Прогноз социально-экономического развития муниципального образования</a:t>
            </a:r>
            <a:endParaRPr lang="ru-RU" sz="1700" dirty="0"/>
          </a:p>
        </p:txBody>
      </p:sp>
      <p:sp>
        <p:nvSpPr>
          <p:cNvPr id="7" name="Выноска со стрелкой вниз 6"/>
          <p:cNvSpPr/>
          <p:nvPr/>
        </p:nvSpPr>
        <p:spPr>
          <a:xfrm>
            <a:off x="5796136" y="1497943"/>
            <a:ext cx="2448272" cy="1800200"/>
          </a:xfrm>
          <a:prstGeom prst="downArrowCallout">
            <a:avLst/>
          </a:prstGeom>
          <a:solidFill>
            <a:schemeClr val="accent5">
              <a:lumMod val="75000"/>
            </a:schemeClr>
          </a:solidFill>
          <a:ln>
            <a:solidFill>
              <a:schemeClr val="accent5">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Основные направления бюджетной и налоговой политики</a:t>
            </a:r>
            <a:endParaRPr lang="ru-RU" dirty="0"/>
          </a:p>
        </p:txBody>
      </p:sp>
      <p:sp>
        <p:nvSpPr>
          <p:cNvPr id="8" name="Прямоугольник 7"/>
          <p:cNvSpPr/>
          <p:nvPr/>
        </p:nvSpPr>
        <p:spPr>
          <a:xfrm>
            <a:off x="683568" y="3356992"/>
            <a:ext cx="7560840" cy="864096"/>
          </a:xfrm>
          <a:prstGeom prst="rect">
            <a:avLst/>
          </a:prstGeom>
          <a:solidFill>
            <a:schemeClr val="accent5">
              <a:lumMod val="75000"/>
            </a:schemeClr>
          </a:solidFill>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t>Составление проекта бюджета муниципального образования городского поселения «Город Балабаново»</a:t>
            </a:r>
            <a:endParaRPr lang="ru-RU" dirty="0"/>
          </a:p>
        </p:txBody>
      </p:sp>
      <p:pic>
        <p:nvPicPr>
          <p:cNvPr id="3074" name="Picture 2" descr="https://i0.wp.com/ztv.zp.ua/wp-content/uploads/2016/12/byudzhet.jpg?fit=1220%2C661&amp;ssl=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105" y="4941168"/>
            <a:ext cx="2238097" cy="12126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do.academy21.ru/pluginfile.php/5362/course/summary/an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4628939"/>
            <a:ext cx="2939305" cy="18370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mg3.stockfresh.com/files/m/mizar_21984/m/93/4993103_stock-photo-work-with-a-magnifying-glass-a-calcula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9160" y="4908376"/>
            <a:ext cx="2022018" cy="1415413"/>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C:\Users\User\AppData\Local\Temp\Rar$DI22.1781\герб.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2193027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5375"/>
            <a:ext cx="7778178" cy="1099369"/>
          </a:xfrm>
        </p:spPr>
        <p:txBody>
          <a:bodyPr>
            <a:normAutofit/>
          </a:bodyPr>
          <a:lstStyle/>
          <a:p>
            <a:r>
              <a:rPr lang="ru-RU" sz="2400" dirty="0" smtClean="0">
                <a:solidFill>
                  <a:srgbClr val="C00000"/>
                </a:solidFill>
              </a:rPr>
              <a:t>ПРОГНОЗ </a:t>
            </a:r>
            <a:r>
              <a:rPr lang="ru-RU" sz="2400" dirty="0">
                <a:solidFill>
                  <a:srgbClr val="C00000"/>
                </a:solidFill>
              </a:rPr>
              <a:t>СОЦИАЛЬНО-ЭКОНОМИЧЕСКОГО РАЗВИТИЯ МО «ГОРОД БАЛАБАНОВО»</a:t>
            </a:r>
          </a:p>
        </p:txBody>
      </p:sp>
      <p:sp>
        <p:nvSpPr>
          <p:cNvPr id="6" name="Номер слайда 5"/>
          <p:cNvSpPr>
            <a:spLocks noGrp="1"/>
          </p:cNvSpPr>
          <p:nvPr>
            <p:ph type="sldNum" sz="quarter" idx="12"/>
          </p:nvPr>
        </p:nvSpPr>
        <p:spPr/>
        <p:txBody>
          <a:bodyPr/>
          <a:lstStyle/>
          <a:p>
            <a:fld id="{B0E17F46-A77C-44DD-BD57-20E88A4E1FBE}" type="slidenum">
              <a:rPr lang="ru-RU" smtClean="0"/>
              <a:t>14</a:t>
            </a:fld>
            <a:endParaRPr lang="ru-RU"/>
          </a:p>
        </p:txBody>
      </p:sp>
      <p:sp>
        <p:nvSpPr>
          <p:cNvPr id="3" name="Объект 2"/>
          <p:cNvSpPr>
            <a:spLocks noGrp="1"/>
          </p:cNvSpPr>
          <p:nvPr>
            <p:ph idx="1"/>
          </p:nvPr>
        </p:nvSpPr>
        <p:spPr>
          <a:xfrm>
            <a:off x="467544" y="1124744"/>
            <a:ext cx="8352928" cy="5472608"/>
          </a:xfrm>
        </p:spPr>
        <p:txBody>
          <a:bodyPr>
            <a:normAutofit/>
          </a:bodyPr>
          <a:lstStyle/>
          <a:p>
            <a:pPr algn="just"/>
            <a:r>
              <a:rPr lang="ru-RU" sz="1400" u="sng" dirty="0">
                <a:effectLst>
                  <a:outerShdw blurRad="38100" dist="38100" dir="2700000" algn="tl">
                    <a:srgbClr val="000000">
                      <a:alpha val="43137"/>
                    </a:srgbClr>
                  </a:outerShdw>
                </a:effectLst>
              </a:rPr>
              <a:t>Введение</a:t>
            </a:r>
          </a:p>
          <a:p>
            <a:pPr algn="just"/>
            <a:r>
              <a:rPr lang="ru-RU" sz="1400" dirty="0"/>
              <a:t>         Городское поселение «Город Балабаново»  является одним из лидеров в Калужской области по объему промышленного производства, уровню заработной платы на предприятиях города и налоговому потенциалу, что положительно отражается на социально-экономическом развитии города. </a:t>
            </a:r>
          </a:p>
          <a:p>
            <a:pPr algn="just"/>
            <a:r>
              <a:rPr lang="ru-RU" sz="1400" dirty="0"/>
              <a:t> </a:t>
            </a:r>
            <a:r>
              <a:rPr lang="ru-RU" sz="1400" u="sng" dirty="0" smtClean="0">
                <a:effectLst>
                  <a:outerShdw blurRad="38100" dist="38100" dir="2700000" algn="tl">
                    <a:srgbClr val="000000">
                      <a:alpha val="43137"/>
                    </a:srgbClr>
                  </a:outerShdw>
                </a:effectLst>
              </a:rPr>
              <a:t>Население </a:t>
            </a:r>
            <a:r>
              <a:rPr lang="ru-RU" sz="1400" u="sng" dirty="0">
                <a:effectLst>
                  <a:outerShdw blurRad="38100" dist="38100" dir="2700000" algn="tl">
                    <a:srgbClr val="000000">
                      <a:alpha val="43137"/>
                    </a:srgbClr>
                  </a:outerShdw>
                </a:effectLst>
              </a:rPr>
              <a:t>и занятость</a:t>
            </a:r>
          </a:p>
          <a:p>
            <a:pPr algn="just"/>
            <a:r>
              <a:rPr lang="ru-RU" sz="1400" dirty="0"/>
              <a:t>      </a:t>
            </a:r>
            <a:r>
              <a:rPr lang="ru-RU" sz="1400" dirty="0" smtClean="0"/>
              <a:t>  </a:t>
            </a:r>
            <a:r>
              <a:rPr lang="ru-RU" sz="1400" dirty="0"/>
              <a:t>По данным </a:t>
            </a:r>
            <a:r>
              <a:rPr lang="ru-RU" sz="1400" dirty="0" err="1"/>
              <a:t>Калугастата</a:t>
            </a:r>
            <a:r>
              <a:rPr lang="ru-RU" sz="1400" dirty="0"/>
              <a:t>,  численность населения города Балабаново на 1 января </a:t>
            </a:r>
            <a:r>
              <a:rPr lang="ru-RU" sz="1400" dirty="0" smtClean="0"/>
              <a:t>2021 </a:t>
            </a:r>
            <a:r>
              <a:rPr lang="ru-RU" sz="1400" dirty="0"/>
              <a:t>года составила 25 </a:t>
            </a:r>
            <a:r>
              <a:rPr lang="ru-RU" sz="1400" dirty="0" smtClean="0"/>
              <a:t>861 </a:t>
            </a:r>
            <a:r>
              <a:rPr lang="ru-RU" sz="1400" dirty="0"/>
              <a:t>человек, что на </a:t>
            </a:r>
            <a:r>
              <a:rPr lang="ru-RU" sz="1400" dirty="0" smtClean="0"/>
              <a:t>287 человек больше, </a:t>
            </a:r>
            <a:r>
              <a:rPr lang="ru-RU" sz="1400" dirty="0"/>
              <a:t>чем на 1 января </a:t>
            </a:r>
            <a:r>
              <a:rPr lang="ru-RU" sz="1400" dirty="0" smtClean="0"/>
              <a:t>2020 </a:t>
            </a:r>
            <a:r>
              <a:rPr lang="ru-RU" sz="1400" dirty="0"/>
              <a:t>года. </a:t>
            </a:r>
          </a:p>
          <a:p>
            <a:pPr algn="just"/>
            <a:r>
              <a:rPr lang="ru-RU" sz="1400" dirty="0"/>
              <a:t>       По состоянию на </a:t>
            </a:r>
            <a:r>
              <a:rPr lang="ru-RU" sz="1400" dirty="0" smtClean="0"/>
              <a:t>01.01.2021 </a:t>
            </a:r>
            <a:r>
              <a:rPr lang="ru-RU" sz="1400" dirty="0"/>
              <a:t>на территории города зарегистрированы </a:t>
            </a:r>
            <a:r>
              <a:rPr lang="ru-RU" sz="1400" dirty="0" smtClean="0"/>
              <a:t>454 </a:t>
            </a:r>
            <a:r>
              <a:rPr lang="ru-RU" sz="1400" dirty="0"/>
              <a:t>предприятия и  организации различной организационно-правовой формы, из которых </a:t>
            </a:r>
            <a:r>
              <a:rPr lang="ru-RU" sz="1400" dirty="0" smtClean="0"/>
              <a:t>412 </a:t>
            </a:r>
            <a:r>
              <a:rPr lang="ru-RU" sz="1400" dirty="0"/>
              <a:t>являются действующими.  Численность работающих в экономике в среднегодовом исчислении в </a:t>
            </a:r>
            <a:r>
              <a:rPr lang="ru-RU" sz="1400" dirty="0" smtClean="0"/>
              <a:t>2020 </a:t>
            </a:r>
            <a:r>
              <a:rPr lang="ru-RU" sz="1400" dirty="0"/>
              <a:t>году составила </a:t>
            </a:r>
            <a:r>
              <a:rPr lang="ru-RU" sz="1400" dirty="0" smtClean="0"/>
              <a:t>10636 </a:t>
            </a:r>
            <a:r>
              <a:rPr lang="ru-RU" sz="1400" dirty="0"/>
              <a:t>чел.,  из  которых большая часть (</a:t>
            </a:r>
            <a:r>
              <a:rPr lang="ru-RU" sz="1400" dirty="0" smtClean="0"/>
              <a:t>40%) </a:t>
            </a:r>
            <a:r>
              <a:rPr lang="ru-RU" sz="1400" dirty="0"/>
              <a:t>заняты в промышленности</a:t>
            </a:r>
            <a:r>
              <a:rPr lang="ru-RU" sz="1400" dirty="0" smtClean="0"/>
              <a:t>. </a:t>
            </a:r>
            <a:endParaRPr lang="ru-RU" sz="1400" dirty="0"/>
          </a:p>
          <a:p>
            <a:pPr algn="just"/>
            <a:r>
              <a:rPr lang="ru-RU" sz="1400" dirty="0"/>
              <a:t> </a:t>
            </a:r>
            <a:r>
              <a:rPr lang="ru-RU" sz="1400" dirty="0" smtClean="0"/>
              <a:t>       В </a:t>
            </a:r>
            <a:r>
              <a:rPr lang="ru-RU" sz="1400" dirty="0"/>
              <a:t>2020 году  в связи с ограничительными мерами, введенными Правительством Российской Федерации и Калужской области вследствие распространения </a:t>
            </a:r>
            <a:r>
              <a:rPr lang="ru-RU" sz="1400" dirty="0" err="1"/>
              <a:t>коронавирусной</a:t>
            </a:r>
            <a:r>
              <a:rPr lang="ru-RU" sz="1400" dirty="0"/>
              <a:t> инфекции, предприятия  приостанавливали свою деятельность. Это привело к увеличению численности безработных граждан, в том числе состоящих на регистрационном учете в органах службы занятости населения. По состоянию на 01.01.2020 в службе занятости населения были зарегистрированы 46 человек. На 01.01.2021 количество безработных увеличилось до 125 человек.</a:t>
            </a:r>
            <a:r>
              <a:rPr lang="ru-RU" sz="1400" i="1" dirty="0"/>
              <a:t> </a:t>
            </a:r>
            <a:r>
              <a:rPr lang="ru-RU" sz="1400" dirty="0"/>
              <a:t>Уровень официально зарегистрированной безработицы на конец 2020 года составил 1,0% против 0,2% в 2019 году. </a:t>
            </a:r>
            <a:r>
              <a:rPr lang="ru-RU" sz="1400" dirty="0" smtClean="0"/>
              <a:t>       </a:t>
            </a:r>
            <a:endParaRPr lang="ru-RU" sz="1400" dirty="0"/>
          </a:p>
        </p:txBody>
      </p:sp>
      <p:pic>
        <p:nvPicPr>
          <p:cNvPr id="7" name="Рисунок 6" descr="C:\Users\User\AppData\Local\Temp\Rar$DI22.1781\герб.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1560192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5375"/>
            <a:ext cx="7778178" cy="1099369"/>
          </a:xfrm>
        </p:spPr>
        <p:txBody>
          <a:bodyPr>
            <a:normAutofit/>
          </a:bodyPr>
          <a:lstStyle/>
          <a:p>
            <a:r>
              <a:rPr lang="ru-RU" sz="2400" dirty="0" smtClean="0">
                <a:solidFill>
                  <a:srgbClr val="C00000"/>
                </a:solidFill>
              </a:rPr>
              <a:t>ПРОГНОЗ </a:t>
            </a:r>
            <a:r>
              <a:rPr lang="ru-RU" sz="2400" dirty="0">
                <a:solidFill>
                  <a:srgbClr val="C00000"/>
                </a:solidFill>
              </a:rPr>
              <a:t>СОЦИАЛЬНО-ЭКОНОМИЧЕСКОГО РАЗВИТИЯ МО «ГОРОД БАЛАБАНОВО»</a:t>
            </a:r>
          </a:p>
        </p:txBody>
      </p:sp>
      <p:sp>
        <p:nvSpPr>
          <p:cNvPr id="6" name="Номер слайда 5"/>
          <p:cNvSpPr>
            <a:spLocks noGrp="1"/>
          </p:cNvSpPr>
          <p:nvPr>
            <p:ph type="sldNum" sz="quarter" idx="12"/>
          </p:nvPr>
        </p:nvSpPr>
        <p:spPr/>
        <p:txBody>
          <a:bodyPr/>
          <a:lstStyle/>
          <a:p>
            <a:fld id="{B0E17F46-A77C-44DD-BD57-20E88A4E1FBE}" type="slidenum">
              <a:rPr lang="ru-RU" smtClean="0"/>
              <a:t>15</a:t>
            </a:fld>
            <a:endParaRPr lang="ru-RU"/>
          </a:p>
        </p:txBody>
      </p:sp>
      <p:sp>
        <p:nvSpPr>
          <p:cNvPr id="3" name="Объект 2"/>
          <p:cNvSpPr>
            <a:spLocks noGrp="1"/>
          </p:cNvSpPr>
          <p:nvPr>
            <p:ph idx="1"/>
          </p:nvPr>
        </p:nvSpPr>
        <p:spPr>
          <a:xfrm>
            <a:off x="467544" y="1124744"/>
            <a:ext cx="8352928" cy="5472608"/>
          </a:xfrm>
        </p:spPr>
        <p:txBody>
          <a:bodyPr>
            <a:normAutofit/>
          </a:bodyPr>
          <a:lstStyle/>
          <a:p>
            <a:pPr algn="just"/>
            <a:r>
              <a:rPr lang="ru-RU" sz="1200" u="sng" dirty="0" smtClean="0">
                <a:effectLst>
                  <a:outerShdw blurRad="38100" dist="38100" dir="2700000" algn="tl">
                    <a:srgbClr val="000000">
                      <a:alpha val="43137"/>
                    </a:srgbClr>
                  </a:outerShdw>
                </a:effectLst>
              </a:rPr>
              <a:t>Промышленное </a:t>
            </a:r>
            <a:r>
              <a:rPr lang="ru-RU" sz="1200" u="sng" dirty="0">
                <a:effectLst>
                  <a:outerShdw blurRad="38100" dist="38100" dir="2700000" algn="tl">
                    <a:srgbClr val="000000">
                      <a:alpha val="43137"/>
                    </a:srgbClr>
                  </a:outerShdw>
                </a:effectLst>
              </a:rPr>
              <a:t>производство</a:t>
            </a:r>
          </a:p>
          <a:p>
            <a:pPr algn="just"/>
            <a:r>
              <a:rPr lang="ru-RU" sz="1200" dirty="0"/>
              <a:t>      </a:t>
            </a:r>
            <a:r>
              <a:rPr lang="ru-RU" sz="1200" dirty="0" smtClean="0"/>
              <a:t>  </a:t>
            </a:r>
            <a:r>
              <a:rPr lang="ru-RU" sz="1200" dirty="0"/>
              <a:t> Пандемия </a:t>
            </a:r>
            <a:r>
              <a:rPr lang="ru-RU" sz="1200" dirty="0" err="1"/>
              <a:t>коронавирусной</a:t>
            </a:r>
            <a:r>
              <a:rPr lang="ru-RU" sz="1200" dirty="0"/>
              <a:t> инфекции отразилась на объемах производства. Объем производства промышленной продукции в отчетном году крупных и средних предприятий  составил 26,6  млрд. руб., или 94% фактического выпуска 2019 года.  </a:t>
            </a:r>
            <a:endParaRPr lang="ru-RU" sz="1200" dirty="0" smtClean="0"/>
          </a:p>
          <a:p>
            <a:pPr algn="just"/>
            <a:r>
              <a:rPr lang="ru-RU" sz="1200" u="sng" dirty="0" smtClean="0">
                <a:effectLst>
                  <a:outerShdw blurRad="38100" dist="38100" dir="2700000" algn="tl">
                    <a:srgbClr val="000000">
                      <a:alpha val="43137"/>
                    </a:srgbClr>
                  </a:outerShdw>
                </a:effectLst>
              </a:rPr>
              <a:t>Малое </a:t>
            </a:r>
            <a:r>
              <a:rPr lang="ru-RU" sz="1200" u="sng" dirty="0">
                <a:effectLst>
                  <a:outerShdw blurRad="38100" dist="38100" dir="2700000" algn="tl">
                    <a:srgbClr val="000000">
                      <a:alpha val="43137"/>
                    </a:srgbClr>
                  </a:outerShdw>
                </a:effectLst>
              </a:rPr>
              <a:t>предпринимательство</a:t>
            </a:r>
            <a:endParaRPr lang="ru-RU" sz="1200" u="sng" dirty="0" smtClean="0">
              <a:effectLst>
                <a:outerShdw blurRad="38100" dist="38100" dir="2700000" algn="tl">
                  <a:srgbClr val="000000">
                    <a:alpha val="43137"/>
                  </a:srgbClr>
                </a:outerShdw>
              </a:effectLst>
            </a:endParaRPr>
          </a:p>
          <a:p>
            <a:pPr algn="just"/>
            <a:r>
              <a:rPr lang="ru-RU" sz="1200" dirty="0"/>
              <a:t>       По малым </a:t>
            </a:r>
            <a:r>
              <a:rPr lang="ru-RU" sz="1200" dirty="0" smtClean="0"/>
              <a:t>промышленным предприятиям объем отгруженной продукции в 2020 </a:t>
            </a:r>
            <a:r>
              <a:rPr lang="ru-RU" sz="1200" dirty="0"/>
              <a:t>году составил </a:t>
            </a:r>
            <a:r>
              <a:rPr lang="ru-RU" sz="1200" dirty="0" smtClean="0"/>
              <a:t>1,8 </a:t>
            </a:r>
            <a:r>
              <a:rPr lang="ru-RU" sz="1200" dirty="0"/>
              <a:t>млрд. руб., или </a:t>
            </a:r>
            <a:r>
              <a:rPr lang="ru-RU" sz="1200" dirty="0" smtClean="0"/>
              <a:t>80% </a:t>
            </a:r>
            <a:r>
              <a:rPr lang="ru-RU" sz="1200" dirty="0"/>
              <a:t>фактического объема </a:t>
            </a:r>
            <a:r>
              <a:rPr lang="ru-RU" sz="1200" dirty="0" smtClean="0"/>
              <a:t>2019 </a:t>
            </a:r>
            <a:r>
              <a:rPr lang="ru-RU" sz="1200" dirty="0"/>
              <a:t>года.</a:t>
            </a:r>
          </a:p>
          <a:p>
            <a:pPr algn="just"/>
            <a:r>
              <a:rPr lang="ru-RU" sz="1200" dirty="0" smtClean="0"/>
              <a:t>       Малое </a:t>
            </a:r>
            <a:r>
              <a:rPr lang="ru-RU" sz="1200" dirty="0"/>
              <a:t>предпринимательство является неотъемлемой частью рыночной системы хозяйства. В городе зарегистрировано </a:t>
            </a:r>
            <a:r>
              <a:rPr lang="ru-RU" sz="1200" dirty="0" smtClean="0"/>
              <a:t>413 малых предприятий.  </a:t>
            </a:r>
            <a:r>
              <a:rPr lang="ru-RU" sz="1200" dirty="0"/>
              <a:t>Среднесписочная численность работников в них </a:t>
            </a:r>
            <a:r>
              <a:rPr lang="ru-RU" sz="1200" dirty="0" smtClean="0"/>
              <a:t>свыше </a:t>
            </a:r>
            <a:r>
              <a:rPr lang="ru-RU" sz="1200" dirty="0"/>
              <a:t>4 тыс. человек. </a:t>
            </a:r>
          </a:p>
          <a:p>
            <a:pPr algn="just"/>
            <a:r>
              <a:rPr lang="ru-RU" sz="1200" dirty="0" smtClean="0"/>
              <a:t>        Субъектами </a:t>
            </a:r>
            <a:r>
              <a:rPr lang="ru-RU" sz="1200" dirty="0"/>
              <a:t>малого предпринимательства по итогам года отгружено товаров собственного производства на сумму </a:t>
            </a:r>
            <a:r>
              <a:rPr lang="ru-RU" sz="1200" dirty="0" smtClean="0"/>
              <a:t>4,4 </a:t>
            </a:r>
            <a:r>
              <a:rPr lang="ru-RU" sz="1200" dirty="0"/>
              <a:t>млрд. руб. </a:t>
            </a:r>
          </a:p>
          <a:p>
            <a:pPr algn="just"/>
            <a:r>
              <a:rPr lang="ru-RU" sz="1200" dirty="0" smtClean="0"/>
              <a:t>        В </a:t>
            </a:r>
            <a:r>
              <a:rPr lang="ru-RU" sz="1200" dirty="0"/>
              <a:t>сфере оптовой и розничной торговли продано товаров несобственного производства на сумму </a:t>
            </a:r>
            <a:r>
              <a:rPr lang="ru-RU" sz="1200" dirty="0" smtClean="0"/>
              <a:t>5,2 </a:t>
            </a:r>
            <a:r>
              <a:rPr lang="ru-RU" sz="1200" dirty="0"/>
              <a:t>млрд. руб</a:t>
            </a:r>
            <a:r>
              <a:rPr lang="ru-RU" sz="1200" dirty="0" smtClean="0"/>
              <a:t>.</a:t>
            </a:r>
          </a:p>
          <a:p>
            <a:r>
              <a:rPr lang="ru-RU" sz="1200" u="sng" dirty="0">
                <a:effectLst>
                  <a:outerShdw blurRad="38100" dist="38100" dir="2700000" algn="tl">
                    <a:srgbClr val="000000">
                      <a:alpha val="43137"/>
                    </a:srgbClr>
                  </a:outerShdw>
                </a:effectLst>
              </a:rPr>
              <a:t>Финансовые результаты деятельности предприятий и организаций</a:t>
            </a:r>
          </a:p>
          <a:p>
            <a:pPr algn="just"/>
            <a:r>
              <a:rPr lang="ru-RU" sz="1200" dirty="0" smtClean="0"/>
              <a:t>        На </a:t>
            </a:r>
            <a:r>
              <a:rPr lang="ru-RU" sz="1200" dirty="0"/>
              <a:t>протяжении последних  лет, в основном за счет крупных и средних предприятий города, наблюдались  положительные финансовые результаты. </a:t>
            </a:r>
          </a:p>
          <a:p>
            <a:pPr algn="just"/>
            <a:r>
              <a:rPr lang="ru-RU" sz="1200" dirty="0" smtClean="0"/>
              <a:t>        Прибыль </a:t>
            </a:r>
            <a:r>
              <a:rPr lang="ru-RU" sz="1200" dirty="0"/>
              <a:t>прибыльных организаций по предварительной оценке составила </a:t>
            </a:r>
            <a:r>
              <a:rPr lang="ru-RU" sz="1200" dirty="0" smtClean="0"/>
              <a:t>4,5 </a:t>
            </a:r>
            <a:r>
              <a:rPr lang="ru-RU" sz="1200" dirty="0"/>
              <a:t>млрд. руб. </a:t>
            </a:r>
          </a:p>
          <a:p>
            <a:pPr algn="just"/>
            <a:r>
              <a:rPr lang="ru-RU" sz="1200" dirty="0" smtClean="0"/>
              <a:t>        Объемы </a:t>
            </a:r>
            <a:r>
              <a:rPr lang="ru-RU" sz="1200" dirty="0"/>
              <a:t>инвестиций в основной капитал в </a:t>
            </a:r>
            <a:r>
              <a:rPr lang="ru-RU" sz="1200" dirty="0" smtClean="0"/>
              <a:t>2020 </a:t>
            </a:r>
            <a:r>
              <a:rPr lang="ru-RU" sz="1200" dirty="0"/>
              <a:t>году составили </a:t>
            </a:r>
            <a:r>
              <a:rPr lang="ru-RU" sz="1200" dirty="0" smtClean="0"/>
              <a:t>0,6 </a:t>
            </a:r>
            <a:r>
              <a:rPr lang="ru-RU" sz="1200" dirty="0"/>
              <a:t>млрд. руб.</a:t>
            </a:r>
          </a:p>
          <a:p>
            <a:pPr algn="just"/>
            <a:r>
              <a:rPr lang="ru-RU" sz="1200" dirty="0" smtClean="0"/>
              <a:t>         Инвестиции </a:t>
            </a:r>
            <a:r>
              <a:rPr lang="ru-RU" sz="1200" dirty="0"/>
              <a:t>в муниципальном секторе экономики составили </a:t>
            </a:r>
            <a:r>
              <a:rPr lang="ru-RU" sz="1200" dirty="0" smtClean="0"/>
              <a:t>80 </a:t>
            </a:r>
            <a:r>
              <a:rPr lang="ru-RU" sz="1200" dirty="0"/>
              <a:t>млн. руб., </a:t>
            </a:r>
            <a:r>
              <a:rPr lang="ru-RU" sz="1200" dirty="0" smtClean="0"/>
              <a:t>которые были направлены на </a:t>
            </a:r>
            <a:r>
              <a:rPr lang="ru-RU" sz="1200" dirty="0"/>
              <a:t>реконструкцию котельных и тепловых сетей по концессионному </a:t>
            </a:r>
            <a:r>
              <a:rPr lang="ru-RU" sz="1200" dirty="0" smtClean="0"/>
              <a:t>соглашению, мероприятия по благоустройству города.</a:t>
            </a:r>
            <a:endParaRPr lang="ru-RU" sz="1200" dirty="0"/>
          </a:p>
        </p:txBody>
      </p:sp>
      <p:pic>
        <p:nvPicPr>
          <p:cNvPr id="7" name="Рисунок 6" descr="C:\Users\User\AppData\Local\Temp\Rar$DI22.1781\герб.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4185829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5375"/>
            <a:ext cx="7778178" cy="1099369"/>
          </a:xfrm>
        </p:spPr>
        <p:txBody>
          <a:bodyPr>
            <a:normAutofit/>
          </a:bodyPr>
          <a:lstStyle/>
          <a:p>
            <a:r>
              <a:rPr lang="ru-RU" sz="2400" dirty="0">
                <a:solidFill>
                  <a:srgbClr val="C00000"/>
                </a:solidFill>
              </a:rPr>
              <a:t>Основные задачи бюджетной и налоговой политики</a:t>
            </a:r>
          </a:p>
        </p:txBody>
      </p:sp>
      <p:sp>
        <p:nvSpPr>
          <p:cNvPr id="6" name="Номер слайда 5"/>
          <p:cNvSpPr>
            <a:spLocks noGrp="1"/>
          </p:cNvSpPr>
          <p:nvPr>
            <p:ph type="sldNum" sz="quarter" idx="12"/>
          </p:nvPr>
        </p:nvSpPr>
        <p:spPr/>
        <p:txBody>
          <a:bodyPr/>
          <a:lstStyle/>
          <a:p>
            <a:fld id="{B0E17F46-A77C-44DD-BD57-20E88A4E1FBE}" type="slidenum">
              <a:rPr lang="ru-RU" smtClean="0"/>
              <a:t>16</a:t>
            </a:fld>
            <a:endParaRPr lang="ru-RU"/>
          </a:p>
        </p:txBody>
      </p:sp>
      <p:sp>
        <p:nvSpPr>
          <p:cNvPr id="3" name="Объект 2"/>
          <p:cNvSpPr>
            <a:spLocks noGrp="1"/>
          </p:cNvSpPr>
          <p:nvPr>
            <p:ph idx="1"/>
          </p:nvPr>
        </p:nvSpPr>
        <p:spPr>
          <a:xfrm>
            <a:off x="467544" y="1124744"/>
            <a:ext cx="8352928" cy="5472608"/>
          </a:xfrm>
        </p:spPr>
        <p:txBody>
          <a:bodyPr>
            <a:normAutofit/>
          </a:bodyPr>
          <a:lstStyle/>
          <a:p>
            <a:pPr algn="just"/>
            <a:r>
              <a:rPr lang="ru-RU" sz="1200" dirty="0" smtClean="0"/>
              <a:t>      </a:t>
            </a:r>
            <a:r>
              <a:rPr lang="ru-RU" sz="1200" dirty="0"/>
              <a:t>Основными задачами бюджетной и налоговой политики городского поселения «Город Балабаново» на 2020 год и на плановый период 2021 и 2022 годов являются:</a:t>
            </a:r>
          </a:p>
          <a:p>
            <a:pPr algn="just"/>
            <a:r>
              <a:rPr lang="ru-RU" sz="1200" dirty="0"/>
              <a:t>-обеспечение долгосрочной сбалансированности и устойчивости бюджета городского поселения «Город Балабаново» как базового принципа ответственной бюджетной политики;</a:t>
            </a:r>
          </a:p>
          <a:p>
            <a:pPr algn="just"/>
            <a:r>
              <a:rPr lang="ru-RU" sz="1200" dirty="0"/>
              <a:t>- укрепление доходной базы бюджета городского поселения «Город Балабаново» за счет наращивания стабильных доходных источников и мобилизации в бюджет имеющихся резервов;</a:t>
            </a:r>
          </a:p>
          <a:p>
            <a:pPr algn="just"/>
            <a:r>
              <a:rPr lang="ru-RU" sz="1200" dirty="0"/>
              <a:t>- безусловное исполнение всех обязательств государства и реализация приоритетных направлений и национальных проектов, в первую очередь направленных на решение задач, поставленных в Указе Президента Российской Федерации от 07.05.2018 №204 «О национальных целях и стратегических задачах развития Российской Федерации на период до 2024 года»;</a:t>
            </a:r>
          </a:p>
          <a:p>
            <a:pPr algn="just"/>
            <a:r>
              <a:rPr lang="ru-RU" sz="1200" dirty="0"/>
              <a:t>- обеспечение прозрачного механизма оценки эффективности предоставленных налоговых льгот, установленных соответствующими решениями Городской Думы городского поселения «Город Балабаново»;</a:t>
            </a:r>
          </a:p>
          <a:p>
            <a:pPr algn="just"/>
            <a:r>
              <a:rPr lang="ru-RU" sz="1200" dirty="0"/>
              <a:t>-прямое вовлечение населения в решение приоритетных социальных проблем местного уровня;</a:t>
            </a:r>
          </a:p>
          <a:p>
            <a:pPr algn="just"/>
            <a:r>
              <a:rPr lang="ru-RU" sz="1200" dirty="0"/>
              <a:t>-повышение открытости и прозрачности управления общественными финансами.</a:t>
            </a:r>
          </a:p>
        </p:txBody>
      </p:sp>
      <p:pic>
        <p:nvPicPr>
          <p:cNvPr id="1026" name="Picture 2" descr="https://realty.jcat.ru/images/orders/2017-10/24/c6957eb4ffee5e1d4b90b365e4042ac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4653136"/>
            <a:ext cx="5112568" cy="2045028"/>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descr="C:\Users\User\AppData\Local\Temp\Rar$DI22.1781\герб.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2108447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5375"/>
            <a:ext cx="6048672" cy="1387401"/>
          </a:xfrm>
        </p:spPr>
        <p:txBody>
          <a:bodyPr>
            <a:normAutofit/>
          </a:bodyPr>
          <a:lstStyle/>
          <a:p>
            <a:r>
              <a:rPr lang="ru-RU" sz="2400" dirty="0">
                <a:solidFill>
                  <a:srgbClr val="C00000"/>
                </a:solidFill>
              </a:rPr>
              <a:t>Основные направления бюджетной и налоговой политики</a:t>
            </a:r>
          </a:p>
        </p:txBody>
      </p:sp>
      <p:sp>
        <p:nvSpPr>
          <p:cNvPr id="6" name="Номер слайда 5"/>
          <p:cNvSpPr>
            <a:spLocks noGrp="1"/>
          </p:cNvSpPr>
          <p:nvPr>
            <p:ph type="sldNum" sz="quarter" idx="12"/>
          </p:nvPr>
        </p:nvSpPr>
        <p:spPr/>
        <p:txBody>
          <a:bodyPr/>
          <a:lstStyle/>
          <a:p>
            <a:fld id="{B0E17F46-A77C-44DD-BD57-20E88A4E1FBE}" type="slidenum">
              <a:rPr lang="ru-RU" smtClean="0"/>
              <a:t>17</a:t>
            </a:fld>
            <a:endParaRPr lang="ru-RU"/>
          </a:p>
        </p:txBody>
      </p:sp>
      <p:sp>
        <p:nvSpPr>
          <p:cNvPr id="3" name="Объект 2"/>
          <p:cNvSpPr>
            <a:spLocks noGrp="1"/>
          </p:cNvSpPr>
          <p:nvPr>
            <p:ph idx="1"/>
          </p:nvPr>
        </p:nvSpPr>
        <p:spPr>
          <a:xfrm>
            <a:off x="467544" y="1484784"/>
            <a:ext cx="8352928" cy="5112568"/>
          </a:xfrm>
        </p:spPr>
        <p:txBody>
          <a:bodyPr>
            <a:normAutofit fontScale="92500" lnSpcReduction="20000"/>
          </a:bodyPr>
          <a:lstStyle/>
          <a:p>
            <a:pPr algn="just"/>
            <a:r>
              <a:rPr lang="ru-RU" sz="1200" dirty="0"/>
              <a:t>Основными направлениями бюджетной и налоговой политики городского поселения «Город Балабаново» на 2020 год и на плановый период 2021 и 2022 годов являются:</a:t>
            </a:r>
          </a:p>
          <a:p>
            <a:pPr algn="just"/>
            <a:r>
              <a:rPr lang="ru-RU" sz="1200" dirty="0"/>
              <a:t>- повышение реалистичности и минимизация рисков несбалансированности бюджета;</a:t>
            </a:r>
          </a:p>
          <a:p>
            <a:pPr algn="just"/>
            <a:r>
              <a:rPr lang="ru-RU" sz="1200" dirty="0"/>
              <a:t>-  обеспечение роста поступлений неналоговых доходов бюджета, в том числе за счет улучшения качества администрирования неналоговых доходов бюджета;</a:t>
            </a:r>
          </a:p>
          <a:p>
            <a:pPr algn="just"/>
            <a:r>
              <a:rPr lang="ru-RU" sz="1200" dirty="0"/>
              <a:t>- активизация работы по повышению поступлений от всех мер принудительного взыскания задолженности, обеспечению роста эффективности взыскания;</a:t>
            </a:r>
          </a:p>
          <a:p>
            <a:pPr algn="just"/>
            <a:r>
              <a:rPr lang="ru-RU" sz="1200" dirty="0"/>
              <a:t>- повышение эффективности реализации мер, направленных на расширение налоговой базы по имущественным налогам путем выявления и включения в налогооблагаемую базу недвижимого имущества и земельных участков, которые до настоящего времени не зарегистрированы;</a:t>
            </a:r>
          </a:p>
          <a:p>
            <a:pPr algn="just"/>
            <a:r>
              <a:rPr lang="ru-RU" sz="1200" dirty="0" smtClean="0"/>
              <a:t>-  </a:t>
            </a:r>
            <a:r>
              <a:rPr lang="ru-RU" sz="1200" dirty="0"/>
              <a:t>финансовое обеспечение реализации приоритетных для поселения задач, достижение показателей результативности, установленных муниципальными программами;</a:t>
            </a:r>
          </a:p>
          <a:p>
            <a:pPr algn="just"/>
            <a:r>
              <a:rPr lang="ru-RU" sz="1200" dirty="0"/>
              <a:t>-  обеспечение реализации задач, поставленных в указах Президента Российской Федерации, в том числе в части исполнения социальных обязательств по финансовому обеспечению реализации указов Президента Российской Федерации по повышению оплаты труда работников культуры в соотношении с показателем среднемесячного дохода от трудовой деятельности;</a:t>
            </a:r>
          </a:p>
          <a:p>
            <a:pPr algn="just"/>
            <a:r>
              <a:rPr lang="ru-RU" sz="1200" dirty="0"/>
              <a:t>-  ежегодная индексация на прогнозируемый уровень инфляции, определенный на федеральном уровне, оплаты труда отдельных категорий работников  учреждений, финансируемых из бюджета городского поселения «Город Балабаново», на которых не распространяется действие указов Президента Российской Федерации;</a:t>
            </a:r>
          </a:p>
          <a:p>
            <a:pPr algn="just"/>
            <a:r>
              <a:rPr lang="ru-RU" sz="1200" dirty="0" smtClean="0"/>
              <a:t>-  </a:t>
            </a:r>
            <a:r>
              <a:rPr lang="ru-RU" sz="1200" dirty="0"/>
              <a:t>реализация мероприятий по формированию современной городской среды;</a:t>
            </a:r>
          </a:p>
          <a:p>
            <a:pPr algn="just"/>
            <a:r>
              <a:rPr lang="ru-RU" sz="1200" dirty="0"/>
              <a:t>- реализация мероприятий, направленных на подготовку и проведение празднования 75-й годовщины Победы в Великой Отечественной войне 1941-1945 годов;</a:t>
            </a:r>
          </a:p>
          <a:p>
            <a:pPr algn="just"/>
            <a:r>
              <a:rPr lang="ru-RU" sz="1200" dirty="0"/>
              <a:t>-  поддержка проектов развития  общественной инфраструктуры муниципального образования, основанных на местных инициативах;</a:t>
            </a:r>
          </a:p>
          <a:p>
            <a:pPr algn="just"/>
            <a:r>
              <a:rPr lang="ru-RU" sz="1200" dirty="0"/>
              <a:t>- обеспечение прозрачности (открытости) и публичности процесса управления общественными финансами, гарантирующих обществу право на доступ к открытым данным  муниципального образования «Город Балабаново», в том числе в рамках размещения финансовой и иной информации о бюджете и бюджетном процессе на сайте муниципального образования «Город Балабаново</a:t>
            </a:r>
            <a:r>
              <a:rPr lang="ru-RU" sz="1200" dirty="0" smtClean="0"/>
              <a:t>».</a:t>
            </a:r>
            <a:endParaRPr lang="ru-RU" sz="1200" dirty="0"/>
          </a:p>
        </p:txBody>
      </p:sp>
      <p:pic>
        <p:nvPicPr>
          <p:cNvPr id="7" name="Picture 4" descr="http://charybary.ru/wp-content/uploads/mini-zagovoryi-na-koshele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16632"/>
            <a:ext cx="2088232" cy="1218135"/>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descr="C:\Users\User\AppData\Local\Temp\Rar$DI22.1781\герб.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1046853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5375"/>
            <a:ext cx="7778178" cy="1099369"/>
          </a:xfrm>
        </p:spPr>
        <p:txBody>
          <a:bodyPr>
            <a:normAutofit/>
          </a:bodyPr>
          <a:lstStyle/>
          <a:p>
            <a:r>
              <a:rPr lang="ru-RU" sz="2800" dirty="0" smtClean="0">
                <a:solidFill>
                  <a:srgbClr val="C00000"/>
                </a:solidFill>
              </a:rPr>
              <a:t>Доходы бюджета Городского поселения «Город Балабаново»</a:t>
            </a:r>
            <a:endParaRPr lang="ru-RU" sz="2800" dirty="0">
              <a:solidFill>
                <a:srgbClr val="C00000"/>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469353386"/>
              </p:ext>
            </p:extLst>
          </p:nvPr>
        </p:nvGraphicFramePr>
        <p:xfrm>
          <a:off x="185315" y="1268760"/>
          <a:ext cx="8712968" cy="5145435"/>
        </p:xfrm>
        <a:graphic>
          <a:graphicData uri="http://schemas.openxmlformats.org/drawingml/2006/chart">
            <c:chart xmlns:c="http://schemas.openxmlformats.org/drawingml/2006/chart" xmlns:r="http://schemas.openxmlformats.org/officeDocument/2006/relationships" r:id="rId2"/>
          </a:graphicData>
        </a:graphic>
      </p:graphicFrame>
      <p:sp>
        <p:nvSpPr>
          <p:cNvPr id="6" name="Номер слайда 5"/>
          <p:cNvSpPr>
            <a:spLocks noGrp="1"/>
          </p:cNvSpPr>
          <p:nvPr>
            <p:ph type="sldNum" sz="quarter" idx="12"/>
          </p:nvPr>
        </p:nvSpPr>
        <p:spPr/>
        <p:txBody>
          <a:bodyPr/>
          <a:lstStyle/>
          <a:p>
            <a:fld id="{B0E17F46-A77C-44DD-BD57-20E88A4E1FBE}" type="slidenum">
              <a:rPr lang="ru-RU" smtClean="0"/>
              <a:t>18</a:t>
            </a:fld>
            <a:endParaRPr lang="ru-RU"/>
          </a:p>
        </p:txBody>
      </p:sp>
      <p:pic>
        <p:nvPicPr>
          <p:cNvPr id="7" name="Рисунок 6" descr="C:\Users\User\AppData\Local\Temp\Rar$DI22.1781\герб.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4024888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5" y="-31973"/>
            <a:ext cx="8229600" cy="1143000"/>
          </a:xfrm>
        </p:spPr>
        <p:txBody>
          <a:bodyPr>
            <a:normAutofit fontScale="90000"/>
          </a:bodyPr>
          <a:lstStyle/>
          <a:p>
            <a:r>
              <a:rPr lang="ru-RU" dirty="0" smtClean="0">
                <a:solidFill>
                  <a:srgbClr val="C00000"/>
                </a:solidFill>
              </a:rPr>
              <a:t>Динамика поступлений в бюджет</a:t>
            </a:r>
            <a:endParaRPr lang="ru-RU" dirty="0">
              <a:solidFill>
                <a:srgbClr val="C00000"/>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982382394"/>
              </p:ext>
            </p:extLst>
          </p:nvPr>
        </p:nvGraphicFramePr>
        <p:xfrm>
          <a:off x="251520" y="1196752"/>
          <a:ext cx="8640960" cy="5056529"/>
        </p:xfrm>
        <a:graphic>
          <a:graphicData uri="http://schemas.openxmlformats.org/drawingml/2006/chart">
            <c:chart xmlns:c="http://schemas.openxmlformats.org/drawingml/2006/chart" xmlns:r="http://schemas.openxmlformats.org/officeDocument/2006/relationships" r:id="rId2"/>
          </a:graphicData>
        </a:graphic>
      </p:graphicFrame>
      <p:sp>
        <p:nvSpPr>
          <p:cNvPr id="6" name="Номер слайда 5"/>
          <p:cNvSpPr>
            <a:spLocks noGrp="1"/>
          </p:cNvSpPr>
          <p:nvPr>
            <p:ph type="sldNum" sz="quarter" idx="12"/>
          </p:nvPr>
        </p:nvSpPr>
        <p:spPr/>
        <p:txBody>
          <a:bodyPr/>
          <a:lstStyle/>
          <a:p>
            <a:fld id="{B0E17F46-A77C-44DD-BD57-20E88A4E1FBE}" type="slidenum">
              <a:rPr lang="ru-RU" smtClean="0"/>
              <a:t>19</a:t>
            </a:fld>
            <a:endParaRPr lang="ru-RU"/>
          </a:p>
        </p:txBody>
      </p:sp>
      <p:sp>
        <p:nvSpPr>
          <p:cNvPr id="8" name="TextBox 7"/>
          <p:cNvSpPr txBox="1"/>
          <p:nvPr/>
        </p:nvSpPr>
        <p:spPr>
          <a:xfrm>
            <a:off x="7020272" y="635779"/>
            <a:ext cx="1224136" cy="369332"/>
          </a:xfrm>
          <a:prstGeom prst="rect">
            <a:avLst/>
          </a:prstGeom>
          <a:noFill/>
        </p:spPr>
        <p:txBody>
          <a:bodyPr wrap="square" rtlCol="0">
            <a:spAutoFit/>
          </a:bodyPr>
          <a:lstStyle/>
          <a:p>
            <a:r>
              <a:rPr lang="ru-RU" dirty="0" smtClean="0"/>
              <a:t>млн. руб.</a:t>
            </a:r>
            <a:endParaRPr lang="ru-RU" dirty="0"/>
          </a:p>
        </p:txBody>
      </p:sp>
      <p:pic>
        <p:nvPicPr>
          <p:cNvPr id="7" name="Рисунок 6" descr="C:\Users\User\AppData\Local\Temp\Rar$DI22.1781\герб.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2390960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37135"/>
            <a:ext cx="7653536" cy="907727"/>
          </a:xfrm>
        </p:spPr>
        <p:txBody>
          <a:bodyPr/>
          <a:lstStyle/>
          <a:p>
            <a:r>
              <a:rPr lang="ru-RU" dirty="0" smtClean="0">
                <a:solidFill>
                  <a:schemeClr val="accent2">
                    <a:lumMod val="75000"/>
                  </a:schemeClr>
                </a:solidFill>
              </a:rPr>
              <a:t>Содержание</a:t>
            </a:r>
            <a:endParaRPr lang="ru-RU" dirty="0">
              <a:solidFill>
                <a:schemeClr val="accent2">
                  <a:lumMod val="75000"/>
                </a:schemeClr>
              </a:solidFill>
            </a:endParaRPr>
          </a:p>
        </p:txBody>
      </p:sp>
      <p:sp>
        <p:nvSpPr>
          <p:cNvPr id="3" name="Объект 2"/>
          <p:cNvSpPr>
            <a:spLocks noGrp="1"/>
          </p:cNvSpPr>
          <p:nvPr>
            <p:ph idx="1"/>
          </p:nvPr>
        </p:nvSpPr>
        <p:spPr>
          <a:xfrm>
            <a:off x="395536" y="1196752"/>
            <a:ext cx="8426821" cy="5328592"/>
          </a:xfrm>
        </p:spPr>
        <p:txBody>
          <a:bodyPr>
            <a:noAutofit/>
          </a:bodyPr>
          <a:lstStyle/>
          <a:p>
            <a:pPr marL="0" indent="0" algn="just">
              <a:spcBef>
                <a:spcPts val="150"/>
              </a:spcBef>
              <a:buNone/>
            </a:pPr>
            <a:r>
              <a:rPr lang="ru-RU" sz="1200" dirty="0" smtClean="0"/>
              <a:t>Понятия и термины…………………………………………………………………………………………………………….…….4</a:t>
            </a:r>
          </a:p>
          <a:p>
            <a:pPr marL="0" indent="0" algn="just">
              <a:spcBef>
                <a:spcPts val="150"/>
              </a:spcBef>
              <a:buNone/>
            </a:pPr>
            <a:r>
              <a:rPr lang="ru-RU" sz="1200" dirty="0" smtClean="0"/>
              <a:t>Город Балабаново……………………………………….…………………………………………………………........................6</a:t>
            </a:r>
          </a:p>
          <a:p>
            <a:pPr algn="just">
              <a:spcBef>
                <a:spcPts val="150"/>
              </a:spcBef>
            </a:pPr>
            <a:r>
              <a:rPr lang="ru-RU" sz="1200" dirty="0"/>
              <a:t>Возможности влияния граждан на состав бюджета</a:t>
            </a:r>
            <a:r>
              <a:rPr lang="ru-RU" sz="1200" dirty="0" smtClean="0"/>
              <a:t>…………………………………………………………….…………...</a:t>
            </a:r>
            <a:r>
              <a:rPr lang="ru-RU" sz="1200" dirty="0"/>
              <a:t>7</a:t>
            </a:r>
            <a:endParaRPr lang="ru-RU" sz="1200" dirty="0" smtClean="0"/>
          </a:p>
          <a:p>
            <a:pPr marL="0" indent="0" algn="just">
              <a:spcBef>
                <a:spcPts val="150"/>
              </a:spcBef>
              <a:buNone/>
            </a:pPr>
            <a:r>
              <a:rPr lang="ru-RU" sz="1200" dirty="0" smtClean="0"/>
              <a:t>Публичные слушания ………………………………………………………………………………………………………….…...8</a:t>
            </a:r>
          </a:p>
          <a:p>
            <a:pPr algn="just">
              <a:spcBef>
                <a:spcPts val="150"/>
              </a:spcBef>
            </a:pPr>
            <a:r>
              <a:rPr lang="ru-RU" sz="1200" dirty="0"/>
              <a:t>Что такое бюджет</a:t>
            </a:r>
            <a:r>
              <a:rPr lang="ru-RU" sz="1200" dirty="0" smtClean="0"/>
              <a:t>?............................................................................................................................................................9</a:t>
            </a:r>
          </a:p>
          <a:p>
            <a:pPr algn="just">
              <a:spcBef>
                <a:spcPts val="150"/>
              </a:spcBef>
            </a:pPr>
            <a:r>
              <a:rPr lang="ru-RU" sz="1200" dirty="0"/>
              <a:t>Бюджетная система РФ</a:t>
            </a:r>
            <a:r>
              <a:rPr lang="ru-RU" sz="1200" dirty="0" smtClean="0"/>
              <a:t>……………………………………………………………………………………………………………10</a:t>
            </a:r>
          </a:p>
          <a:p>
            <a:pPr algn="just">
              <a:spcBef>
                <a:spcPts val="150"/>
              </a:spcBef>
            </a:pPr>
            <a:r>
              <a:rPr lang="ru-RU" sz="1200" dirty="0" smtClean="0"/>
              <a:t>Бюджетный </a:t>
            </a:r>
            <a:r>
              <a:rPr lang="ru-RU" sz="1200" dirty="0"/>
              <a:t>процесс </a:t>
            </a:r>
            <a:r>
              <a:rPr lang="ru-RU" sz="1200" dirty="0" smtClean="0"/>
              <a:t>……………………………………………………………………………………………..………….....….11</a:t>
            </a:r>
          </a:p>
          <a:p>
            <a:pPr algn="just">
              <a:spcBef>
                <a:spcPts val="150"/>
              </a:spcBef>
            </a:pPr>
            <a:r>
              <a:rPr lang="ru-RU" sz="1200" dirty="0"/>
              <a:t>Гражданин, его участие в бюджетном процессе </a:t>
            </a:r>
            <a:r>
              <a:rPr lang="ru-RU" sz="1200" dirty="0" smtClean="0"/>
              <a:t>……………………………………………………………….……..….…12</a:t>
            </a:r>
          </a:p>
          <a:p>
            <a:pPr marL="0" indent="0" algn="just">
              <a:spcBef>
                <a:spcPts val="150"/>
              </a:spcBef>
              <a:buNone/>
            </a:pPr>
            <a:r>
              <a:rPr lang="ru-RU" sz="1200" dirty="0" smtClean="0"/>
              <a:t>Основы составления проекта бюджета…………………………………………………………………………………..…...13</a:t>
            </a:r>
          </a:p>
          <a:p>
            <a:pPr algn="just">
              <a:spcBef>
                <a:spcPts val="150"/>
              </a:spcBef>
            </a:pPr>
            <a:r>
              <a:rPr lang="ru-RU" sz="1200" dirty="0" smtClean="0"/>
              <a:t>Прогноз социально-экономического развития МО «Город Балабаново»………………………………………..…...14</a:t>
            </a:r>
          </a:p>
          <a:p>
            <a:pPr algn="just">
              <a:spcBef>
                <a:spcPts val="150"/>
              </a:spcBef>
            </a:pPr>
            <a:r>
              <a:rPr lang="ru-RU" sz="1200" dirty="0"/>
              <a:t>Основные задачи бюджетной и налоговой </a:t>
            </a:r>
            <a:r>
              <a:rPr lang="ru-RU" sz="1200" dirty="0" smtClean="0"/>
              <a:t>политики……….………………………………………………………….…16</a:t>
            </a:r>
          </a:p>
          <a:p>
            <a:pPr algn="just">
              <a:spcBef>
                <a:spcPts val="150"/>
              </a:spcBef>
            </a:pPr>
            <a:r>
              <a:rPr lang="ru-RU" sz="1200" dirty="0"/>
              <a:t>Основные направления бюджетной и налоговой </a:t>
            </a:r>
            <a:r>
              <a:rPr lang="ru-RU" sz="1200" dirty="0" smtClean="0"/>
              <a:t>политики…………………………………………………………..…17</a:t>
            </a:r>
          </a:p>
          <a:p>
            <a:pPr marL="0" indent="0" algn="just">
              <a:spcBef>
                <a:spcPts val="150"/>
              </a:spcBef>
              <a:buNone/>
            </a:pPr>
            <a:r>
              <a:rPr lang="ru-RU" sz="1200" dirty="0" smtClean="0"/>
              <a:t>Доходы бюджета ………………………………………………………..…………………………………………..………..........18</a:t>
            </a:r>
          </a:p>
          <a:p>
            <a:pPr marL="0" indent="0" algn="just">
              <a:spcBef>
                <a:spcPts val="150"/>
              </a:spcBef>
              <a:buNone/>
            </a:pPr>
            <a:r>
              <a:rPr lang="ru-RU" sz="1200" dirty="0" smtClean="0"/>
              <a:t>Динамика поступлений в бюджет …………………………………………………………………………………………..….19</a:t>
            </a:r>
          </a:p>
          <a:p>
            <a:pPr algn="just">
              <a:spcBef>
                <a:spcPts val="150"/>
              </a:spcBef>
            </a:pPr>
            <a:r>
              <a:rPr lang="ru-RU" sz="1200" dirty="0"/>
              <a:t>Межбюджетные трансферты</a:t>
            </a:r>
            <a:r>
              <a:rPr lang="ru-RU" sz="1200" dirty="0" smtClean="0"/>
              <a:t>………………………………………………………………………………………………..…...20</a:t>
            </a:r>
          </a:p>
          <a:p>
            <a:pPr marL="0" indent="0" algn="just">
              <a:spcBef>
                <a:spcPts val="150"/>
              </a:spcBef>
              <a:buNone/>
            </a:pPr>
            <a:r>
              <a:rPr lang="ru-RU" sz="1200" dirty="0" smtClean="0"/>
              <a:t>Структура доходов бюджета в 2020 году ……………………………………………………………………………….….…21</a:t>
            </a:r>
          </a:p>
          <a:p>
            <a:pPr marL="0" indent="0" algn="just">
              <a:spcBef>
                <a:spcPts val="150"/>
              </a:spcBef>
              <a:buNone/>
            </a:pPr>
            <a:r>
              <a:rPr lang="ru-RU" sz="1200" dirty="0" smtClean="0"/>
              <a:t>Безвозмездные поступления в 2020 году…………………………………………………………...........................…..….22</a:t>
            </a:r>
          </a:p>
          <a:p>
            <a:pPr marL="0" indent="0" algn="just">
              <a:spcBef>
                <a:spcPts val="150"/>
              </a:spcBef>
              <a:buNone/>
            </a:pPr>
            <a:endParaRPr lang="ru-RU" sz="1200" dirty="0" smtClean="0"/>
          </a:p>
          <a:p>
            <a:pPr marL="0" indent="0" algn="just">
              <a:spcBef>
                <a:spcPts val="150"/>
              </a:spcBef>
              <a:buNone/>
            </a:pPr>
            <a:endParaRPr lang="ru-RU" sz="1200" dirty="0" smtClean="0"/>
          </a:p>
          <a:p>
            <a:pPr marL="0" indent="0" algn="just">
              <a:spcBef>
                <a:spcPts val="150"/>
              </a:spcBef>
              <a:buNone/>
            </a:pPr>
            <a:endParaRPr lang="ru-RU" sz="1200" dirty="0" smtClean="0"/>
          </a:p>
          <a:p>
            <a:pPr marL="0" indent="0" algn="just">
              <a:spcBef>
                <a:spcPts val="150"/>
              </a:spcBef>
              <a:buNone/>
            </a:pPr>
            <a:endParaRPr lang="ru-RU" sz="1200" dirty="0" smtClean="0"/>
          </a:p>
          <a:p>
            <a:pPr marL="0" indent="0">
              <a:spcBef>
                <a:spcPts val="150"/>
              </a:spcBef>
              <a:buNone/>
            </a:pPr>
            <a:endParaRPr lang="ru-RU" sz="1200" dirty="0" smtClean="0"/>
          </a:p>
          <a:p>
            <a:pPr marL="0" indent="0">
              <a:spcBef>
                <a:spcPts val="150"/>
              </a:spcBef>
              <a:buNone/>
            </a:pPr>
            <a:endParaRPr lang="ru-RU" sz="1200" dirty="0" smtClean="0"/>
          </a:p>
          <a:p>
            <a:pPr marL="0" indent="0">
              <a:spcBef>
                <a:spcPts val="150"/>
              </a:spcBef>
              <a:buNone/>
            </a:pPr>
            <a:endParaRPr lang="ru-RU" sz="1200" dirty="0" smtClean="0"/>
          </a:p>
          <a:p>
            <a:pPr marL="0" indent="0">
              <a:spcBef>
                <a:spcPts val="150"/>
              </a:spcBef>
              <a:buNone/>
            </a:pPr>
            <a:endParaRPr lang="ru-RU" sz="1200" dirty="0" smtClean="0"/>
          </a:p>
          <a:p>
            <a:pPr marL="0" indent="0">
              <a:spcBef>
                <a:spcPts val="150"/>
              </a:spcBef>
              <a:buNone/>
            </a:pPr>
            <a:endParaRPr lang="ru-RU" sz="1200" dirty="0" smtClean="0"/>
          </a:p>
          <a:p>
            <a:pPr marL="0" indent="0">
              <a:spcBef>
                <a:spcPts val="150"/>
              </a:spcBef>
              <a:buNone/>
            </a:pPr>
            <a:endParaRPr lang="ru-RU" sz="1200" dirty="0" smtClean="0"/>
          </a:p>
          <a:p>
            <a:pPr marL="0" indent="0">
              <a:spcBef>
                <a:spcPts val="150"/>
              </a:spcBef>
              <a:buNone/>
            </a:pPr>
            <a:endParaRPr lang="ru-RU" sz="1200" dirty="0" smtClean="0"/>
          </a:p>
          <a:p>
            <a:pPr marL="0" indent="0">
              <a:spcBef>
                <a:spcPts val="150"/>
              </a:spcBef>
              <a:buNone/>
            </a:pPr>
            <a:endParaRPr lang="ru-RU" sz="1200" dirty="0" smtClean="0"/>
          </a:p>
          <a:p>
            <a:pPr marL="0" indent="0">
              <a:spcBef>
                <a:spcPts val="150"/>
              </a:spcBef>
              <a:buNone/>
            </a:pPr>
            <a:endParaRPr lang="ru-RU" sz="1200" dirty="0" smtClean="0"/>
          </a:p>
          <a:p>
            <a:pPr marL="0" indent="0">
              <a:spcBef>
                <a:spcPts val="150"/>
              </a:spcBef>
              <a:buNone/>
            </a:pPr>
            <a:endParaRPr lang="ru-RU" sz="1200" dirty="0" smtClean="0"/>
          </a:p>
        </p:txBody>
      </p:sp>
      <p:sp>
        <p:nvSpPr>
          <p:cNvPr id="5" name="Номер слайда 3"/>
          <p:cNvSpPr>
            <a:spLocks noGrp="1"/>
          </p:cNvSpPr>
          <p:nvPr>
            <p:ph type="sldNum" sz="quarter" idx="12"/>
          </p:nvPr>
        </p:nvSpPr>
        <p:spPr/>
        <p:txBody>
          <a:bodyPr/>
          <a:lstStyle/>
          <a:p>
            <a:fld id="{B0E17F46-A77C-44DD-BD57-20E88A4E1FBE}" type="slidenum">
              <a:rPr lang="ru-RU" smtClean="0"/>
              <a:t>2</a:t>
            </a:fld>
            <a:endParaRPr lang="ru-RU" dirty="0"/>
          </a:p>
        </p:txBody>
      </p:sp>
      <p:pic>
        <p:nvPicPr>
          <p:cNvPr id="6" name="Рисунок 5" descr="C:\Users\User\AppData\Local\Temp\Rar$DI22.1781\герб.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36719"/>
            <a:ext cx="731520" cy="828040"/>
          </a:xfrm>
          <a:prstGeom prst="rect">
            <a:avLst/>
          </a:prstGeom>
          <a:noFill/>
          <a:ln>
            <a:noFill/>
          </a:ln>
        </p:spPr>
      </p:pic>
    </p:spTree>
    <p:extLst>
      <p:ext uri="{BB962C8B-B14F-4D97-AF65-F5344CB8AC3E}">
        <p14:creationId xmlns:p14="http://schemas.microsoft.com/office/powerpoint/2010/main" val="422241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37135"/>
            <a:ext cx="7653536" cy="699577"/>
          </a:xfrm>
        </p:spPr>
        <p:txBody>
          <a:bodyPr>
            <a:normAutofit/>
          </a:bodyPr>
          <a:lstStyle/>
          <a:p>
            <a:r>
              <a:rPr lang="ru-RU" sz="2800" dirty="0" smtClean="0">
                <a:solidFill>
                  <a:schemeClr val="accent2">
                    <a:lumMod val="75000"/>
                  </a:schemeClr>
                </a:solidFill>
              </a:rPr>
              <a:t>Межбюджетные трансферты</a:t>
            </a:r>
            <a:endParaRPr lang="ru-RU" sz="2800" dirty="0">
              <a:solidFill>
                <a:schemeClr val="accent2">
                  <a:lumMod val="75000"/>
                </a:schemeClr>
              </a:solidFill>
            </a:endParaRPr>
          </a:p>
        </p:txBody>
      </p:sp>
      <p:sp>
        <p:nvSpPr>
          <p:cNvPr id="7" name="Объект 6"/>
          <p:cNvSpPr>
            <a:spLocks noGrp="1"/>
          </p:cNvSpPr>
          <p:nvPr>
            <p:ph idx="1"/>
          </p:nvPr>
        </p:nvSpPr>
        <p:spPr>
          <a:xfrm>
            <a:off x="3979585" y="1412776"/>
            <a:ext cx="5225244" cy="1972816"/>
          </a:xfrm>
        </p:spPr>
        <p:txBody>
          <a:bodyPr>
            <a:noAutofit/>
          </a:bodyPr>
          <a:lstStyle/>
          <a:p>
            <a:pPr marL="0" indent="0">
              <a:buNone/>
            </a:pPr>
            <a:r>
              <a:rPr lang="ru-RU" sz="2400" b="1" dirty="0">
                <a:effectLst>
                  <a:outerShdw blurRad="38100" dist="38100" dir="2700000" algn="tl">
                    <a:srgbClr val="000000">
                      <a:alpha val="43137"/>
                    </a:srgbClr>
                  </a:outerShdw>
                </a:effectLst>
              </a:rPr>
              <a:t>Межбюджетные трансферты </a:t>
            </a:r>
            <a:r>
              <a:rPr lang="ru-RU" sz="2400" dirty="0"/>
              <a:t>– средства, предоставляемые одним бюджетом бюджетной системы Российской Федерации другому бюджету</a:t>
            </a:r>
          </a:p>
        </p:txBody>
      </p:sp>
      <p:sp>
        <p:nvSpPr>
          <p:cNvPr id="6" name="Номер слайда 5"/>
          <p:cNvSpPr>
            <a:spLocks noGrp="1"/>
          </p:cNvSpPr>
          <p:nvPr>
            <p:ph type="sldNum" sz="quarter" idx="12"/>
          </p:nvPr>
        </p:nvSpPr>
        <p:spPr/>
        <p:txBody>
          <a:bodyPr/>
          <a:lstStyle/>
          <a:p>
            <a:fld id="{B0E17F46-A77C-44DD-BD57-20E88A4E1FBE}" type="slidenum">
              <a:rPr lang="ru-RU" smtClean="0"/>
              <a:t>20</a:t>
            </a:fld>
            <a:endParaRPr lang="ru-RU"/>
          </a:p>
        </p:txBody>
      </p:sp>
      <p:sp>
        <p:nvSpPr>
          <p:cNvPr id="8" name="Прямоугольник 7"/>
          <p:cNvSpPr/>
          <p:nvPr/>
        </p:nvSpPr>
        <p:spPr>
          <a:xfrm>
            <a:off x="176187" y="3789040"/>
            <a:ext cx="5292080" cy="2308324"/>
          </a:xfrm>
          <a:prstGeom prst="rect">
            <a:avLst/>
          </a:prstGeom>
        </p:spPr>
        <p:txBody>
          <a:bodyPr wrap="square">
            <a:spAutoFit/>
          </a:bodyPr>
          <a:lstStyle/>
          <a:p>
            <a:r>
              <a:rPr lang="ru-RU" sz="2400" b="1" dirty="0">
                <a:effectLst>
                  <a:outerShdw blurRad="38100" dist="38100" dir="2700000" algn="tl">
                    <a:srgbClr val="000000">
                      <a:alpha val="43137"/>
                    </a:srgbClr>
                  </a:outerShdw>
                </a:effectLst>
              </a:rPr>
              <a:t>Межбюджетные отношения – </a:t>
            </a:r>
            <a:r>
              <a:rPr lang="ru-RU" sz="2400" dirty="0"/>
              <a:t>взаимоотношения между публично правовыми образованиями по вопросам регулирования бюджетных правоотношений, организации и осуществления бюджетного процесса</a:t>
            </a:r>
          </a:p>
        </p:txBody>
      </p:sp>
      <p:pic>
        <p:nvPicPr>
          <p:cNvPr id="28674" name="Picture 2" descr="http://www.volna-realty.ru/upload/iblock/265/26508ed6d3a4631a333e0313fe06ba9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38" y="1412776"/>
            <a:ext cx="3733747"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www.infovoronezh.ru/images/News/62528159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7164" y="3886896"/>
            <a:ext cx="3604432" cy="2224011"/>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C:\Users\User\AppData\Local\Temp\Rar$DI22.1781\герб.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2116869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5375"/>
            <a:ext cx="7869560" cy="979736"/>
          </a:xfrm>
        </p:spPr>
        <p:txBody>
          <a:bodyPr>
            <a:normAutofit/>
          </a:bodyPr>
          <a:lstStyle/>
          <a:p>
            <a:r>
              <a:rPr lang="ru-RU" sz="2400" dirty="0" smtClean="0">
                <a:solidFill>
                  <a:srgbClr val="C00000"/>
                </a:solidFill>
              </a:rPr>
              <a:t>Структура доходов бюджета в 2020 году, %</a:t>
            </a:r>
            <a:endParaRPr lang="ru-RU" sz="2400" dirty="0">
              <a:solidFill>
                <a:srgbClr val="C00000"/>
              </a:solidFill>
            </a:endParaRPr>
          </a:p>
        </p:txBody>
      </p:sp>
      <p:graphicFrame>
        <p:nvGraphicFramePr>
          <p:cNvPr id="5" name="Объект 3"/>
          <p:cNvGraphicFramePr>
            <a:graphicFrameLocks noGrp="1"/>
          </p:cNvGraphicFramePr>
          <p:nvPr>
            <p:ph idx="1"/>
            <p:extLst>
              <p:ext uri="{D42A27DB-BD31-4B8C-83A1-F6EECF244321}">
                <p14:modId xmlns:p14="http://schemas.microsoft.com/office/powerpoint/2010/main" val="3704913679"/>
              </p:ext>
            </p:extLst>
          </p:nvPr>
        </p:nvGraphicFramePr>
        <p:xfrm>
          <a:off x="396000" y="1008000"/>
          <a:ext cx="8219256"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6" name="Номер слайда 5"/>
          <p:cNvSpPr>
            <a:spLocks noGrp="1"/>
          </p:cNvSpPr>
          <p:nvPr>
            <p:ph type="sldNum" sz="quarter" idx="12"/>
          </p:nvPr>
        </p:nvSpPr>
        <p:spPr/>
        <p:txBody>
          <a:bodyPr/>
          <a:lstStyle/>
          <a:p>
            <a:fld id="{B0E17F46-A77C-44DD-BD57-20E88A4E1FBE}" type="slidenum">
              <a:rPr lang="ru-RU" smtClean="0"/>
              <a:t>21</a:t>
            </a:fld>
            <a:endParaRPr lang="ru-RU"/>
          </a:p>
        </p:txBody>
      </p:sp>
      <p:pic>
        <p:nvPicPr>
          <p:cNvPr id="7" name="Рисунок 6" descr="C:\Users\User\AppData\Local\Temp\Rar$DI22.1781\герб.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1953957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5" y="-3398"/>
            <a:ext cx="7869560" cy="1143000"/>
          </a:xfrm>
        </p:spPr>
        <p:txBody>
          <a:bodyPr>
            <a:normAutofit/>
          </a:bodyPr>
          <a:lstStyle/>
          <a:p>
            <a:r>
              <a:rPr lang="ru-RU" sz="2800" dirty="0" smtClean="0">
                <a:solidFill>
                  <a:srgbClr val="C00000"/>
                </a:solidFill>
              </a:rPr>
              <a:t>Безвозмездные поступления в 2020 году</a:t>
            </a:r>
            <a:endParaRPr lang="ru-RU" sz="2800" dirty="0">
              <a:solidFill>
                <a:srgbClr val="C00000"/>
              </a:solidFill>
            </a:endParaRPr>
          </a:p>
        </p:txBody>
      </p:sp>
      <p:sp>
        <p:nvSpPr>
          <p:cNvPr id="6" name="Номер слайда 5"/>
          <p:cNvSpPr>
            <a:spLocks noGrp="1"/>
          </p:cNvSpPr>
          <p:nvPr>
            <p:ph type="sldNum" sz="quarter" idx="12"/>
          </p:nvPr>
        </p:nvSpPr>
        <p:spPr/>
        <p:txBody>
          <a:bodyPr/>
          <a:lstStyle/>
          <a:p>
            <a:fld id="{B0E17F46-A77C-44DD-BD57-20E88A4E1FBE}" type="slidenum">
              <a:rPr lang="ru-RU" smtClean="0"/>
              <a:t>22</a:t>
            </a:fld>
            <a:endParaRPr lang="ru-RU"/>
          </a:p>
        </p:txBody>
      </p:sp>
      <p:graphicFrame>
        <p:nvGraphicFramePr>
          <p:cNvPr id="7" name="Объект 3"/>
          <p:cNvGraphicFramePr>
            <a:graphicFrameLocks noGrp="1"/>
          </p:cNvGraphicFramePr>
          <p:nvPr>
            <p:ph idx="1"/>
            <p:extLst>
              <p:ext uri="{D42A27DB-BD31-4B8C-83A1-F6EECF244321}">
                <p14:modId xmlns:p14="http://schemas.microsoft.com/office/powerpoint/2010/main" val="909054548"/>
              </p:ext>
            </p:extLst>
          </p:nvPr>
        </p:nvGraphicFramePr>
        <p:xfrm>
          <a:off x="107504" y="1124744"/>
          <a:ext cx="8856984" cy="5616624"/>
        </p:xfrm>
        <a:graphic>
          <a:graphicData uri="http://schemas.openxmlformats.org/drawingml/2006/chart">
            <c:chart xmlns:c="http://schemas.openxmlformats.org/drawingml/2006/chart" xmlns:r="http://schemas.openxmlformats.org/officeDocument/2006/relationships" r:id="rId2"/>
          </a:graphicData>
        </a:graphic>
      </p:graphicFrame>
      <p:pic>
        <p:nvPicPr>
          <p:cNvPr id="8" name="Рисунок 7" descr="C:\Users\User\AppData\Local\Temp\Rar$DI22.1781\герб.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1563578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5" y="25375"/>
            <a:ext cx="7844407" cy="883345"/>
          </a:xfrm>
        </p:spPr>
        <p:txBody>
          <a:bodyPr/>
          <a:lstStyle/>
          <a:p>
            <a:r>
              <a:rPr lang="ru-RU" dirty="0" smtClean="0">
                <a:solidFill>
                  <a:srgbClr val="C00000"/>
                </a:solidFill>
              </a:rPr>
              <a:t>Расходы бюджета</a:t>
            </a:r>
            <a:endParaRPr lang="ru-RU" dirty="0">
              <a:solidFill>
                <a:srgbClr val="C00000"/>
              </a:solidFill>
            </a:endParaRPr>
          </a:p>
        </p:txBody>
      </p:sp>
      <p:graphicFrame>
        <p:nvGraphicFramePr>
          <p:cNvPr id="5" name="Объект 5"/>
          <p:cNvGraphicFramePr>
            <a:graphicFrameLocks noGrp="1"/>
          </p:cNvGraphicFramePr>
          <p:nvPr>
            <p:ph idx="1"/>
            <p:extLst>
              <p:ext uri="{D42A27DB-BD31-4B8C-83A1-F6EECF244321}">
                <p14:modId xmlns:p14="http://schemas.microsoft.com/office/powerpoint/2010/main" val="2738468976"/>
              </p:ext>
            </p:extLst>
          </p:nvPr>
        </p:nvGraphicFramePr>
        <p:xfrm>
          <a:off x="251520" y="1196975"/>
          <a:ext cx="8640960" cy="4968329"/>
        </p:xfrm>
        <a:graphic>
          <a:graphicData uri="http://schemas.openxmlformats.org/drawingml/2006/chart">
            <c:chart xmlns:c="http://schemas.openxmlformats.org/drawingml/2006/chart" xmlns:r="http://schemas.openxmlformats.org/officeDocument/2006/relationships" r:id="rId2"/>
          </a:graphicData>
        </a:graphic>
      </p:graphicFrame>
      <p:sp>
        <p:nvSpPr>
          <p:cNvPr id="7" name="Номер слайда 6"/>
          <p:cNvSpPr>
            <a:spLocks noGrp="1"/>
          </p:cNvSpPr>
          <p:nvPr>
            <p:ph type="sldNum" sz="quarter" idx="12"/>
          </p:nvPr>
        </p:nvSpPr>
        <p:spPr/>
        <p:txBody>
          <a:bodyPr/>
          <a:lstStyle/>
          <a:p>
            <a:fld id="{B0E17F46-A77C-44DD-BD57-20E88A4E1FBE}" type="slidenum">
              <a:rPr lang="ru-RU" smtClean="0"/>
              <a:t>23</a:t>
            </a:fld>
            <a:endParaRPr lang="ru-RU"/>
          </a:p>
        </p:txBody>
      </p:sp>
      <p:sp>
        <p:nvSpPr>
          <p:cNvPr id="6" name="TextBox 5"/>
          <p:cNvSpPr txBox="1"/>
          <p:nvPr/>
        </p:nvSpPr>
        <p:spPr>
          <a:xfrm>
            <a:off x="6732240" y="1407903"/>
            <a:ext cx="1224136" cy="369332"/>
          </a:xfrm>
          <a:prstGeom prst="rect">
            <a:avLst/>
          </a:prstGeom>
          <a:noFill/>
        </p:spPr>
        <p:txBody>
          <a:bodyPr wrap="square" rtlCol="0">
            <a:spAutoFit/>
          </a:bodyPr>
          <a:lstStyle/>
          <a:p>
            <a:r>
              <a:rPr lang="ru-RU" dirty="0" smtClean="0"/>
              <a:t>млн. руб.</a:t>
            </a:r>
            <a:endParaRPr lang="ru-RU" dirty="0"/>
          </a:p>
        </p:txBody>
      </p:sp>
      <p:pic>
        <p:nvPicPr>
          <p:cNvPr id="8" name="Рисунок 7" descr="C:\Users\User\AppData\Local\Temp\Rar$DI22.1781\герб.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96378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5375"/>
            <a:ext cx="7725544" cy="1143000"/>
          </a:xfrm>
        </p:spPr>
        <p:txBody>
          <a:bodyPr>
            <a:normAutofit/>
          </a:bodyPr>
          <a:lstStyle/>
          <a:p>
            <a:r>
              <a:rPr lang="ru-RU" sz="3100" dirty="0" smtClean="0">
                <a:solidFill>
                  <a:srgbClr val="C00000"/>
                </a:solidFill>
              </a:rPr>
              <a:t>Структура расходов бюджета в 2020 году, %</a:t>
            </a:r>
            <a:endParaRPr lang="ru-RU" sz="3100" dirty="0">
              <a:solidFill>
                <a:srgbClr val="C00000"/>
              </a:solidFill>
            </a:endParaRPr>
          </a:p>
        </p:txBody>
      </p:sp>
      <p:graphicFrame>
        <p:nvGraphicFramePr>
          <p:cNvPr id="5" name="Объект 3"/>
          <p:cNvGraphicFramePr>
            <a:graphicFrameLocks noGrp="1"/>
          </p:cNvGraphicFramePr>
          <p:nvPr>
            <p:ph idx="1"/>
            <p:extLst>
              <p:ext uri="{D42A27DB-BD31-4B8C-83A1-F6EECF244321}">
                <p14:modId xmlns:p14="http://schemas.microsoft.com/office/powerpoint/2010/main" val="2703316295"/>
              </p:ext>
            </p:extLst>
          </p:nvPr>
        </p:nvGraphicFramePr>
        <p:xfrm>
          <a:off x="457200" y="1481138"/>
          <a:ext cx="8229600" cy="5044206"/>
        </p:xfrm>
        <a:graphic>
          <a:graphicData uri="http://schemas.openxmlformats.org/drawingml/2006/chart">
            <c:chart xmlns:c="http://schemas.openxmlformats.org/drawingml/2006/chart" xmlns:r="http://schemas.openxmlformats.org/officeDocument/2006/relationships" r:id="rId2"/>
          </a:graphicData>
        </a:graphic>
      </p:graphicFrame>
      <p:sp>
        <p:nvSpPr>
          <p:cNvPr id="6" name="Номер слайда 5"/>
          <p:cNvSpPr>
            <a:spLocks noGrp="1"/>
          </p:cNvSpPr>
          <p:nvPr>
            <p:ph type="sldNum" sz="quarter" idx="12"/>
          </p:nvPr>
        </p:nvSpPr>
        <p:spPr/>
        <p:txBody>
          <a:bodyPr/>
          <a:lstStyle/>
          <a:p>
            <a:fld id="{B0E17F46-A77C-44DD-BD57-20E88A4E1FBE}" type="slidenum">
              <a:rPr lang="ru-RU" smtClean="0"/>
              <a:t>24</a:t>
            </a:fld>
            <a:endParaRPr lang="ru-RU"/>
          </a:p>
        </p:txBody>
      </p:sp>
      <p:pic>
        <p:nvPicPr>
          <p:cNvPr id="7" name="Рисунок 6" descr="C:\Users\User\AppData\Local\Temp\Rar$DI22.1781\герб.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2269892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118" y="188640"/>
            <a:ext cx="8229600" cy="1143000"/>
          </a:xfrm>
        </p:spPr>
        <p:txBody>
          <a:bodyPr>
            <a:noAutofit/>
          </a:bodyPr>
          <a:lstStyle/>
          <a:p>
            <a:r>
              <a:rPr lang="ru-RU" sz="2400" u="sng" dirty="0">
                <a:solidFill>
                  <a:srgbClr val="C00000"/>
                </a:solidFill>
              </a:rPr>
              <a:t>Муниципальные </a:t>
            </a:r>
            <a:r>
              <a:rPr lang="ru-RU" sz="2400" u="sng" dirty="0" smtClean="0">
                <a:solidFill>
                  <a:srgbClr val="C00000"/>
                </a:solidFill>
              </a:rPr>
              <a:t>программы в 2020 году </a:t>
            </a:r>
            <a:r>
              <a:rPr lang="ru-RU" sz="2400" dirty="0">
                <a:solidFill>
                  <a:srgbClr val="C00000"/>
                </a:solidFill>
              </a:rPr>
              <a:t/>
            </a:r>
            <a:br>
              <a:rPr lang="ru-RU" sz="2400" dirty="0">
                <a:solidFill>
                  <a:srgbClr val="C00000"/>
                </a:solidFill>
              </a:rPr>
            </a:br>
            <a:r>
              <a:rPr lang="ru-RU" sz="2400" dirty="0" smtClean="0">
                <a:solidFill>
                  <a:srgbClr val="C00000"/>
                </a:solidFill>
              </a:rPr>
              <a:t>18 </a:t>
            </a:r>
            <a:r>
              <a:rPr lang="ru-RU" sz="2400" dirty="0">
                <a:solidFill>
                  <a:srgbClr val="C00000"/>
                </a:solidFill>
              </a:rPr>
              <a:t>программ на сумму </a:t>
            </a:r>
            <a:r>
              <a:rPr lang="ru-RU" sz="2400" dirty="0" smtClean="0">
                <a:solidFill>
                  <a:srgbClr val="C00000"/>
                </a:solidFill>
              </a:rPr>
              <a:t>334 796 </a:t>
            </a:r>
            <a:r>
              <a:rPr lang="ru-RU" sz="2400" dirty="0">
                <a:solidFill>
                  <a:srgbClr val="C00000"/>
                </a:solidFill>
              </a:rPr>
              <a:t>тыс. руб. – </a:t>
            </a:r>
            <a:r>
              <a:rPr lang="ru-RU" sz="2400" dirty="0" smtClean="0">
                <a:solidFill>
                  <a:srgbClr val="C00000"/>
                </a:solidFill>
              </a:rPr>
              <a:t>97,4 </a:t>
            </a:r>
            <a:r>
              <a:rPr lang="ru-RU" sz="2400" dirty="0">
                <a:solidFill>
                  <a:srgbClr val="C00000"/>
                </a:solidFill>
              </a:rPr>
              <a:t>% расходов бюджета</a:t>
            </a:r>
          </a:p>
        </p:txBody>
      </p:sp>
      <p:sp>
        <p:nvSpPr>
          <p:cNvPr id="6" name="Номер слайда 5"/>
          <p:cNvSpPr>
            <a:spLocks noGrp="1"/>
          </p:cNvSpPr>
          <p:nvPr>
            <p:ph type="sldNum" sz="quarter" idx="12"/>
          </p:nvPr>
        </p:nvSpPr>
        <p:spPr/>
        <p:txBody>
          <a:bodyPr/>
          <a:lstStyle/>
          <a:p>
            <a:fld id="{B0E17F46-A77C-44DD-BD57-20E88A4E1FBE}" type="slidenum">
              <a:rPr lang="ru-RU" smtClean="0"/>
              <a:t>25</a:t>
            </a:fld>
            <a:endParaRPr lang="ru-RU"/>
          </a:p>
        </p:txBody>
      </p:sp>
      <p:graphicFrame>
        <p:nvGraphicFramePr>
          <p:cNvPr id="8" name="Объект 3"/>
          <p:cNvGraphicFramePr>
            <a:graphicFrameLocks/>
          </p:cNvGraphicFramePr>
          <p:nvPr>
            <p:extLst>
              <p:ext uri="{D42A27DB-BD31-4B8C-83A1-F6EECF244321}">
                <p14:modId xmlns:p14="http://schemas.microsoft.com/office/powerpoint/2010/main" val="3263881021"/>
              </p:ext>
            </p:extLst>
          </p:nvPr>
        </p:nvGraphicFramePr>
        <p:xfrm>
          <a:off x="185316" y="1340768"/>
          <a:ext cx="86351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descr="C:\Users\User\AppData\Local\Temp\Rar$DI22.1781\герб.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619512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4" y="35843"/>
            <a:ext cx="8007773" cy="872877"/>
          </a:xfrm>
        </p:spPr>
        <p:txBody>
          <a:bodyPr>
            <a:normAutofit/>
          </a:bodyPr>
          <a:lstStyle/>
          <a:p>
            <a:r>
              <a:rPr lang="ru-RU" sz="2800" dirty="0" smtClean="0">
                <a:solidFill>
                  <a:srgbClr val="C00000"/>
                </a:solidFill>
              </a:rPr>
              <a:t>Расходы социального характера</a:t>
            </a:r>
            <a:endParaRPr lang="ru-RU" sz="2800" dirty="0">
              <a:solidFill>
                <a:srgbClr val="C00000"/>
              </a:solidFill>
            </a:endParaRPr>
          </a:p>
        </p:txBody>
      </p:sp>
      <p:graphicFrame>
        <p:nvGraphicFramePr>
          <p:cNvPr id="6" name="Объект 3"/>
          <p:cNvGraphicFramePr>
            <a:graphicFrameLocks noGrp="1"/>
          </p:cNvGraphicFramePr>
          <p:nvPr>
            <p:ph idx="1"/>
            <p:extLst>
              <p:ext uri="{D42A27DB-BD31-4B8C-83A1-F6EECF244321}">
                <p14:modId xmlns:p14="http://schemas.microsoft.com/office/powerpoint/2010/main" val="4134700062"/>
              </p:ext>
            </p:extLst>
          </p:nvPr>
        </p:nvGraphicFramePr>
        <p:xfrm>
          <a:off x="185315" y="1296225"/>
          <a:ext cx="8712968" cy="5576236"/>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fld id="{B0E17F46-A77C-44DD-BD57-20E88A4E1FBE}" type="slidenum">
              <a:rPr lang="ru-RU" smtClean="0"/>
              <a:t>26</a:t>
            </a:fld>
            <a:endParaRPr lang="ru-RU"/>
          </a:p>
        </p:txBody>
      </p:sp>
      <p:sp>
        <p:nvSpPr>
          <p:cNvPr id="7" name="TextBox 6"/>
          <p:cNvSpPr txBox="1"/>
          <p:nvPr/>
        </p:nvSpPr>
        <p:spPr>
          <a:xfrm>
            <a:off x="7507510" y="1196752"/>
            <a:ext cx="1224136" cy="369332"/>
          </a:xfrm>
          <a:prstGeom prst="rect">
            <a:avLst/>
          </a:prstGeom>
          <a:noFill/>
        </p:spPr>
        <p:txBody>
          <a:bodyPr wrap="square" rtlCol="0">
            <a:spAutoFit/>
          </a:bodyPr>
          <a:lstStyle/>
          <a:p>
            <a:r>
              <a:rPr lang="ru-RU" dirty="0" smtClean="0"/>
              <a:t>тыс. руб.</a:t>
            </a:r>
            <a:endParaRPr lang="ru-RU" dirty="0"/>
          </a:p>
        </p:txBody>
      </p:sp>
      <p:pic>
        <p:nvPicPr>
          <p:cNvPr id="8" name="Рисунок 7" descr="C:\Users\User\AppData\Local\Temp\Rar$DI22.1781\герб.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2640523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5" y="156667"/>
            <a:ext cx="7725544" cy="1143000"/>
          </a:xfrm>
        </p:spPr>
        <p:txBody>
          <a:bodyPr>
            <a:noAutofit/>
          </a:bodyPr>
          <a:lstStyle/>
          <a:p>
            <a:r>
              <a:rPr lang="ru-RU" sz="2600" dirty="0" smtClean="0">
                <a:solidFill>
                  <a:srgbClr val="C00000"/>
                </a:solidFill>
              </a:rPr>
              <a:t>Расходы на МУ «</a:t>
            </a:r>
            <a:r>
              <a:rPr lang="ru-RU" sz="2600" dirty="0" err="1" smtClean="0">
                <a:solidFill>
                  <a:srgbClr val="C00000"/>
                </a:solidFill>
              </a:rPr>
              <a:t>Балабановский</a:t>
            </a:r>
            <a:r>
              <a:rPr lang="ru-RU" sz="2600" dirty="0" smtClean="0">
                <a:solidFill>
                  <a:srgbClr val="C00000"/>
                </a:solidFill>
              </a:rPr>
              <a:t> городской Дом культуры» в 2020 году</a:t>
            </a:r>
            <a:endParaRPr lang="ru-RU" sz="2600" dirty="0">
              <a:solidFill>
                <a:srgbClr val="C00000"/>
              </a:solidFill>
            </a:endParaRPr>
          </a:p>
        </p:txBody>
      </p:sp>
      <p:graphicFrame>
        <p:nvGraphicFramePr>
          <p:cNvPr id="5" name="Объект 3"/>
          <p:cNvGraphicFramePr>
            <a:graphicFrameLocks noGrp="1"/>
          </p:cNvGraphicFramePr>
          <p:nvPr>
            <p:ph idx="1"/>
            <p:extLst>
              <p:ext uri="{D42A27DB-BD31-4B8C-83A1-F6EECF244321}">
                <p14:modId xmlns:p14="http://schemas.microsoft.com/office/powerpoint/2010/main" val="1833045161"/>
              </p:ext>
            </p:extLst>
          </p:nvPr>
        </p:nvGraphicFramePr>
        <p:xfrm>
          <a:off x="208135" y="1484784"/>
          <a:ext cx="8784976" cy="4853136"/>
        </p:xfrm>
        <a:graphic>
          <a:graphicData uri="http://schemas.openxmlformats.org/drawingml/2006/chart">
            <c:chart xmlns:c="http://schemas.openxmlformats.org/drawingml/2006/chart" xmlns:r="http://schemas.openxmlformats.org/officeDocument/2006/relationships" r:id="rId2"/>
          </a:graphicData>
        </a:graphic>
      </p:graphicFrame>
      <p:sp>
        <p:nvSpPr>
          <p:cNvPr id="6" name="Номер слайда 5"/>
          <p:cNvSpPr>
            <a:spLocks noGrp="1"/>
          </p:cNvSpPr>
          <p:nvPr>
            <p:ph type="sldNum" sz="quarter" idx="12"/>
          </p:nvPr>
        </p:nvSpPr>
        <p:spPr/>
        <p:txBody>
          <a:bodyPr/>
          <a:lstStyle/>
          <a:p>
            <a:fld id="{B0E17F46-A77C-44DD-BD57-20E88A4E1FBE}" type="slidenum">
              <a:rPr lang="ru-RU" smtClean="0"/>
              <a:t>27</a:t>
            </a:fld>
            <a:endParaRPr lang="ru-RU"/>
          </a:p>
        </p:txBody>
      </p:sp>
      <p:pic>
        <p:nvPicPr>
          <p:cNvPr id="7" name="Рисунок 6" descr="C:\Users\User\AppData\Local\Temp\Rar$DI22.1781\герб.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2934789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8229600" cy="1143000"/>
          </a:xfrm>
        </p:spPr>
        <p:txBody>
          <a:bodyPr>
            <a:noAutofit/>
          </a:bodyPr>
          <a:lstStyle/>
          <a:p>
            <a:r>
              <a:rPr lang="ru-RU" sz="2600" dirty="0">
                <a:solidFill>
                  <a:srgbClr val="C00000"/>
                </a:solidFill>
              </a:rPr>
              <a:t>Расходы на МКУК «</a:t>
            </a:r>
            <a:r>
              <a:rPr lang="ru-RU" sz="2600" dirty="0" err="1">
                <a:solidFill>
                  <a:srgbClr val="C00000"/>
                </a:solidFill>
              </a:rPr>
              <a:t>Балабановская</a:t>
            </a:r>
            <a:r>
              <a:rPr lang="ru-RU" sz="2600" dirty="0">
                <a:solidFill>
                  <a:srgbClr val="C00000"/>
                </a:solidFill>
              </a:rPr>
              <a:t> городская библиотека» имени Н. П. </a:t>
            </a:r>
            <a:r>
              <a:rPr lang="ru-RU" sz="2600" dirty="0" smtClean="0">
                <a:solidFill>
                  <a:srgbClr val="C00000"/>
                </a:solidFill>
              </a:rPr>
              <a:t>Глухарева в 2020 году</a:t>
            </a:r>
            <a:endParaRPr lang="ru-RU" sz="2600" dirty="0">
              <a:solidFill>
                <a:srgbClr val="C00000"/>
              </a:solidFill>
            </a:endParaRPr>
          </a:p>
        </p:txBody>
      </p:sp>
      <p:graphicFrame>
        <p:nvGraphicFramePr>
          <p:cNvPr id="5" name="Объект 3"/>
          <p:cNvGraphicFramePr>
            <a:graphicFrameLocks noGrp="1"/>
          </p:cNvGraphicFramePr>
          <p:nvPr>
            <p:ph idx="1"/>
            <p:extLst>
              <p:ext uri="{D42A27DB-BD31-4B8C-83A1-F6EECF244321}">
                <p14:modId xmlns:p14="http://schemas.microsoft.com/office/powerpoint/2010/main" val="467379022"/>
              </p:ext>
            </p:extLst>
          </p:nvPr>
        </p:nvGraphicFramePr>
        <p:xfrm>
          <a:off x="220736" y="1124744"/>
          <a:ext cx="8713663" cy="5256583"/>
        </p:xfrm>
        <a:graphic>
          <a:graphicData uri="http://schemas.openxmlformats.org/drawingml/2006/chart">
            <c:chart xmlns:c="http://schemas.openxmlformats.org/drawingml/2006/chart" xmlns:r="http://schemas.openxmlformats.org/officeDocument/2006/relationships" r:id="rId2"/>
          </a:graphicData>
        </a:graphic>
      </p:graphicFrame>
      <p:sp>
        <p:nvSpPr>
          <p:cNvPr id="8" name="Номер слайда 7"/>
          <p:cNvSpPr>
            <a:spLocks noGrp="1"/>
          </p:cNvSpPr>
          <p:nvPr>
            <p:ph type="sldNum" sz="quarter" idx="12"/>
          </p:nvPr>
        </p:nvSpPr>
        <p:spPr/>
        <p:txBody>
          <a:bodyPr/>
          <a:lstStyle/>
          <a:p>
            <a:fld id="{B0E17F46-A77C-44DD-BD57-20E88A4E1FBE}" type="slidenum">
              <a:rPr lang="ru-RU" smtClean="0"/>
              <a:t>28</a:t>
            </a:fld>
            <a:endParaRPr lang="ru-RU"/>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2636912"/>
            <a:ext cx="2363459" cy="17723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7508" y="1005111"/>
            <a:ext cx="2329738" cy="14401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Рисунок 10" descr="C:\Users\User\AppData\Local\Temp\Rar$DI22.1781\герб.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2892414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6672"/>
            <a:ext cx="7560840" cy="1476082"/>
          </a:xfrm>
        </p:spPr>
        <p:txBody>
          <a:bodyPr>
            <a:normAutofit fontScale="90000"/>
          </a:bodyPr>
          <a:lstStyle/>
          <a:p>
            <a:r>
              <a:rPr lang="ru-RU" sz="2400" dirty="0" smtClean="0"/>
              <a:t>Расходы </a:t>
            </a:r>
            <a:r>
              <a:rPr lang="ru-RU" sz="2400" dirty="0"/>
              <a:t>на проектирование строительства объекта: «Центр культурного развития в г. Балабаново Боровского района Калужской области</a:t>
            </a:r>
            <a:r>
              <a:rPr lang="ru-RU" sz="2400" dirty="0" smtClean="0"/>
              <a:t>» в 2020 году составили 5 114 тыс. рублей </a:t>
            </a:r>
            <a:endParaRPr lang="ru-RU" sz="2400" dirty="0"/>
          </a:p>
        </p:txBody>
      </p:sp>
      <p:sp>
        <p:nvSpPr>
          <p:cNvPr id="4" name="Номер слайда 3"/>
          <p:cNvSpPr>
            <a:spLocks noGrp="1"/>
          </p:cNvSpPr>
          <p:nvPr>
            <p:ph type="sldNum" sz="quarter" idx="12"/>
          </p:nvPr>
        </p:nvSpPr>
        <p:spPr/>
        <p:txBody>
          <a:bodyPr/>
          <a:lstStyle/>
          <a:p>
            <a:fld id="{B0E17F46-A77C-44DD-BD57-20E88A4E1FBE}" type="slidenum">
              <a:rPr lang="ru-RU" smtClean="0"/>
              <a:t>29</a:t>
            </a:fld>
            <a:endParaRPr lang="ru-RU"/>
          </a:p>
        </p:txBody>
      </p:sp>
      <p:pic>
        <p:nvPicPr>
          <p:cNvPr id="6" name="Объект 5"/>
          <p:cNvPicPr>
            <a:picLocks noGrp="1" noChangeAspect="1"/>
          </p:cNvPicPr>
          <p:nvPr>
            <p:ph idx="1"/>
          </p:nvPr>
        </p:nvPicPr>
        <p:blipFill rotWithShape="1">
          <a:blip r:embed="rId2">
            <a:extLst>
              <a:ext uri="{28A0092B-C50C-407E-A947-70E740481C1C}">
                <a14:useLocalDpi xmlns:a14="http://schemas.microsoft.com/office/drawing/2010/main" val="0"/>
              </a:ext>
            </a:extLst>
          </a:blip>
          <a:srcRect l="-1421" t="26037" r="439" b="2295"/>
          <a:stretch/>
        </p:blipFill>
        <p:spPr>
          <a:xfrm>
            <a:off x="1430339" y="2085929"/>
            <a:ext cx="5959521" cy="2250245"/>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4336174"/>
            <a:ext cx="4052916" cy="1944216"/>
          </a:xfrm>
          <a:prstGeom prst="rect">
            <a:avLst/>
          </a:prstGeom>
        </p:spPr>
      </p:pic>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t="11499" b="14652"/>
          <a:stretch/>
        </p:blipFill>
        <p:spPr>
          <a:xfrm>
            <a:off x="491605" y="4336174"/>
            <a:ext cx="3918495" cy="1930106"/>
          </a:xfrm>
          <a:prstGeom prst="rect">
            <a:avLst/>
          </a:prstGeom>
        </p:spPr>
      </p:pic>
      <p:pic>
        <p:nvPicPr>
          <p:cNvPr id="9" name="Рисунок 8" descr="C:\Users\User\AppData\Local\Temp\Rar$DI22.1781\герб.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3690949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05395" y="25375"/>
            <a:ext cx="7509520" cy="1143000"/>
          </a:xfrm>
        </p:spPr>
        <p:txBody>
          <a:bodyPr/>
          <a:lstStyle/>
          <a:p>
            <a:r>
              <a:rPr lang="ru-RU" dirty="0">
                <a:solidFill>
                  <a:schemeClr val="accent2">
                    <a:lumMod val="75000"/>
                  </a:schemeClr>
                </a:solidFill>
              </a:rPr>
              <a:t>Содержание</a:t>
            </a:r>
            <a:endParaRPr lang="ru-RU" dirty="0">
              <a:solidFill>
                <a:srgbClr val="C00000"/>
              </a:solidFill>
            </a:endParaRPr>
          </a:p>
        </p:txBody>
      </p:sp>
      <p:sp>
        <p:nvSpPr>
          <p:cNvPr id="9" name="Объект 2"/>
          <p:cNvSpPr>
            <a:spLocks noGrp="1"/>
          </p:cNvSpPr>
          <p:nvPr>
            <p:ph idx="1"/>
          </p:nvPr>
        </p:nvSpPr>
        <p:spPr>
          <a:xfrm>
            <a:off x="395536" y="1340768"/>
            <a:ext cx="8424936" cy="4190306"/>
          </a:xfrm>
        </p:spPr>
        <p:txBody>
          <a:bodyPr>
            <a:noAutofit/>
          </a:bodyPr>
          <a:lstStyle/>
          <a:p>
            <a:pPr>
              <a:spcBef>
                <a:spcPts val="150"/>
              </a:spcBef>
            </a:pPr>
            <a:r>
              <a:rPr lang="ru-RU" sz="1200" dirty="0"/>
              <a:t>Расходы бюджета</a:t>
            </a:r>
            <a:r>
              <a:rPr lang="ru-RU" sz="1200" dirty="0" smtClean="0"/>
              <a:t>……………………………………….……………………………………………………………….………....23  </a:t>
            </a:r>
          </a:p>
          <a:p>
            <a:pPr>
              <a:spcBef>
                <a:spcPts val="150"/>
              </a:spcBef>
            </a:pPr>
            <a:r>
              <a:rPr lang="ru-RU" sz="1200" dirty="0" smtClean="0"/>
              <a:t>Структура </a:t>
            </a:r>
            <a:r>
              <a:rPr lang="ru-RU" sz="1200" dirty="0"/>
              <a:t>расходов </a:t>
            </a:r>
            <a:r>
              <a:rPr lang="ru-RU" sz="1200" dirty="0" smtClean="0"/>
              <a:t>бюджета</a:t>
            </a:r>
            <a:r>
              <a:rPr lang="ru-RU" sz="1200" dirty="0"/>
              <a:t> в </a:t>
            </a:r>
            <a:r>
              <a:rPr lang="ru-RU" sz="1200" dirty="0" smtClean="0"/>
              <a:t>2020 </a:t>
            </a:r>
            <a:r>
              <a:rPr lang="ru-RU" sz="1200" dirty="0"/>
              <a:t>году </a:t>
            </a:r>
            <a:r>
              <a:rPr lang="ru-RU" sz="1200" dirty="0" smtClean="0"/>
              <a:t>…………………………………...……………………………………..………..24</a:t>
            </a:r>
            <a:endParaRPr lang="ru-RU" sz="1200" dirty="0"/>
          </a:p>
          <a:p>
            <a:pPr>
              <a:spcBef>
                <a:spcPts val="150"/>
              </a:spcBef>
            </a:pPr>
            <a:r>
              <a:rPr lang="ru-RU" sz="1200" dirty="0"/>
              <a:t>Муниципальные программы в </a:t>
            </a:r>
            <a:r>
              <a:rPr lang="ru-RU" sz="1200" dirty="0" smtClean="0"/>
              <a:t>2020 </a:t>
            </a:r>
            <a:r>
              <a:rPr lang="ru-RU" sz="1200" dirty="0"/>
              <a:t>году</a:t>
            </a:r>
            <a:r>
              <a:rPr lang="ru-RU" sz="1200" dirty="0" smtClean="0"/>
              <a:t>………………………………………………………………………..…………....25</a:t>
            </a:r>
          </a:p>
          <a:p>
            <a:pPr marL="0" indent="0">
              <a:buNone/>
            </a:pPr>
            <a:r>
              <a:rPr lang="ru-RU" sz="1200" dirty="0" smtClean="0"/>
              <a:t>Расходы социального характера …………………………….………………………………………………………….……..26</a:t>
            </a:r>
          </a:p>
          <a:p>
            <a:pPr marL="0" indent="0">
              <a:buNone/>
            </a:pPr>
            <a:r>
              <a:rPr lang="ru-RU" sz="1200" dirty="0" smtClean="0"/>
              <a:t>Расходы на ЖКХ, водное и дорожное хозяйство ………………………………………………………………………......35</a:t>
            </a:r>
          </a:p>
          <a:p>
            <a:pPr marL="0" indent="0">
              <a:buNone/>
            </a:pPr>
            <a:r>
              <a:rPr lang="ru-RU" sz="1200" dirty="0" smtClean="0"/>
              <a:t>Расходы на исполнение прочих полномочий…………………………….………………………………………………….42</a:t>
            </a:r>
          </a:p>
          <a:p>
            <a:pPr marL="0" indent="0">
              <a:buNone/>
            </a:pPr>
            <a:r>
              <a:rPr lang="ru-RU" sz="1200" dirty="0" smtClean="0"/>
              <a:t>Структура расходов на содержание органов местного самоуправления в 2020 году  …………………………...44</a:t>
            </a:r>
          </a:p>
          <a:p>
            <a:pPr marL="0" indent="0">
              <a:buNone/>
            </a:pPr>
            <a:r>
              <a:rPr lang="ru-RU" sz="1200" dirty="0" smtClean="0"/>
              <a:t>Источники внутреннего финансирования дефицита бюджета………………………………………………………….45</a:t>
            </a:r>
          </a:p>
          <a:p>
            <a:pPr marL="0" indent="0">
              <a:buNone/>
            </a:pPr>
            <a:r>
              <a:rPr lang="ru-RU" sz="1200" dirty="0" smtClean="0"/>
              <a:t>Контактная информация………………………………………………………………………………………………………..…46</a:t>
            </a:r>
          </a:p>
          <a:p>
            <a:pPr marL="0" indent="0">
              <a:buNone/>
            </a:pPr>
            <a:endParaRPr lang="ru-RU" sz="1200" dirty="0" smtClean="0"/>
          </a:p>
          <a:p>
            <a:pPr marL="0" indent="0">
              <a:buNone/>
            </a:pPr>
            <a:endParaRPr lang="ru-RU" sz="1200" dirty="0" smtClean="0"/>
          </a:p>
          <a:p>
            <a:pPr marL="0" indent="0">
              <a:buNone/>
            </a:pPr>
            <a:endParaRPr lang="ru-RU" sz="1200" dirty="0" smtClean="0"/>
          </a:p>
          <a:p>
            <a:pPr marL="0" indent="0">
              <a:buNone/>
            </a:pPr>
            <a:endParaRPr lang="ru-RU" sz="1200" dirty="0" smtClean="0"/>
          </a:p>
          <a:p>
            <a:pPr marL="0" indent="0">
              <a:buNone/>
            </a:pPr>
            <a:endParaRPr lang="ru-RU" sz="1200" dirty="0" smtClean="0"/>
          </a:p>
          <a:p>
            <a:pPr marL="0" indent="0">
              <a:buNone/>
            </a:pPr>
            <a:endParaRPr lang="ru-RU" sz="1200" dirty="0" smtClean="0"/>
          </a:p>
          <a:p>
            <a:pPr marL="0" indent="0">
              <a:buNone/>
            </a:pPr>
            <a:endParaRPr lang="ru-RU" sz="1200" dirty="0" smtClean="0"/>
          </a:p>
          <a:p>
            <a:pPr marL="0" indent="0">
              <a:buNone/>
            </a:pPr>
            <a:endParaRPr lang="ru-RU" sz="1200" dirty="0" smtClean="0"/>
          </a:p>
          <a:p>
            <a:pPr marL="0" indent="0">
              <a:buNone/>
            </a:pPr>
            <a:endParaRPr lang="ru-RU" sz="1200" dirty="0" smtClean="0"/>
          </a:p>
          <a:p>
            <a:pPr marL="0" indent="0">
              <a:buNone/>
            </a:pPr>
            <a:endParaRPr lang="ru-RU" sz="1200" dirty="0" smtClean="0"/>
          </a:p>
          <a:p>
            <a:pPr marL="0" indent="0">
              <a:buNone/>
            </a:pPr>
            <a:endParaRPr lang="ru-RU" sz="1200" dirty="0" smtClean="0"/>
          </a:p>
          <a:p>
            <a:pPr marL="0" indent="0">
              <a:buNone/>
            </a:pPr>
            <a:endParaRPr lang="ru-RU" sz="1200" dirty="0" smtClean="0"/>
          </a:p>
          <a:p>
            <a:pPr marL="0" indent="0">
              <a:buNone/>
            </a:pPr>
            <a:endParaRPr lang="ru-RU" sz="1200" dirty="0" smtClean="0"/>
          </a:p>
          <a:p>
            <a:pPr marL="0" indent="0">
              <a:buNone/>
            </a:pPr>
            <a:endParaRPr lang="ru-RU" sz="1200" dirty="0" smtClean="0"/>
          </a:p>
          <a:p>
            <a:pPr marL="0" indent="0">
              <a:buNone/>
            </a:pPr>
            <a:endParaRPr lang="ru-RU" sz="1200" dirty="0" smtClean="0"/>
          </a:p>
        </p:txBody>
      </p:sp>
      <p:sp>
        <p:nvSpPr>
          <p:cNvPr id="4" name="Номер слайда 3"/>
          <p:cNvSpPr>
            <a:spLocks noGrp="1"/>
          </p:cNvSpPr>
          <p:nvPr>
            <p:ph type="sldNum" sz="quarter" idx="12"/>
          </p:nvPr>
        </p:nvSpPr>
        <p:spPr/>
        <p:txBody>
          <a:bodyPr/>
          <a:lstStyle/>
          <a:p>
            <a:fld id="{B0E17F46-A77C-44DD-BD57-20E88A4E1FBE}" type="slidenum">
              <a:rPr lang="ru-RU" smtClean="0"/>
              <a:t>3</a:t>
            </a:fld>
            <a:endParaRPr lang="ru-RU" dirty="0"/>
          </a:p>
        </p:txBody>
      </p:sp>
      <p:pic>
        <p:nvPicPr>
          <p:cNvPr id="6" name="Рисунок 5" descr="C:\Users\User\AppData\Local\Temp\Rar$DI22.1781\герб.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36719"/>
            <a:ext cx="731520" cy="828040"/>
          </a:xfrm>
          <a:prstGeom prst="rect">
            <a:avLst/>
          </a:prstGeom>
          <a:noFill/>
          <a:ln>
            <a:noFill/>
          </a:ln>
        </p:spPr>
      </p:pic>
    </p:spTree>
    <p:extLst>
      <p:ext uri="{BB962C8B-B14F-4D97-AF65-F5344CB8AC3E}">
        <p14:creationId xmlns:p14="http://schemas.microsoft.com/office/powerpoint/2010/main" val="3769778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5" y="116632"/>
            <a:ext cx="8229600" cy="1008112"/>
          </a:xfrm>
        </p:spPr>
        <p:txBody>
          <a:bodyPr>
            <a:normAutofit fontScale="90000"/>
          </a:bodyPr>
          <a:lstStyle/>
          <a:p>
            <a:r>
              <a:rPr lang="ru-RU" sz="3200" dirty="0">
                <a:solidFill>
                  <a:srgbClr val="C00000"/>
                </a:solidFill>
              </a:rPr>
              <a:t>Расходы на МКУ «Редакция газеты «</a:t>
            </a:r>
            <a:r>
              <a:rPr lang="ru-RU" sz="3200" dirty="0" smtClean="0">
                <a:solidFill>
                  <a:srgbClr val="C00000"/>
                </a:solidFill>
              </a:rPr>
              <a:t>Балабаново» в 2020 году</a:t>
            </a:r>
            <a:endParaRPr lang="ru-RU" sz="3200" dirty="0">
              <a:solidFill>
                <a:srgbClr val="C00000"/>
              </a:solidFill>
            </a:endParaRPr>
          </a:p>
        </p:txBody>
      </p:sp>
      <p:graphicFrame>
        <p:nvGraphicFramePr>
          <p:cNvPr id="5" name="Объект 3"/>
          <p:cNvGraphicFramePr>
            <a:graphicFrameLocks noGrp="1"/>
          </p:cNvGraphicFramePr>
          <p:nvPr>
            <p:ph idx="1"/>
            <p:extLst>
              <p:ext uri="{D42A27DB-BD31-4B8C-83A1-F6EECF244321}">
                <p14:modId xmlns:p14="http://schemas.microsoft.com/office/powerpoint/2010/main" val="259765281"/>
              </p:ext>
            </p:extLst>
          </p:nvPr>
        </p:nvGraphicFramePr>
        <p:xfrm>
          <a:off x="517127" y="1412776"/>
          <a:ext cx="8229600" cy="4925144"/>
        </p:xfrm>
        <a:graphic>
          <a:graphicData uri="http://schemas.openxmlformats.org/drawingml/2006/chart">
            <c:chart xmlns:c="http://schemas.openxmlformats.org/drawingml/2006/chart" xmlns:r="http://schemas.openxmlformats.org/officeDocument/2006/relationships" r:id="rId2"/>
          </a:graphicData>
        </a:graphic>
      </p:graphicFrame>
      <p:sp>
        <p:nvSpPr>
          <p:cNvPr id="7" name="Номер слайда 6"/>
          <p:cNvSpPr>
            <a:spLocks noGrp="1"/>
          </p:cNvSpPr>
          <p:nvPr>
            <p:ph type="sldNum" sz="quarter" idx="12"/>
          </p:nvPr>
        </p:nvSpPr>
        <p:spPr/>
        <p:txBody>
          <a:bodyPr/>
          <a:lstStyle/>
          <a:p>
            <a:fld id="{B0E17F46-A77C-44DD-BD57-20E88A4E1FBE}" type="slidenum">
              <a:rPr lang="ru-RU" smtClean="0"/>
              <a:t>30</a:t>
            </a:fld>
            <a:endParaRPr lang="ru-RU"/>
          </a:p>
        </p:txBody>
      </p:sp>
      <p:pic>
        <p:nvPicPr>
          <p:cNvPr id="6" name="Picture 2" descr="https://apf.mail.ru/cgi-bin/readmsg/DSC_1500.JPG?id=15166144150000000641%3B0%3B2&amp;x-email=ospadmbal%40mail.ru&amp;exif=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857" y="1268760"/>
            <a:ext cx="2700300" cy="18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149080"/>
            <a:ext cx="1842669" cy="24568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descr="C:\Users\User\AppData\Local\Temp\Rar$DI22.1781\герб.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1512942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5" y="193204"/>
            <a:ext cx="8007773" cy="1143000"/>
          </a:xfrm>
        </p:spPr>
        <p:txBody>
          <a:bodyPr>
            <a:noAutofit/>
          </a:bodyPr>
          <a:lstStyle/>
          <a:p>
            <a:r>
              <a:rPr lang="ru-RU" sz="2800" dirty="0">
                <a:solidFill>
                  <a:srgbClr val="C00000"/>
                </a:solidFill>
              </a:rPr>
              <a:t>Расходы на МУ «Центр физической культуры и спорта</a:t>
            </a:r>
            <a:r>
              <a:rPr lang="ru-RU" sz="2800" dirty="0" smtClean="0">
                <a:solidFill>
                  <a:srgbClr val="C00000"/>
                </a:solidFill>
              </a:rPr>
              <a:t>» в 2020 году</a:t>
            </a:r>
            <a:endParaRPr lang="ru-RU" sz="2800" dirty="0">
              <a:solidFill>
                <a:srgbClr val="C00000"/>
              </a:solidFill>
            </a:endParaRPr>
          </a:p>
        </p:txBody>
      </p:sp>
      <p:graphicFrame>
        <p:nvGraphicFramePr>
          <p:cNvPr id="5" name="Объект 3"/>
          <p:cNvGraphicFramePr>
            <a:graphicFrameLocks noGrp="1"/>
          </p:cNvGraphicFramePr>
          <p:nvPr>
            <p:ph idx="1"/>
            <p:extLst>
              <p:ext uri="{D42A27DB-BD31-4B8C-83A1-F6EECF244321}">
                <p14:modId xmlns:p14="http://schemas.microsoft.com/office/powerpoint/2010/main" val="3306334274"/>
              </p:ext>
            </p:extLst>
          </p:nvPr>
        </p:nvGraphicFramePr>
        <p:xfrm>
          <a:off x="251520" y="1268760"/>
          <a:ext cx="8712968"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9" name="Номер слайда 8"/>
          <p:cNvSpPr>
            <a:spLocks noGrp="1"/>
          </p:cNvSpPr>
          <p:nvPr>
            <p:ph type="sldNum" sz="quarter" idx="12"/>
          </p:nvPr>
        </p:nvSpPr>
        <p:spPr/>
        <p:txBody>
          <a:bodyPr/>
          <a:lstStyle/>
          <a:p>
            <a:fld id="{B0E17F46-A77C-44DD-BD57-20E88A4E1FBE}" type="slidenum">
              <a:rPr lang="ru-RU" smtClean="0"/>
              <a:t>31</a:t>
            </a:fld>
            <a:endParaRPr lang="ru-RU"/>
          </a:p>
        </p:txBody>
      </p:sp>
      <p:pic>
        <p:nvPicPr>
          <p:cNvPr id="6"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b="13588"/>
          <a:stretch/>
        </p:blipFill>
        <p:spPr bwMode="auto">
          <a:xfrm>
            <a:off x="169763" y="3284984"/>
            <a:ext cx="2744201" cy="18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s://downloader.disk.yandex.ru/preview/a2ee548d5b35d666b7690302ce1cb668d4e87cf36c1aed1d5138a6457ebb82e4/inf/2pXPANmYnV4a1odz1JYeaTFWXdWu6kjRbmN_d0sM4G3VGoel7qRyUlHWiaSLnfV8OGV8kYfovKoQmPm0UfiwPQ%3D%3D?uid=0&amp;filename=_DSC0361.JPG&amp;disposition=inline&amp;hash=&amp;limit=0&amp;content_type=image%2Fjpeg&amp;tknv=v2&amp;size=1280x9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743769"/>
            <a:ext cx="2425615" cy="16107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10" descr="https://pp.userapi.com/c639527/v639527316/64f09/yJnk3M07Gy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4822595"/>
            <a:ext cx="2540623" cy="1681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Рисунок 9" descr="C:\Users\User\AppData\Local\Temp\Rar$DI22.1781\герб.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2898948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6672"/>
            <a:ext cx="7560840" cy="1476082"/>
          </a:xfrm>
        </p:spPr>
        <p:txBody>
          <a:bodyPr>
            <a:normAutofit fontScale="90000"/>
          </a:bodyPr>
          <a:lstStyle/>
          <a:p>
            <a:r>
              <a:rPr lang="ru-RU" sz="2400" dirty="0" smtClean="0"/>
              <a:t>Расходы </a:t>
            </a:r>
            <a:r>
              <a:rPr lang="ru-RU" sz="2400" dirty="0"/>
              <a:t>на проектирование строительства объекта: «Спортивного комплекса с плавательным бассейном </a:t>
            </a:r>
            <a:r>
              <a:rPr lang="ru-RU" sz="2400" dirty="0" smtClean="0"/>
              <a:t>без зрительных мест в </a:t>
            </a:r>
            <a:r>
              <a:rPr lang="ru-RU" sz="2400" dirty="0"/>
              <a:t>г. </a:t>
            </a:r>
            <a:r>
              <a:rPr lang="ru-RU" sz="2400" dirty="0" smtClean="0"/>
              <a:t>Балабаново» в 2020 году составили 4 028 тыс. рублей </a:t>
            </a:r>
            <a:endParaRPr lang="ru-RU" sz="2400" dirty="0"/>
          </a:p>
        </p:txBody>
      </p:sp>
      <p:sp>
        <p:nvSpPr>
          <p:cNvPr id="4" name="Номер слайда 3"/>
          <p:cNvSpPr>
            <a:spLocks noGrp="1"/>
          </p:cNvSpPr>
          <p:nvPr>
            <p:ph type="sldNum" sz="quarter" idx="12"/>
          </p:nvPr>
        </p:nvSpPr>
        <p:spPr/>
        <p:txBody>
          <a:bodyPr/>
          <a:lstStyle/>
          <a:p>
            <a:fld id="{B0E17F46-A77C-44DD-BD57-20E88A4E1FBE}" type="slidenum">
              <a:rPr lang="ru-RU" smtClean="0"/>
              <a:t>32</a:t>
            </a:fld>
            <a:endParaRPr lang="ru-RU"/>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060848"/>
            <a:ext cx="7850833" cy="416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descr="C:\Users\User\AppData\Local\Temp\Rar$DI22.1781\герб.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549416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pp.userapi.com/c824603/v824603167/4659d/8rhBQpmoS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5136560"/>
            <a:ext cx="2592286" cy="1721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https://pp.userapi.com/c837338/v837338335/4657b/XARvCSZQeZ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2384" y="107902"/>
            <a:ext cx="2441616" cy="1627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05395" y="84660"/>
            <a:ext cx="5754838" cy="1112092"/>
          </a:xfrm>
        </p:spPr>
        <p:txBody>
          <a:bodyPr>
            <a:normAutofit fontScale="90000"/>
          </a:bodyPr>
          <a:lstStyle/>
          <a:p>
            <a:r>
              <a:rPr lang="ru-RU" sz="2600" dirty="0" smtClean="0">
                <a:solidFill>
                  <a:srgbClr val="C00000"/>
                </a:solidFill>
              </a:rPr>
              <a:t>Прочие Расходы </a:t>
            </a:r>
            <a:r>
              <a:rPr lang="ru-RU" sz="2600" dirty="0">
                <a:solidFill>
                  <a:srgbClr val="C00000"/>
                </a:solidFill>
              </a:rPr>
              <a:t>на молодежную и социальную </a:t>
            </a:r>
            <a:r>
              <a:rPr lang="ru-RU" sz="2600" dirty="0" smtClean="0">
                <a:solidFill>
                  <a:srgbClr val="C00000"/>
                </a:solidFill>
              </a:rPr>
              <a:t>политику в 2020 году</a:t>
            </a:r>
            <a:endParaRPr lang="ru-RU" sz="2600" dirty="0">
              <a:solidFill>
                <a:srgbClr val="C00000"/>
              </a:solidFill>
            </a:endParaRPr>
          </a:p>
        </p:txBody>
      </p:sp>
      <p:graphicFrame>
        <p:nvGraphicFramePr>
          <p:cNvPr id="5" name="Объект 6"/>
          <p:cNvGraphicFramePr>
            <a:graphicFrameLocks noGrp="1"/>
          </p:cNvGraphicFramePr>
          <p:nvPr>
            <p:ph idx="1"/>
            <p:extLst>
              <p:ext uri="{D42A27DB-BD31-4B8C-83A1-F6EECF244321}">
                <p14:modId xmlns:p14="http://schemas.microsoft.com/office/powerpoint/2010/main" val="496831786"/>
              </p:ext>
            </p:extLst>
          </p:nvPr>
        </p:nvGraphicFramePr>
        <p:xfrm>
          <a:off x="251520" y="1340768"/>
          <a:ext cx="8778320" cy="4176464"/>
        </p:xfrm>
        <a:graphic>
          <a:graphicData uri="http://schemas.openxmlformats.org/drawingml/2006/chart">
            <c:chart xmlns:c="http://schemas.openxmlformats.org/drawingml/2006/chart" xmlns:r="http://schemas.openxmlformats.org/officeDocument/2006/relationships" r:id="rId5"/>
          </a:graphicData>
        </a:graphic>
      </p:graphicFrame>
      <p:sp>
        <p:nvSpPr>
          <p:cNvPr id="10" name="Номер слайда 9"/>
          <p:cNvSpPr>
            <a:spLocks noGrp="1"/>
          </p:cNvSpPr>
          <p:nvPr>
            <p:ph type="sldNum" sz="quarter" idx="12"/>
          </p:nvPr>
        </p:nvSpPr>
        <p:spPr/>
        <p:txBody>
          <a:bodyPr/>
          <a:lstStyle/>
          <a:p>
            <a:fld id="{B0E17F46-A77C-44DD-BD57-20E88A4E1FBE}" type="slidenum">
              <a:rPr lang="ru-RU" smtClean="0"/>
              <a:t>33</a:t>
            </a:fld>
            <a:endParaRPr lang="ru-RU"/>
          </a:p>
        </p:txBody>
      </p:sp>
      <p:pic>
        <p:nvPicPr>
          <p:cNvPr id="8" name="Picture 4" descr="https://pp.userapi.com/c841025/v841025783/13b0f/TbbaZ9hhwR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1880" y="5163579"/>
            <a:ext cx="2448272" cy="16258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1637" y="2564904"/>
            <a:ext cx="2271975" cy="158417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Data-server\обмен\Отчёт Главы Администрации С.П. Галкин  2018 год!!!!!!!\Социалка\Звезда (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0964" y="5187715"/>
            <a:ext cx="2160240" cy="15775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Рисунок 12" descr="C:\Users\User\AppData\Local\Temp\Rar$DI22.1781\герб.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3977350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4" y="25375"/>
            <a:ext cx="7791749" cy="979736"/>
          </a:xfrm>
        </p:spPr>
        <p:txBody>
          <a:bodyPr>
            <a:noAutofit/>
          </a:bodyPr>
          <a:lstStyle/>
          <a:p>
            <a:r>
              <a:rPr lang="ru-RU" sz="2600" dirty="0" smtClean="0">
                <a:solidFill>
                  <a:srgbClr val="C00000"/>
                </a:solidFill>
              </a:rPr>
              <a:t>Прочие Расходы </a:t>
            </a:r>
            <a:r>
              <a:rPr lang="ru-RU" sz="2600" dirty="0">
                <a:solidFill>
                  <a:srgbClr val="C00000"/>
                </a:solidFill>
              </a:rPr>
              <a:t>на молодежную и социальную </a:t>
            </a:r>
            <a:r>
              <a:rPr lang="ru-RU" sz="2600" dirty="0" smtClean="0">
                <a:solidFill>
                  <a:srgbClr val="C00000"/>
                </a:solidFill>
              </a:rPr>
              <a:t>политику в 2020 году</a:t>
            </a:r>
            <a:endParaRPr lang="ru-RU" sz="2600" dirty="0">
              <a:solidFill>
                <a:srgbClr val="C00000"/>
              </a:solidFill>
            </a:endParaRPr>
          </a:p>
        </p:txBody>
      </p:sp>
      <p:sp>
        <p:nvSpPr>
          <p:cNvPr id="6" name="Номер слайда 5"/>
          <p:cNvSpPr>
            <a:spLocks noGrp="1"/>
          </p:cNvSpPr>
          <p:nvPr>
            <p:ph type="sldNum" sz="quarter" idx="12"/>
          </p:nvPr>
        </p:nvSpPr>
        <p:spPr/>
        <p:txBody>
          <a:bodyPr/>
          <a:lstStyle/>
          <a:p>
            <a:fld id="{B0E17F46-A77C-44DD-BD57-20E88A4E1FBE}" type="slidenum">
              <a:rPr lang="ru-RU" smtClean="0"/>
              <a:t>34</a:t>
            </a:fld>
            <a:endParaRPr lang="ru-RU"/>
          </a:p>
        </p:txBody>
      </p:sp>
      <p:grpSp>
        <p:nvGrpSpPr>
          <p:cNvPr id="7" name="Группа 6"/>
          <p:cNvGrpSpPr/>
          <p:nvPr/>
        </p:nvGrpSpPr>
        <p:grpSpPr>
          <a:xfrm>
            <a:off x="160302" y="1242440"/>
            <a:ext cx="8708804" cy="5282930"/>
            <a:chOff x="255683" y="1242440"/>
            <a:chExt cx="8708804" cy="5282930"/>
          </a:xfrm>
        </p:grpSpPr>
        <p:sp>
          <p:nvSpPr>
            <p:cNvPr id="8" name="Полилиния 7"/>
            <p:cNvSpPr/>
            <p:nvPr/>
          </p:nvSpPr>
          <p:spPr>
            <a:xfrm>
              <a:off x="255683" y="1260629"/>
              <a:ext cx="1724029" cy="5264715"/>
            </a:xfrm>
            <a:custGeom>
              <a:avLst/>
              <a:gdLst>
                <a:gd name="connsiteX0" fmla="*/ 0 w 2066139"/>
                <a:gd name="connsiteY0" fmla="*/ 206614 h 5264715"/>
                <a:gd name="connsiteX1" fmla="*/ 206614 w 2066139"/>
                <a:gd name="connsiteY1" fmla="*/ 0 h 5264715"/>
                <a:gd name="connsiteX2" fmla="*/ 1859525 w 2066139"/>
                <a:gd name="connsiteY2" fmla="*/ 0 h 5264715"/>
                <a:gd name="connsiteX3" fmla="*/ 2066139 w 2066139"/>
                <a:gd name="connsiteY3" fmla="*/ 206614 h 5264715"/>
                <a:gd name="connsiteX4" fmla="*/ 2066139 w 2066139"/>
                <a:gd name="connsiteY4" fmla="*/ 5058101 h 5264715"/>
                <a:gd name="connsiteX5" fmla="*/ 1859525 w 2066139"/>
                <a:gd name="connsiteY5" fmla="*/ 5264715 h 5264715"/>
                <a:gd name="connsiteX6" fmla="*/ 206614 w 2066139"/>
                <a:gd name="connsiteY6" fmla="*/ 5264715 h 5264715"/>
                <a:gd name="connsiteX7" fmla="*/ 0 w 2066139"/>
                <a:gd name="connsiteY7" fmla="*/ 5058101 h 5264715"/>
                <a:gd name="connsiteX8" fmla="*/ 0 w 2066139"/>
                <a:gd name="connsiteY8" fmla="*/ 206614 h 526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139" h="5264715">
                  <a:moveTo>
                    <a:pt x="0" y="206614"/>
                  </a:moveTo>
                  <a:cubicBezTo>
                    <a:pt x="0" y="92504"/>
                    <a:pt x="92504" y="0"/>
                    <a:pt x="206614" y="0"/>
                  </a:cubicBezTo>
                  <a:lnTo>
                    <a:pt x="1859525" y="0"/>
                  </a:lnTo>
                  <a:cubicBezTo>
                    <a:pt x="1973635" y="0"/>
                    <a:pt x="2066139" y="92504"/>
                    <a:pt x="2066139" y="206614"/>
                  </a:cubicBezTo>
                  <a:lnTo>
                    <a:pt x="2066139" y="5058101"/>
                  </a:lnTo>
                  <a:cubicBezTo>
                    <a:pt x="2066139" y="5172211"/>
                    <a:pt x="1973635" y="5264715"/>
                    <a:pt x="1859525" y="5264715"/>
                  </a:cubicBezTo>
                  <a:lnTo>
                    <a:pt x="206614" y="5264715"/>
                  </a:lnTo>
                  <a:cubicBezTo>
                    <a:pt x="92504" y="5264715"/>
                    <a:pt x="0" y="5172211"/>
                    <a:pt x="0" y="5058101"/>
                  </a:cubicBezTo>
                  <a:lnTo>
                    <a:pt x="0" y="206614"/>
                  </a:lnTo>
                  <a:close/>
                </a:path>
              </a:pathLst>
            </a:cu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3742451" numCol="1" spcCol="1270" anchor="ctr" anchorCtr="0">
              <a:noAutofit/>
            </a:bodyPr>
            <a:lstStyle/>
            <a:p>
              <a:pPr lvl="0" algn="ctr" defTabSz="666750">
                <a:lnSpc>
                  <a:spcPct val="90000"/>
                </a:lnSpc>
                <a:spcBef>
                  <a:spcPct val="0"/>
                </a:spcBef>
                <a:spcAft>
                  <a:spcPct val="35000"/>
                </a:spcAft>
              </a:pPr>
              <a:r>
                <a:rPr lang="ru-RU" sz="1500" kern="1200" baseline="0" dirty="0" smtClean="0">
                  <a:solidFill>
                    <a:schemeClr val="tx1"/>
                  </a:solidFill>
                  <a:latin typeface="Times New Roman" panose="02020603050405020304" pitchFamily="18" charset="0"/>
                  <a:cs typeface="Times New Roman" pitchFamily="18" charset="0"/>
                </a:rPr>
                <a:t>Муниципальная программа "Молодежная политика города Балабаново"</a:t>
              </a:r>
              <a:endParaRPr lang="ru-RU" sz="1500" kern="1200" baseline="0" dirty="0">
                <a:solidFill>
                  <a:schemeClr val="tx1"/>
                </a:solidFill>
                <a:latin typeface="Times New Roman" panose="02020603050405020304" pitchFamily="18" charset="0"/>
                <a:cs typeface="Times New Roman" panose="02020603050405020304" pitchFamily="18" charset="0"/>
              </a:endParaRPr>
            </a:p>
          </p:txBody>
        </p:sp>
        <p:sp>
          <p:nvSpPr>
            <p:cNvPr id="9" name="Полилиния 8"/>
            <p:cNvSpPr/>
            <p:nvPr/>
          </p:nvSpPr>
          <p:spPr>
            <a:xfrm>
              <a:off x="388189" y="2840493"/>
              <a:ext cx="1447507" cy="1034305"/>
            </a:xfrm>
            <a:custGeom>
              <a:avLst/>
              <a:gdLst>
                <a:gd name="connsiteX0" fmla="*/ 0 w 442455"/>
                <a:gd name="connsiteY0" fmla="*/ 44246 h 1034305"/>
                <a:gd name="connsiteX1" fmla="*/ 44246 w 442455"/>
                <a:gd name="connsiteY1" fmla="*/ 0 h 1034305"/>
                <a:gd name="connsiteX2" fmla="*/ 398210 w 442455"/>
                <a:gd name="connsiteY2" fmla="*/ 0 h 1034305"/>
                <a:gd name="connsiteX3" fmla="*/ 442456 w 442455"/>
                <a:gd name="connsiteY3" fmla="*/ 44246 h 1034305"/>
                <a:gd name="connsiteX4" fmla="*/ 442455 w 442455"/>
                <a:gd name="connsiteY4" fmla="*/ 990060 h 1034305"/>
                <a:gd name="connsiteX5" fmla="*/ 398209 w 442455"/>
                <a:gd name="connsiteY5" fmla="*/ 1034306 h 1034305"/>
                <a:gd name="connsiteX6" fmla="*/ 44246 w 442455"/>
                <a:gd name="connsiteY6" fmla="*/ 1034305 h 1034305"/>
                <a:gd name="connsiteX7" fmla="*/ 0 w 442455"/>
                <a:gd name="connsiteY7" fmla="*/ 990059 h 1034305"/>
                <a:gd name="connsiteX8" fmla="*/ 0 w 442455"/>
                <a:gd name="connsiteY8" fmla="*/ 44246 h 103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455" h="1034305">
                  <a:moveTo>
                    <a:pt x="0" y="44246"/>
                  </a:moveTo>
                  <a:cubicBezTo>
                    <a:pt x="0" y="19810"/>
                    <a:pt x="19810" y="0"/>
                    <a:pt x="44246" y="0"/>
                  </a:cubicBezTo>
                  <a:lnTo>
                    <a:pt x="398210" y="0"/>
                  </a:lnTo>
                  <a:cubicBezTo>
                    <a:pt x="422646" y="0"/>
                    <a:pt x="442456" y="19810"/>
                    <a:pt x="442456" y="44246"/>
                  </a:cubicBezTo>
                  <a:cubicBezTo>
                    <a:pt x="442456" y="359517"/>
                    <a:pt x="442455" y="674789"/>
                    <a:pt x="442455" y="990060"/>
                  </a:cubicBezTo>
                  <a:cubicBezTo>
                    <a:pt x="442455" y="1014496"/>
                    <a:pt x="422645" y="1034306"/>
                    <a:pt x="398209" y="1034306"/>
                  </a:cubicBezTo>
                  <a:lnTo>
                    <a:pt x="44246" y="1034305"/>
                  </a:lnTo>
                  <a:cubicBezTo>
                    <a:pt x="19810" y="1034305"/>
                    <a:pt x="0" y="1014495"/>
                    <a:pt x="0" y="990059"/>
                  </a:cubicBezTo>
                  <a:lnTo>
                    <a:pt x="0" y="44246"/>
                  </a:lnTo>
                  <a:close/>
                </a:path>
              </a:pathLst>
            </a:custGeom>
            <a:solidFill>
              <a:schemeClr val="accent5">
                <a:lumMod val="40000"/>
                <a:lumOff val="6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5659" tIns="22484" rIns="25659" bIns="22484" numCol="1" spcCol="1270" anchor="ctr" anchorCtr="0">
              <a:noAutofit/>
            </a:bodyPr>
            <a:lstStyle/>
            <a:p>
              <a:pPr lvl="0" algn="ctr" defTabSz="2222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на организацию мероприятий и поддержку молодежных движений– </a:t>
              </a:r>
              <a:r>
                <a:rPr lang="ru-RU" sz="1200" dirty="0" smtClean="0">
                  <a:solidFill>
                    <a:schemeClr val="tx1"/>
                  </a:solidFill>
                  <a:latin typeface="Times New Roman" panose="02020603050405020304" pitchFamily="18" charset="0"/>
                  <a:cs typeface="Times New Roman" panose="02020603050405020304" pitchFamily="18" charset="0"/>
                </a:rPr>
                <a:t>246</a:t>
              </a:r>
              <a:r>
                <a:rPr lang="ru-RU" sz="1200" kern="1200" dirty="0" smtClean="0">
                  <a:solidFill>
                    <a:schemeClr val="tx1"/>
                  </a:solidFill>
                  <a:latin typeface="Times New Roman" panose="02020603050405020304" pitchFamily="18" charset="0"/>
                  <a:cs typeface="Times New Roman" panose="02020603050405020304" pitchFamily="18" charset="0"/>
                </a:rPr>
                <a:t> тыс. рублей;</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10" name="Полилиния 9"/>
            <p:cNvSpPr/>
            <p:nvPr/>
          </p:nvSpPr>
          <p:spPr>
            <a:xfrm>
              <a:off x="388189" y="4033923"/>
              <a:ext cx="1447507" cy="1034305"/>
            </a:xfrm>
            <a:custGeom>
              <a:avLst/>
              <a:gdLst>
                <a:gd name="connsiteX0" fmla="*/ 0 w 442455"/>
                <a:gd name="connsiteY0" fmla="*/ 44246 h 1034305"/>
                <a:gd name="connsiteX1" fmla="*/ 44246 w 442455"/>
                <a:gd name="connsiteY1" fmla="*/ 0 h 1034305"/>
                <a:gd name="connsiteX2" fmla="*/ 398210 w 442455"/>
                <a:gd name="connsiteY2" fmla="*/ 0 h 1034305"/>
                <a:gd name="connsiteX3" fmla="*/ 442456 w 442455"/>
                <a:gd name="connsiteY3" fmla="*/ 44246 h 1034305"/>
                <a:gd name="connsiteX4" fmla="*/ 442455 w 442455"/>
                <a:gd name="connsiteY4" fmla="*/ 990060 h 1034305"/>
                <a:gd name="connsiteX5" fmla="*/ 398209 w 442455"/>
                <a:gd name="connsiteY5" fmla="*/ 1034306 h 1034305"/>
                <a:gd name="connsiteX6" fmla="*/ 44246 w 442455"/>
                <a:gd name="connsiteY6" fmla="*/ 1034305 h 1034305"/>
                <a:gd name="connsiteX7" fmla="*/ 0 w 442455"/>
                <a:gd name="connsiteY7" fmla="*/ 990059 h 1034305"/>
                <a:gd name="connsiteX8" fmla="*/ 0 w 442455"/>
                <a:gd name="connsiteY8" fmla="*/ 44246 h 103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455" h="1034305">
                  <a:moveTo>
                    <a:pt x="0" y="44246"/>
                  </a:moveTo>
                  <a:cubicBezTo>
                    <a:pt x="0" y="19810"/>
                    <a:pt x="19810" y="0"/>
                    <a:pt x="44246" y="0"/>
                  </a:cubicBezTo>
                  <a:lnTo>
                    <a:pt x="398210" y="0"/>
                  </a:lnTo>
                  <a:cubicBezTo>
                    <a:pt x="422646" y="0"/>
                    <a:pt x="442456" y="19810"/>
                    <a:pt x="442456" y="44246"/>
                  </a:cubicBezTo>
                  <a:cubicBezTo>
                    <a:pt x="442456" y="359517"/>
                    <a:pt x="442455" y="674789"/>
                    <a:pt x="442455" y="990060"/>
                  </a:cubicBezTo>
                  <a:cubicBezTo>
                    <a:pt x="442455" y="1014496"/>
                    <a:pt x="422645" y="1034306"/>
                    <a:pt x="398209" y="1034306"/>
                  </a:cubicBezTo>
                  <a:lnTo>
                    <a:pt x="44246" y="1034305"/>
                  </a:lnTo>
                  <a:cubicBezTo>
                    <a:pt x="19810" y="1034305"/>
                    <a:pt x="0" y="1014495"/>
                    <a:pt x="0" y="990059"/>
                  </a:cubicBezTo>
                  <a:lnTo>
                    <a:pt x="0" y="44246"/>
                  </a:lnTo>
                  <a:close/>
                </a:path>
              </a:pathLst>
            </a:custGeom>
            <a:solidFill>
              <a:schemeClr val="tx2">
                <a:lumMod val="40000"/>
                <a:lumOff val="60000"/>
              </a:schemeClr>
            </a:solidFill>
          </p:spPr>
          <p:style>
            <a:lnRef idx="2">
              <a:schemeClr val="lt1">
                <a:hueOff val="0"/>
                <a:satOff val="0"/>
                <a:lumOff val="0"/>
                <a:alphaOff val="0"/>
              </a:schemeClr>
            </a:lnRef>
            <a:fillRef idx="1">
              <a:schemeClr val="accent5">
                <a:hueOff val="-764144"/>
                <a:satOff val="3062"/>
                <a:lumOff val="664"/>
                <a:alphaOff val="0"/>
              </a:schemeClr>
            </a:fillRef>
            <a:effectRef idx="0">
              <a:schemeClr val="accent5">
                <a:hueOff val="-764144"/>
                <a:satOff val="3062"/>
                <a:lumOff val="664"/>
                <a:alphaOff val="0"/>
              </a:schemeClr>
            </a:effectRef>
            <a:fontRef idx="minor">
              <a:schemeClr val="lt1"/>
            </a:fontRef>
          </p:style>
          <p:txBody>
            <a:bodyPr spcFirstLastPara="0" vert="horz" wrap="square" lIns="25659" tIns="22484" rIns="25659" bIns="22484" numCol="1" spcCol="1270" anchor="ctr" anchorCtr="0">
              <a:noAutofit/>
            </a:bodyPr>
            <a:lstStyle/>
            <a:p>
              <a:pPr lvl="0" algn="ctr" defTabSz="2222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на организацию трудоустройства несовершеннолетних граждан в летний период – </a:t>
              </a:r>
              <a:r>
                <a:rPr lang="ru-RU" sz="1200" dirty="0" smtClean="0">
                  <a:solidFill>
                    <a:schemeClr val="tx1"/>
                  </a:solidFill>
                  <a:latin typeface="Times New Roman" panose="02020603050405020304" pitchFamily="18" charset="0"/>
                  <a:cs typeface="Times New Roman" panose="02020603050405020304" pitchFamily="18" charset="0"/>
                </a:rPr>
                <a:t>38</a:t>
              </a:r>
              <a:r>
                <a:rPr lang="ru-RU" sz="1200" kern="1200" dirty="0" smtClean="0">
                  <a:solidFill>
                    <a:schemeClr val="tx1"/>
                  </a:solidFill>
                  <a:latin typeface="Times New Roman" panose="02020603050405020304" pitchFamily="18" charset="0"/>
                  <a:cs typeface="Times New Roman" panose="02020603050405020304" pitchFamily="18" charset="0"/>
                </a:rPr>
                <a:t> тыс. рублей;</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11" name="Полилиния 10"/>
            <p:cNvSpPr/>
            <p:nvPr/>
          </p:nvSpPr>
          <p:spPr>
            <a:xfrm>
              <a:off x="388189" y="5227352"/>
              <a:ext cx="1447507" cy="1034305"/>
            </a:xfrm>
            <a:custGeom>
              <a:avLst/>
              <a:gdLst>
                <a:gd name="connsiteX0" fmla="*/ 0 w 442455"/>
                <a:gd name="connsiteY0" fmla="*/ 44246 h 1034305"/>
                <a:gd name="connsiteX1" fmla="*/ 44246 w 442455"/>
                <a:gd name="connsiteY1" fmla="*/ 0 h 1034305"/>
                <a:gd name="connsiteX2" fmla="*/ 398210 w 442455"/>
                <a:gd name="connsiteY2" fmla="*/ 0 h 1034305"/>
                <a:gd name="connsiteX3" fmla="*/ 442456 w 442455"/>
                <a:gd name="connsiteY3" fmla="*/ 44246 h 1034305"/>
                <a:gd name="connsiteX4" fmla="*/ 442455 w 442455"/>
                <a:gd name="connsiteY4" fmla="*/ 990060 h 1034305"/>
                <a:gd name="connsiteX5" fmla="*/ 398209 w 442455"/>
                <a:gd name="connsiteY5" fmla="*/ 1034306 h 1034305"/>
                <a:gd name="connsiteX6" fmla="*/ 44246 w 442455"/>
                <a:gd name="connsiteY6" fmla="*/ 1034305 h 1034305"/>
                <a:gd name="connsiteX7" fmla="*/ 0 w 442455"/>
                <a:gd name="connsiteY7" fmla="*/ 990059 h 1034305"/>
                <a:gd name="connsiteX8" fmla="*/ 0 w 442455"/>
                <a:gd name="connsiteY8" fmla="*/ 44246 h 103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455" h="1034305">
                  <a:moveTo>
                    <a:pt x="0" y="44246"/>
                  </a:moveTo>
                  <a:cubicBezTo>
                    <a:pt x="0" y="19810"/>
                    <a:pt x="19810" y="0"/>
                    <a:pt x="44246" y="0"/>
                  </a:cubicBezTo>
                  <a:lnTo>
                    <a:pt x="398210" y="0"/>
                  </a:lnTo>
                  <a:cubicBezTo>
                    <a:pt x="422646" y="0"/>
                    <a:pt x="442456" y="19810"/>
                    <a:pt x="442456" y="44246"/>
                  </a:cubicBezTo>
                  <a:cubicBezTo>
                    <a:pt x="442456" y="359517"/>
                    <a:pt x="442455" y="674789"/>
                    <a:pt x="442455" y="990060"/>
                  </a:cubicBezTo>
                  <a:cubicBezTo>
                    <a:pt x="442455" y="1014496"/>
                    <a:pt x="422645" y="1034306"/>
                    <a:pt x="398209" y="1034306"/>
                  </a:cubicBezTo>
                  <a:lnTo>
                    <a:pt x="44246" y="1034305"/>
                  </a:lnTo>
                  <a:cubicBezTo>
                    <a:pt x="19810" y="1034305"/>
                    <a:pt x="0" y="1014495"/>
                    <a:pt x="0" y="990059"/>
                  </a:cubicBezTo>
                  <a:lnTo>
                    <a:pt x="0" y="44246"/>
                  </a:lnTo>
                  <a:close/>
                </a:path>
              </a:pathLst>
            </a:custGeom>
            <a:solidFill>
              <a:srgbClr val="FFC000"/>
            </a:solidFill>
          </p:spPr>
          <p:style>
            <a:lnRef idx="2">
              <a:schemeClr val="lt1">
                <a:hueOff val="0"/>
                <a:satOff val="0"/>
                <a:lumOff val="0"/>
                <a:alphaOff val="0"/>
              </a:schemeClr>
            </a:lnRef>
            <a:fillRef idx="1">
              <a:schemeClr val="accent5">
                <a:hueOff val="-1528289"/>
                <a:satOff val="6125"/>
                <a:lumOff val="1327"/>
                <a:alphaOff val="0"/>
              </a:schemeClr>
            </a:fillRef>
            <a:effectRef idx="0">
              <a:schemeClr val="accent5">
                <a:hueOff val="-1528289"/>
                <a:satOff val="6125"/>
                <a:lumOff val="1327"/>
                <a:alphaOff val="0"/>
              </a:schemeClr>
            </a:effectRef>
            <a:fontRef idx="minor">
              <a:schemeClr val="lt1"/>
            </a:fontRef>
          </p:style>
          <p:txBody>
            <a:bodyPr spcFirstLastPara="0" vert="horz" wrap="square" lIns="25659" tIns="22484" rIns="25659" bIns="22484" numCol="1" spcCol="1270" anchor="ctr" anchorCtr="0">
              <a:noAutofit/>
            </a:bodyPr>
            <a:lstStyle/>
            <a:p>
              <a:pPr lvl="0" algn="ctr" defTabSz="2222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на мероприятия, направленные на противодействие злоупотреблению наркотиками – </a:t>
              </a:r>
              <a:r>
                <a:rPr lang="ru-RU" sz="1200" dirty="0" smtClean="0">
                  <a:solidFill>
                    <a:schemeClr val="tx1"/>
                  </a:solidFill>
                  <a:latin typeface="Times New Roman" panose="02020603050405020304" pitchFamily="18" charset="0"/>
                  <a:cs typeface="Times New Roman" panose="02020603050405020304" pitchFamily="18" charset="0"/>
                </a:rPr>
                <a:t>203</a:t>
              </a:r>
              <a:r>
                <a:rPr lang="ru-RU" sz="1200" kern="1200" dirty="0" smtClean="0">
                  <a:solidFill>
                    <a:schemeClr val="tx1"/>
                  </a:solidFill>
                  <a:latin typeface="Times New Roman" panose="02020603050405020304" pitchFamily="18" charset="0"/>
                  <a:cs typeface="Times New Roman" panose="02020603050405020304" pitchFamily="18" charset="0"/>
                </a:rPr>
                <a:t> тыс. рублей.</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12" name="Полилиния 11"/>
            <p:cNvSpPr/>
            <p:nvPr/>
          </p:nvSpPr>
          <p:spPr>
            <a:xfrm>
              <a:off x="2050691" y="1242440"/>
              <a:ext cx="1657213" cy="2305444"/>
            </a:xfrm>
            <a:custGeom>
              <a:avLst/>
              <a:gdLst>
                <a:gd name="connsiteX0" fmla="*/ 0 w 1153851"/>
                <a:gd name="connsiteY0" fmla="*/ 115385 h 2139264"/>
                <a:gd name="connsiteX1" fmla="*/ 115385 w 1153851"/>
                <a:gd name="connsiteY1" fmla="*/ 0 h 2139264"/>
                <a:gd name="connsiteX2" fmla="*/ 1038466 w 1153851"/>
                <a:gd name="connsiteY2" fmla="*/ 0 h 2139264"/>
                <a:gd name="connsiteX3" fmla="*/ 1153851 w 1153851"/>
                <a:gd name="connsiteY3" fmla="*/ 115385 h 2139264"/>
                <a:gd name="connsiteX4" fmla="*/ 1153851 w 1153851"/>
                <a:gd name="connsiteY4" fmla="*/ 2023879 h 2139264"/>
                <a:gd name="connsiteX5" fmla="*/ 1038466 w 1153851"/>
                <a:gd name="connsiteY5" fmla="*/ 2139264 h 2139264"/>
                <a:gd name="connsiteX6" fmla="*/ 115385 w 1153851"/>
                <a:gd name="connsiteY6" fmla="*/ 2139264 h 2139264"/>
                <a:gd name="connsiteX7" fmla="*/ 0 w 1153851"/>
                <a:gd name="connsiteY7" fmla="*/ 2023879 h 2139264"/>
                <a:gd name="connsiteX8" fmla="*/ 0 w 1153851"/>
                <a:gd name="connsiteY8" fmla="*/ 115385 h 213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851" h="2139264">
                  <a:moveTo>
                    <a:pt x="0" y="115385"/>
                  </a:moveTo>
                  <a:cubicBezTo>
                    <a:pt x="0" y="51660"/>
                    <a:pt x="51660" y="0"/>
                    <a:pt x="115385" y="0"/>
                  </a:cubicBezTo>
                  <a:lnTo>
                    <a:pt x="1038466" y="0"/>
                  </a:lnTo>
                  <a:cubicBezTo>
                    <a:pt x="1102191" y="0"/>
                    <a:pt x="1153851" y="51660"/>
                    <a:pt x="1153851" y="115385"/>
                  </a:cubicBezTo>
                  <a:lnTo>
                    <a:pt x="1153851" y="2023879"/>
                  </a:lnTo>
                  <a:cubicBezTo>
                    <a:pt x="1153851" y="2087604"/>
                    <a:pt x="1102191" y="2139264"/>
                    <a:pt x="1038466" y="2139264"/>
                  </a:cubicBezTo>
                  <a:lnTo>
                    <a:pt x="115385" y="2139264"/>
                  </a:lnTo>
                  <a:cubicBezTo>
                    <a:pt x="51660" y="2139264"/>
                    <a:pt x="0" y="2087604"/>
                    <a:pt x="0" y="2023879"/>
                  </a:cubicBezTo>
                  <a:lnTo>
                    <a:pt x="0" y="115385"/>
                  </a:lnTo>
                  <a:close/>
                </a:path>
              </a:pathLst>
            </a:cu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1554635" numCol="1" spcCol="1270" anchor="ctr" anchorCtr="0">
              <a:noAutofit/>
            </a:bodyPr>
            <a:lstStyle/>
            <a:p>
              <a:pPr lvl="0" algn="ctr" defTabSz="666750">
                <a:lnSpc>
                  <a:spcPct val="90000"/>
                </a:lnSpc>
                <a:spcBef>
                  <a:spcPct val="0"/>
                </a:spcBef>
                <a:spcAft>
                  <a:spcPct val="35000"/>
                </a:spcAft>
              </a:pPr>
              <a:endParaRPr lang="ru-RU" sz="1400" kern="1200" baseline="0" dirty="0" smtClean="0">
                <a:solidFill>
                  <a:schemeClr val="tx1"/>
                </a:solidFill>
                <a:latin typeface="Times New Roman" panose="02020603050405020304" pitchFamily="18" charset="0"/>
                <a:cs typeface="Times New Roman" pitchFamily="18" charset="0"/>
              </a:endParaRPr>
            </a:p>
            <a:p>
              <a:pPr lvl="0" algn="ctr" defTabSz="666750">
                <a:lnSpc>
                  <a:spcPct val="90000"/>
                </a:lnSpc>
                <a:spcBef>
                  <a:spcPct val="0"/>
                </a:spcBef>
                <a:spcAft>
                  <a:spcPct val="35000"/>
                </a:spcAft>
              </a:pPr>
              <a:r>
                <a:rPr lang="ru-RU" sz="1400" kern="1200" baseline="0" dirty="0" smtClean="0">
                  <a:solidFill>
                    <a:schemeClr val="tx1"/>
                  </a:solidFill>
                  <a:latin typeface="Times New Roman" panose="02020603050405020304" pitchFamily="18" charset="0"/>
                  <a:cs typeface="Times New Roman" pitchFamily="18" charset="0"/>
                </a:rPr>
                <a:t>Муниципальная программа "Кадровая политика в г. Балабаново</a:t>
              </a:r>
              <a:r>
                <a:rPr lang="ru-RU" sz="1400" kern="1200" dirty="0" smtClean="0">
                  <a:solidFill>
                    <a:schemeClr val="tx1"/>
                  </a:solidFill>
                  <a:latin typeface="Times New Roman" pitchFamily="18" charset="0"/>
                  <a:cs typeface="Times New Roman" pitchFamily="18" charset="0"/>
                </a:rPr>
                <a:t>"</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13" name="Полилиния 12"/>
            <p:cNvSpPr/>
            <p:nvPr/>
          </p:nvSpPr>
          <p:spPr>
            <a:xfrm>
              <a:off x="2195736" y="2277374"/>
              <a:ext cx="1368151" cy="1181701"/>
            </a:xfrm>
            <a:custGeom>
              <a:avLst/>
              <a:gdLst>
                <a:gd name="connsiteX0" fmla="*/ 0 w 442455"/>
                <a:gd name="connsiteY0" fmla="*/ 44246 h 995273"/>
                <a:gd name="connsiteX1" fmla="*/ 44246 w 442455"/>
                <a:gd name="connsiteY1" fmla="*/ 0 h 995273"/>
                <a:gd name="connsiteX2" fmla="*/ 398210 w 442455"/>
                <a:gd name="connsiteY2" fmla="*/ 0 h 995273"/>
                <a:gd name="connsiteX3" fmla="*/ 442456 w 442455"/>
                <a:gd name="connsiteY3" fmla="*/ 44246 h 995273"/>
                <a:gd name="connsiteX4" fmla="*/ 442455 w 442455"/>
                <a:gd name="connsiteY4" fmla="*/ 951028 h 995273"/>
                <a:gd name="connsiteX5" fmla="*/ 398209 w 442455"/>
                <a:gd name="connsiteY5" fmla="*/ 995274 h 995273"/>
                <a:gd name="connsiteX6" fmla="*/ 44246 w 442455"/>
                <a:gd name="connsiteY6" fmla="*/ 995273 h 995273"/>
                <a:gd name="connsiteX7" fmla="*/ 0 w 442455"/>
                <a:gd name="connsiteY7" fmla="*/ 951027 h 995273"/>
                <a:gd name="connsiteX8" fmla="*/ 0 w 442455"/>
                <a:gd name="connsiteY8" fmla="*/ 44246 h 99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455" h="995273">
                  <a:moveTo>
                    <a:pt x="0" y="44246"/>
                  </a:moveTo>
                  <a:cubicBezTo>
                    <a:pt x="0" y="19810"/>
                    <a:pt x="19810" y="0"/>
                    <a:pt x="44246" y="0"/>
                  </a:cubicBezTo>
                  <a:lnTo>
                    <a:pt x="398210" y="0"/>
                  </a:lnTo>
                  <a:cubicBezTo>
                    <a:pt x="422646" y="0"/>
                    <a:pt x="442456" y="19810"/>
                    <a:pt x="442456" y="44246"/>
                  </a:cubicBezTo>
                  <a:cubicBezTo>
                    <a:pt x="442456" y="346507"/>
                    <a:pt x="442455" y="648767"/>
                    <a:pt x="442455" y="951028"/>
                  </a:cubicBezTo>
                  <a:cubicBezTo>
                    <a:pt x="442455" y="975464"/>
                    <a:pt x="422645" y="995274"/>
                    <a:pt x="398209" y="995274"/>
                  </a:cubicBezTo>
                  <a:lnTo>
                    <a:pt x="44246" y="995273"/>
                  </a:lnTo>
                  <a:cubicBezTo>
                    <a:pt x="19810" y="995273"/>
                    <a:pt x="0" y="975463"/>
                    <a:pt x="0" y="951027"/>
                  </a:cubicBezTo>
                  <a:lnTo>
                    <a:pt x="0" y="44246"/>
                  </a:lnTo>
                  <a:close/>
                </a:path>
              </a:pathLst>
            </a:custGeom>
            <a:solidFill>
              <a:srgbClr val="FF6699"/>
            </a:solidFill>
          </p:spPr>
          <p:style>
            <a:lnRef idx="2">
              <a:schemeClr val="lt1">
                <a:hueOff val="0"/>
                <a:satOff val="0"/>
                <a:lumOff val="0"/>
                <a:alphaOff val="0"/>
              </a:schemeClr>
            </a:lnRef>
            <a:fillRef idx="1">
              <a:scrgbClr r="0" g="0" b="0"/>
            </a:fillRef>
            <a:effectRef idx="0">
              <a:schemeClr val="accent5">
                <a:hueOff val="-2292433"/>
                <a:satOff val="9187"/>
                <a:lumOff val="1991"/>
                <a:alphaOff val="0"/>
              </a:schemeClr>
            </a:effectRef>
            <a:fontRef idx="minor">
              <a:schemeClr val="lt1"/>
            </a:fontRef>
          </p:style>
          <p:txBody>
            <a:bodyPr spcFirstLastPara="0" vert="horz" wrap="square" lIns="25659" tIns="22484" rIns="25659" bIns="22484" numCol="1" spcCol="1270" anchor="ctr" anchorCtr="0">
              <a:noAutofit/>
            </a:bodyPr>
            <a:lstStyle/>
            <a:p>
              <a:pPr lvl="0" algn="ctr" defTabSz="22225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на ежемесячные социальные выплаты к пенсиям лицам, замещающим должности муниципальных служащих – </a:t>
              </a:r>
              <a:r>
                <a:rPr lang="ru-RU" sz="1000" dirty="0" smtClean="0">
                  <a:solidFill>
                    <a:schemeClr val="tx1"/>
                  </a:solidFill>
                  <a:latin typeface="Times New Roman" panose="02020603050405020304" pitchFamily="18" charset="0"/>
                  <a:cs typeface="Times New Roman" panose="02020603050405020304" pitchFamily="18" charset="0"/>
                </a:rPr>
                <a:t>685</a:t>
              </a:r>
              <a:r>
                <a:rPr lang="ru-RU" sz="1000" kern="1200" dirty="0" smtClean="0">
                  <a:solidFill>
                    <a:schemeClr val="tx1"/>
                  </a:solidFill>
                  <a:latin typeface="Times New Roman" panose="02020603050405020304" pitchFamily="18" charset="0"/>
                  <a:cs typeface="Times New Roman" panose="02020603050405020304" pitchFamily="18" charset="0"/>
                </a:rPr>
                <a:t> тыс. рублей</a:t>
              </a:r>
              <a:endParaRPr lang="ru-RU" sz="1000" kern="1200" dirty="0">
                <a:solidFill>
                  <a:schemeClr val="tx1"/>
                </a:solidFill>
                <a:latin typeface="Times New Roman" panose="02020603050405020304" pitchFamily="18" charset="0"/>
                <a:cs typeface="Times New Roman" panose="02020603050405020304" pitchFamily="18" charset="0"/>
              </a:endParaRPr>
            </a:p>
          </p:txBody>
        </p:sp>
        <p:sp>
          <p:nvSpPr>
            <p:cNvPr id="14" name="Полилиния 13"/>
            <p:cNvSpPr/>
            <p:nvPr/>
          </p:nvSpPr>
          <p:spPr>
            <a:xfrm>
              <a:off x="3799315" y="1260655"/>
              <a:ext cx="1694682" cy="5264715"/>
            </a:xfrm>
            <a:custGeom>
              <a:avLst/>
              <a:gdLst>
                <a:gd name="connsiteX0" fmla="*/ 0 w 1223737"/>
                <a:gd name="connsiteY0" fmla="*/ 122374 h 5264715"/>
                <a:gd name="connsiteX1" fmla="*/ 122374 w 1223737"/>
                <a:gd name="connsiteY1" fmla="*/ 0 h 5264715"/>
                <a:gd name="connsiteX2" fmla="*/ 1101363 w 1223737"/>
                <a:gd name="connsiteY2" fmla="*/ 0 h 5264715"/>
                <a:gd name="connsiteX3" fmla="*/ 1223737 w 1223737"/>
                <a:gd name="connsiteY3" fmla="*/ 122374 h 5264715"/>
                <a:gd name="connsiteX4" fmla="*/ 1223737 w 1223737"/>
                <a:gd name="connsiteY4" fmla="*/ 5142341 h 5264715"/>
                <a:gd name="connsiteX5" fmla="*/ 1101363 w 1223737"/>
                <a:gd name="connsiteY5" fmla="*/ 5264715 h 5264715"/>
                <a:gd name="connsiteX6" fmla="*/ 122374 w 1223737"/>
                <a:gd name="connsiteY6" fmla="*/ 5264715 h 5264715"/>
                <a:gd name="connsiteX7" fmla="*/ 0 w 1223737"/>
                <a:gd name="connsiteY7" fmla="*/ 5142341 h 5264715"/>
                <a:gd name="connsiteX8" fmla="*/ 0 w 1223737"/>
                <a:gd name="connsiteY8" fmla="*/ 122374 h 526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737" h="5264715">
                  <a:moveTo>
                    <a:pt x="0" y="122374"/>
                  </a:moveTo>
                  <a:cubicBezTo>
                    <a:pt x="0" y="54789"/>
                    <a:pt x="54789" y="0"/>
                    <a:pt x="122374" y="0"/>
                  </a:cubicBezTo>
                  <a:lnTo>
                    <a:pt x="1101363" y="0"/>
                  </a:lnTo>
                  <a:cubicBezTo>
                    <a:pt x="1168948" y="0"/>
                    <a:pt x="1223737" y="54789"/>
                    <a:pt x="1223737" y="122374"/>
                  </a:cubicBezTo>
                  <a:lnTo>
                    <a:pt x="1223737" y="5142341"/>
                  </a:lnTo>
                  <a:cubicBezTo>
                    <a:pt x="1223737" y="5209926"/>
                    <a:pt x="1168948" y="5264715"/>
                    <a:pt x="1101363" y="5264715"/>
                  </a:cubicBezTo>
                  <a:lnTo>
                    <a:pt x="122374" y="5264715"/>
                  </a:lnTo>
                  <a:cubicBezTo>
                    <a:pt x="54789" y="5264715"/>
                    <a:pt x="0" y="5209926"/>
                    <a:pt x="0" y="5142341"/>
                  </a:cubicBezTo>
                  <a:lnTo>
                    <a:pt x="0" y="122374"/>
                  </a:lnTo>
                  <a:close/>
                </a:path>
              </a:pathLst>
            </a:cu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spcFirstLastPara="0" vert="horz" wrap="square" lIns="45720" tIns="45720" rIns="45720" bIns="3731021" numCol="1" spcCol="1270" anchor="ctr" anchorCtr="0">
              <a:noAutofit/>
            </a:bodyPr>
            <a:lstStyle/>
            <a:p>
              <a:pPr lvl="0" algn="ctr" defTabSz="533400">
                <a:lnSpc>
                  <a:spcPct val="90000"/>
                </a:lnSpc>
                <a:spcBef>
                  <a:spcPct val="0"/>
                </a:spcBef>
                <a:spcAft>
                  <a:spcPct val="35000"/>
                </a:spcAft>
              </a:pPr>
              <a:r>
                <a:rPr lang="ru-RU" sz="1200" kern="1200" baseline="0" dirty="0" smtClean="0">
                  <a:solidFill>
                    <a:schemeClr val="tx1"/>
                  </a:solidFill>
                  <a:latin typeface="Times New Roman" panose="02020603050405020304" pitchFamily="18" charset="0"/>
                  <a:cs typeface="Times New Roman" pitchFamily="18" charset="0"/>
                </a:rPr>
                <a:t>Муниципальная программа "Развитие системы социального обслуживания населения городского поселения "Город Балабаново" подпрограмма "Старшее поколение"</a:t>
              </a:r>
              <a:endParaRPr lang="ru-RU" sz="1200" kern="1200" baseline="0" dirty="0">
                <a:solidFill>
                  <a:schemeClr val="tx1"/>
                </a:solidFill>
                <a:latin typeface="Times New Roman" panose="02020603050405020304" pitchFamily="18" charset="0"/>
                <a:cs typeface="Times New Roman" panose="02020603050405020304" pitchFamily="18" charset="0"/>
              </a:endParaRPr>
            </a:p>
          </p:txBody>
        </p:sp>
        <p:sp>
          <p:nvSpPr>
            <p:cNvPr id="15" name="Полилиния 14"/>
            <p:cNvSpPr/>
            <p:nvPr/>
          </p:nvSpPr>
          <p:spPr>
            <a:xfrm>
              <a:off x="3923928" y="2868225"/>
              <a:ext cx="1440160" cy="1280856"/>
            </a:xfrm>
            <a:custGeom>
              <a:avLst/>
              <a:gdLst>
                <a:gd name="connsiteX0" fmla="*/ 0 w 442455"/>
                <a:gd name="connsiteY0" fmla="*/ 44246 h 1034305"/>
                <a:gd name="connsiteX1" fmla="*/ 44246 w 442455"/>
                <a:gd name="connsiteY1" fmla="*/ 0 h 1034305"/>
                <a:gd name="connsiteX2" fmla="*/ 398210 w 442455"/>
                <a:gd name="connsiteY2" fmla="*/ 0 h 1034305"/>
                <a:gd name="connsiteX3" fmla="*/ 442456 w 442455"/>
                <a:gd name="connsiteY3" fmla="*/ 44246 h 1034305"/>
                <a:gd name="connsiteX4" fmla="*/ 442455 w 442455"/>
                <a:gd name="connsiteY4" fmla="*/ 990060 h 1034305"/>
                <a:gd name="connsiteX5" fmla="*/ 398209 w 442455"/>
                <a:gd name="connsiteY5" fmla="*/ 1034306 h 1034305"/>
                <a:gd name="connsiteX6" fmla="*/ 44246 w 442455"/>
                <a:gd name="connsiteY6" fmla="*/ 1034305 h 1034305"/>
                <a:gd name="connsiteX7" fmla="*/ 0 w 442455"/>
                <a:gd name="connsiteY7" fmla="*/ 990059 h 1034305"/>
                <a:gd name="connsiteX8" fmla="*/ 0 w 442455"/>
                <a:gd name="connsiteY8" fmla="*/ 44246 h 103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455" h="1034305">
                  <a:moveTo>
                    <a:pt x="0" y="44246"/>
                  </a:moveTo>
                  <a:cubicBezTo>
                    <a:pt x="0" y="19810"/>
                    <a:pt x="19810" y="0"/>
                    <a:pt x="44246" y="0"/>
                  </a:cubicBezTo>
                  <a:lnTo>
                    <a:pt x="398210" y="0"/>
                  </a:lnTo>
                  <a:cubicBezTo>
                    <a:pt x="422646" y="0"/>
                    <a:pt x="442456" y="19810"/>
                    <a:pt x="442456" y="44246"/>
                  </a:cubicBezTo>
                  <a:cubicBezTo>
                    <a:pt x="442456" y="359517"/>
                    <a:pt x="442455" y="674789"/>
                    <a:pt x="442455" y="990060"/>
                  </a:cubicBezTo>
                  <a:cubicBezTo>
                    <a:pt x="442455" y="1014496"/>
                    <a:pt x="422645" y="1034306"/>
                    <a:pt x="398209" y="1034306"/>
                  </a:cubicBezTo>
                  <a:lnTo>
                    <a:pt x="44246" y="1034305"/>
                  </a:lnTo>
                  <a:cubicBezTo>
                    <a:pt x="19810" y="1034305"/>
                    <a:pt x="0" y="1014495"/>
                    <a:pt x="0" y="990059"/>
                  </a:cubicBezTo>
                  <a:lnTo>
                    <a:pt x="0" y="44246"/>
                  </a:lnTo>
                  <a:close/>
                </a:path>
              </a:pathLst>
            </a:custGeom>
            <a:solidFill>
              <a:schemeClr val="accent3">
                <a:lumMod val="20000"/>
                <a:lumOff val="80000"/>
              </a:schemeClr>
            </a:solidFill>
          </p:spPr>
          <p:style>
            <a:lnRef idx="2">
              <a:schemeClr val="lt1">
                <a:hueOff val="0"/>
                <a:satOff val="0"/>
                <a:lumOff val="0"/>
                <a:alphaOff val="0"/>
              </a:schemeClr>
            </a:lnRef>
            <a:fillRef idx="1">
              <a:schemeClr val="accent5">
                <a:hueOff val="-3056578"/>
                <a:satOff val="12250"/>
                <a:lumOff val="2655"/>
                <a:alphaOff val="0"/>
              </a:schemeClr>
            </a:fillRef>
            <a:effectRef idx="0">
              <a:schemeClr val="accent5">
                <a:hueOff val="-3056578"/>
                <a:satOff val="12250"/>
                <a:lumOff val="2655"/>
                <a:alphaOff val="0"/>
              </a:schemeClr>
            </a:effectRef>
            <a:fontRef idx="minor">
              <a:schemeClr val="lt1"/>
            </a:fontRef>
          </p:style>
          <p:txBody>
            <a:bodyPr spcFirstLastPara="0" vert="horz" wrap="square" lIns="25659" tIns="22484" rIns="25659" bIns="22484" numCol="1" spcCol="1270" anchor="ctr" anchorCtr="0">
              <a:noAutofit/>
            </a:bodyPr>
            <a:lstStyle/>
            <a:p>
              <a:pPr lvl="0" algn="ctr" defTabSz="2222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на осуществление мер соц. поддержки малообеспеченных граждан, пенсионеров и инвалидов, выплаты почетным гражданам города Балабаново – </a:t>
              </a:r>
              <a:r>
                <a:rPr lang="ru-RU" sz="1100" dirty="0" smtClean="0">
                  <a:solidFill>
                    <a:schemeClr val="tx1"/>
                  </a:solidFill>
                  <a:latin typeface="Times New Roman" panose="02020603050405020304" pitchFamily="18" charset="0"/>
                  <a:cs typeface="Times New Roman" panose="02020603050405020304" pitchFamily="18" charset="0"/>
                </a:rPr>
                <a:t>215</a:t>
              </a:r>
              <a:r>
                <a:rPr lang="ru-RU" sz="1100" kern="1200" dirty="0" smtClean="0">
                  <a:solidFill>
                    <a:schemeClr val="tx1"/>
                  </a:solidFill>
                  <a:latin typeface="Times New Roman" panose="02020603050405020304" pitchFamily="18" charset="0"/>
                  <a:cs typeface="Times New Roman" panose="02020603050405020304" pitchFamily="18" charset="0"/>
                </a:rPr>
                <a:t> тыс. рублей;</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16" name="Полилиния 15"/>
            <p:cNvSpPr/>
            <p:nvPr/>
          </p:nvSpPr>
          <p:spPr>
            <a:xfrm>
              <a:off x="3923928" y="4231065"/>
              <a:ext cx="1440160" cy="880312"/>
            </a:xfrm>
            <a:custGeom>
              <a:avLst/>
              <a:gdLst>
                <a:gd name="connsiteX0" fmla="*/ 0 w 442455"/>
                <a:gd name="connsiteY0" fmla="*/ 44246 h 1034305"/>
                <a:gd name="connsiteX1" fmla="*/ 44246 w 442455"/>
                <a:gd name="connsiteY1" fmla="*/ 0 h 1034305"/>
                <a:gd name="connsiteX2" fmla="*/ 398210 w 442455"/>
                <a:gd name="connsiteY2" fmla="*/ 0 h 1034305"/>
                <a:gd name="connsiteX3" fmla="*/ 442456 w 442455"/>
                <a:gd name="connsiteY3" fmla="*/ 44246 h 1034305"/>
                <a:gd name="connsiteX4" fmla="*/ 442455 w 442455"/>
                <a:gd name="connsiteY4" fmla="*/ 990060 h 1034305"/>
                <a:gd name="connsiteX5" fmla="*/ 398209 w 442455"/>
                <a:gd name="connsiteY5" fmla="*/ 1034306 h 1034305"/>
                <a:gd name="connsiteX6" fmla="*/ 44246 w 442455"/>
                <a:gd name="connsiteY6" fmla="*/ 1034305 h 1034305"/>
                <a:gd name="connsiteX7" fmla="*/ 0 w 442455"/>
                <a:gd name="connsiteY7" fmla="*/ 990059 h 1034305"/>
                <a:gd name="connsiteX8" fmla="*/ 0 w 442455"/>
                <a:gd name="connsiteY8" fmla="*/ 44246 h 103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455" h="1034305">
                  <a:moveTo>
                    <a:pt x="0" y="44246"/>
                  </a:moveTo>
                  <a:cubicBezTo>
                    <a:pt x="0" y="19810"/>
                    <a:pt x="19810" y="0"/>
                    <a:pt x="44246" y="0"/>
                  </a:cubicBezTo>
                  <a:lnTo>
                    <a:pt x="398210" y="0"/>
                  </a:lnTo>
                  <a:cubicBezTo>
                    <a:pt x="422646" y="0"/>
                    <a:pt x="442456" y="19810"/>
                    <a:pt x="442456" y="44246"/>
                  </a:cubicBezTo>
                  <a:cubicBezTo>
                    <a:pt x="442456" y="359517"/>
                    <a:pt x="442455" y="674789"/>
                    <a:pt x="442455" y="990060"/>
                  </a:cubicBezTo>
                  <a:cubicBezTo>
                    <a:pt x="442455" y="1014496"/>
                    <a:pt x="422645" y="1034306"/>
                    <a:pt x="398209" y="1034306"/>
                  </a:cubicBezTo>
                  <a:lnTo>
                    <a:pt x="44246" y="1034305"/>
                  </a:lnTo>
                  <a:cubicBezTo>
                    <a:pt x="19810" y="1034305"/>
                    <a:pt x="0" y="1014495"/>
                    <a:pt x="0" y="990059"/>
                  </a:cubicBezTo>
                  <a:lnTo>
                    <a:pt x="0" y="44246"/>
                  </a:lnTo>
                  <a:close/>
                </a:path>
              </a:pathLst>
            </a:custGeom>
            <a:solidFill>
              <a:schemeClr val="accent3">
                <a:lumMod val="40000"/>
                <a:lumOff val="60000"/>
              </a:schemeClr>
            </a:solidFill>
          </p:spPr>
          <p:style>
            <a:lnRef idx="2">
              <a:schemeClr val="lt1">
                <a:hueOff val="0"/>
                <a:satOff val="0"/>
                <a:lumOff val="0"/>
                <a:alphaOff val="0"/>
              </a:schemeClr>
            </a:lnRef>
            <a:fillRef idx="1">
              <a:schemeClr val="accent5">
                <a:hueOff val="-3820722"/>
                <a:satOff val="15312"/>
                <a:lumOff val="3318"/>
                <a:alphaOff val="0"/>
              </a:schemeClr>
            </a:fillRef>
            <a:effectRef idx="0">
              <a:schemeClr val="accent5">
                <a:hueOff val="-3820722"/>
                <a:satOff val="15312"/>
                <a:lumOff val="3318"/>
                <a:alphaOff val="0"/>
              </a:schemeClr>
            </a:effectRef>
            <a:fontRef idx="minor">
              <a:schemeClr val="lt1"/>
            </a:fontRef>
          </p:style>
          <p:txBody>
            <a:bodyPr spcFirstLastPara="0" vert="horz" wrap="square" lIns="25659" tIns="22484" rIns="25659" bIns="22484" numCol="1" spcCol="1270" anchor="ctr" anchorCtr="0">
              <a:noAutofit/>
            </a:bodyPr>
            <a:lstStyle/>
            <a:p>
              <a:pPr lvl="0" algn="ctr" defTabSz="2222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на проведение мероприятий для граждан пожилого возраста и инвалидов – </a:t>
              </a:r>
              <a:r>
                <a:rPr lang="ru-RU" sz="1100" dirty="0" smtClean="0">
                  <a:solidFill>
                    <a:schemeClr val="tx1"/>
                  </a:solidFill>
                  <a:latin typeface="Times New Roman" panose="02020603050405020304" pitchFamily="18" charset="0"/>
                  <a:cs typeface="Times New Roman" panose="02020603050405020304" pitchFamily="18" charset="0"/>
                </a:rPr>
                <a:t>142</a:t>
              </a:r>
              <a:r>
                <a:rPr lang="ru-RU" sz="1100" kern="1200" dirty="0" smtClean="0">
                  <a:solidFill>
                    <a:schemeClr val="tx1"/>
                  </a:solidFill>
                  <a:latin typeface="Times New Roman" panose="02020603050405020304" pitchFamily="18" charset="0"/>
                  <a:cs typeface="Times New Roman" panose="02020603050405020304" pitchFamily="18" charset="0"/>
                </a:rPr>
                <a:t> тыс. рублей;</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17" name="Полилиния 16"/>
            <p:cNvSpPr/>
            <p:nvPr/>
          </p:nvSpPr>
          <p:spPr>
            <a:xfrm>
              <a:off x="3923928" y="5227353"/>
              <a:ext cx="1440160" cy="1035684"/>
            </a:xfrm>
            <a:custGeom>
              <a:avLst/>
              <a:gdLst>
                <a:gd name="connsiteX0" fmla="*/ 0 w 442455"/>
                <a:gd name="connsiteY0" fmla="*/ 44246 h 1034305"/>
                <a:gd name="connsiteX1" fmla="*/ 44246 w 442455"/>
                <a:gd name="connsiteY1" fmla="*/ 0 h 1034305"/>
                <a:gd name="connsiteX2" fmla="*/ 398210 w 442455"/>
                <a:gd name="connsiteY2" fmla="*/ 0 h 1034305"/>
                <a:gd name="connsiteX3" fmla="*/ 442456 w 442455"/>
                <a:gd name="connsiteY3" fmla="*/ 44246 h 1034305"/>
                <a:gd name="connsiteX4" fmla="*/ 442455 w 442455"/>
                <a:gd name="connsiteY4" fmla="*/ 990060 h 1034305"/>
                <a:gd name="connsiteX5" fmla="*/ 398209 w 442455"/>
                <a:gd name="connsiteY5" fmla="*/ 1034306 h 1034305"/>
                <a:gd name="connsiteX6" fmla="*/ 44246 w 442455"/>
                <a:gd name="connsiteY6" fmla="*/ 1034305 h 1034305"/>
                <a:gd name="connsiteX7" fmla="*/ 0 w 442455"/>
                <a:gd name="connsiteY7" fmla="*/ 990059 h 1034305"/>
                <a:gd name="connsiteX8" fmla="*/ 0 w 442455"/>
                <a:gd name="connsiteY8" fmla="*/ 44246 h 103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455" h="1034305">
                  <a:moveTo>
                    <a:pt x="0" y="44246"/>
                  </a:moveTo>
                  <a:cubicBezTo>
                    <a:pt x="0" y="19810"/>
                    <a:pt x="19810" y="0"/>
                    <a:pt x="44246" y="0"/>
                  </a:cubicBezTo>
                  <a:lnTo>
                    <a:pt x="398210" y="0"/>
                  </a:lnTo>
                  <a:cubicBezTo>
                    <a:pt x="422646" y="0"/>
                    <a:pt x="442456" y="19810"/>
                    <a:pt x="442456" y="44246"/>
                  </a:cubicBezTo>
                  <a:cubicBezTo>
                    <a:pt x="442456" y="359517"/>
                    <a:pt x="442455" y="674789"/>
                    <a:pt x="442455" y="990060"/>
                  </a:cubicBezTo>
                  <a:cubicBezTo>
                    <a:pt x="442455" y="1014496"/>
                    <a:pt x="422645" y="1034306"/>
                    <a:pt x="398209" y="1034306"/>
                  </a:cubicBezTo>
                  <a:lnTo>
                    <a:pt x="44246" y="1034305"/>
                  </a:lnTo>
                  <a:cubicBezTo>
                    <a:pt x="19810" y="1034305"/>
                    <a:pt x="0" y="1014495"/>
                    <a:pt x="0" y="990059"/>
                  </a:cubicBezTo>
                  <a:lnTo>
                    <a:pt x="0" y="44246"/>
                  </a:lnTo>
                  <a:close/>
                </a:path>
              </a:pathLst>
            </a:custGeom>
            <a:solidFill>
              <a:schemeClr val="accent4">
                <a:lumMod val="60000"/>
                <a:lumOff val="40000"/>
              </a:schemeClr>
            </a:solidFill>
          </p:spPr>
          <p:style>
            <a:lnRef idx="2">
              <a:schemeClr val="lt1">
                <a:hueOff val="0"/>
                <a:satOff val="0"/>
                <a:lumOff val="0"/>
                <a:alphaOff val="0"/>
              </a:schemeClr>
            </a:lnRef>
            <a:fillRef idx="1">
              <a:schemeClr val="accent5">
                <a:hueOff val="-4584866"/>
                <a:satOff val="18374"/>
                <a:lumOff val="3982"/>
                <a:alphaOff val="0"/>
              </a:schemeClr>
            </a:fillRef>
            <a:effectRef idx="0">
              <a:schemeClr val="accent5">
                <a:hueOff val="-4584866"/>
                <a:satOff val="18374"/>
                <a:lumOff val="3982"/>
                <a:alphaOff val="0"/>
              </a:schemeClr>
            </a:effectRef>
            <a:fontRef idx="minor">
              <a:schemeClr val="lt1"/>
            </a:fontRef>
          </p:style>
          <p:txBody>
            <a:bodyPr spcFirstLastPara="0" vert="horz" wrap="square" lIns="25659" tIns="22484" rIns="25659" bIns="22484" numCol="1" spcCol="1270" anchor="ctr" anchorCtr="0">
              <a:noAutofit/>
            </a:bodyPr>
            <a:lstStyle/>
            <a:p>
              <a:pPr lvl="0" algn="ctr" defTabSz="2222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на поддержку общественных организаций и движений, патриотических клубов, музеев – </a:t>
              </a:r>
              <a:r>
                <a:rPr lang="ru-RU" sz="1100" dirty="0" smtClean="0">
                  <a:solidFill>
                    <a:schemeClr val="tx1"/>
                  </a:solidFill>
                  <a:latin typeface="Times New Roman" panose="02020603050405020304" pitchFamily="18" charset="0"/>
                  <a:cs typeface="Times New Roman" panose="02020603050405020304" pitchFamily="18" charset="0"/>
                </a:rPr>
                <a:t>319</a:t>
              </a:r>
              <a:r>
                <a:rPr lang="ru-RU" sz="1100" kern="1200" dirty="0" smtClean="0">
                  <a:solidFill>
                    <a:schemeClr val="tx1"/>
                  </a:solidFill>
                  <a:latin typeface="Times New Roman" panose="02020603050405020304" pitchFamily="18" charset="0"/>
                  <a:cs typeface="Times New Roman" panose="02020603050405020304" pitchFamily="18" charset="0"/>
                </a:rPr>
                <a:t> тыс. рублей</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18" name="Полилиния 17"/>
            <p:cNvSpPr/>
            <p:nvPr/>
          </p:nvSpPr>
          <p:spPr>
            <a:xfrm>
              <a:off x="2046515" y="3678298"/>
              <a:ext cx="1661389" cy="2847045"/>
            </a:xfrm>
            <a:custGeom>
              <a:avLst/>
              <a:gdLst>
                <a:gd name="connsiteX0" fmla="*/ 0 w 1261241"/>
                <a:gd name="connsiteY0" fmla="*/ 126124 h 2944186"/>
                <a:gd name="connsiteX1" fmla="*/ 126124 w 1261241"/>
                <a:gd name="connsiteY1" fmla="*/ 0 h 2944186"/>
                <a:gd name="connsiteX2" fmla="*/ 1135117 w 1261241"/>
                <a:gd name="connsiteY2" fmla="*/ 0 h 2944186"/>
                <a:gd name="connsiteX3" fmla="*/ 1261241 w 1261241"/>
                <a:gd name="connsiteY3" fmla="*/ 126124 h 2944186"/>
                <a:gd name="connsiteX4" fmla="*/ 1261241 w 1261241"/>
                <a:gd name="connsiteY4" fmla="*/ 2818062 h 2944186"/>
                <a:gd name="connsiteX5" fmla="*/ 1135117 w 1261241"/>
                <a:gd name="connsiteY5" fmla="*/ 2944186 h 2944186"/>
                <a:gd name="connsiteX6" fmla="*/ 126124 w 1261241"/>
                <a:gd name="connsiteY6" fmla="*/ 2944186 h 2944186"/>
                <a:gd name="connsiteX7" fmla="*/ 0 w 1261241"/>
                <a:gd name="connsiteY7" fmla="*/ 2818062 h 2944186"/>
                <a:gd name="connsiteX8" fmla="*/ 0 w 1261241"/>
                <a:gd name="connsiteY8" fmla="*/ 126124 h 29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241" h="2944186">
                  <a:moveTo>
                    <a:pt x="0" y="126124"/>
                  </a:moveTo>
                  <a:cubicBezTo>
                    <a:pt x="0" y="56468"/>
                    <a:pt x="56468" y="0"/>
                    <a:pt x="126124" y="0"/>
                  </a:cubicBezTo>
                  <a:lnTo>
                    <a:pt x="1135117" y="0"/>
                  </a:lnTo>
                  <a:cubicBezTo>
                    <a:pt x="1204773" y="0"/>
                    <a:pt x="1261241" y="56468"/>
                    <a:pt x="1261241" y="126124"/>
                  </a:cubicBezTo>
                  <a:lnTo>
                    <a:pt x="1261241" y="2818062"/>
                  </a:lnTo>
                  <a:cubicBezTo>
                    <a:pt x="1261241" y="2887718"/>
                    <a:pt x="1204773" y="2944186"/>
                    <a:pt x="1135117" y="2944186"/>
                  </a:cubicBezTo>
                  <a:lnTo>
                    <a:pt x="126124" y="2944186"/>
                  </a:lnTo>
                  <a:cubicBezTo>
                    <a:pt x="56468" y="2944186"/>
                    <a:pt x="0" y="2887718"/>
                    <a:pt x="0" y="2818062"/>
                  </a:cubicBezTo>
                  <a:lnTo>
                    <a:pt x="0" y="126124"/>
                  </a:lnTo>
                  <a:close/>
                </a:path>
              </a:pathLst>
            </a:cu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spcFirstLastPara="0" vert="horz" wrap="square" lIns="45720" tIns="45720" rIns="45720" bIns="2106651" numCol="1" spcCol="1270" anchor="ctr" anchorCtr="0">
              <a:noAutofit/>
            </a:bodyPr>
            <a:lstStyle/>
            <a:p>
              <a:pPr lvl="0" algn="ctr" defTabSz="533400">
                <a:lnSpc>
                  <a:spcPct val="90000"/>
                </a:lnSpc>
                <a:spcBef>
                  <a:spcPct val="0"/>
                </a:spcBef>
                <a:spcAft>
                  <a:spcPct val="35000"/>
                </a:spcAft>
              </a:pPr>
              <a:endParaRPr lang="ru-RU" sz="1200" kern="1200" baseline="0" dirty="0" smtClean="0">
                <a:solidFill>
                  <a:schemeClr val="tx1"/>
                </a:solidFill>
                <a:latin typeface="Times New Roman" pitchFamily="18" charset="0"/>
                <a:cs typeface="Times New Roman" pitchFamily="18" charset="0"/>
              </a:endParaRPr>
            </a:p>
            <a:p>
              <a:pPr lvl="0" algn="ctr" defTabSz="533400">
                <a:lnSpc>
                  <a:spcPct val="90000"/>
                </a:lnSpc>
                <a:spcBef>
                  <a:spcPct val="0"/>
                </a:spcBef>
                <a:spcAft>
                  <a:spcPct val="35000"/>
                </a:spcAft>
              </a:pPr>
              <a:endParaRPr lang="ru-RU" sz="1200" kern="1200" baseline="0" dirty="0" smtClean="0">
                <a:solidFill>
                  <a:schemeClr val="tx1"/>
                </a:solidFill>
                <a:latin typeface="Times New Roman" pitchFamily="18" charset="0"/>
                <a:cs typeface="Times New Roman" pitchFamily="18" charset="0"/>
              </a:endParaRPr>
            </a:p>
            <a:p>
              <a:pPr lvl="0" algn="ctr" defTabSz="533400">
                <a:lnSpc>
                  <a:spcPct val="90000"/>
                </a:lnSpc>
                <a:spcBef>
                  <a:spcPct val="0"/>
                </a:spcBef>
                <a:spcAft>
                  <a:spcPct val="35000"/>
                </a:spcAft>
              </a:pPr>
              <a:endParaRPr lang="ru-RU" sz="1200" kern="1200" baseline="0" dirty="0" smtClean="0">
                <a:solidFill>
                  <a:schemeClr val="tx1"/>
                </a:solidFill>
                <a:latin typeface="Times New Roman" pitchFamily="18" charset="0"/>
                <a:cs typeface="Times New Roman" pitchFamily="18" charset="0"/>
              </a:endParaRPr>
            </a:p>
            <a:p>
              <a:pPr lvl="0" algn="ctr" defTabSz="533400">
                <a:lnSpc>
                  <a:spcPct val="90000"/>
                </a:lnSpc>
                <a:spcBef>
                  <a:spcPct val="0"/>
                </a:spcBef>
                <a:spcAft>
                  <a:spcPct val="35000"/>
                </a:spcAft>
              </a:pPr>
              <a:endParaRPr lang="ru-RU" sz="1200" kern="1200" baseline="0" dirty="0" smtClean="0">
                <a:solidFill>
                  <a:schemeClr val="tx1"/>
                </a:solidFill>
                <a:latin typeface="Times New Roman" pitchFamily="18" charset="0"/>
                <a:cs typeface="Times New Roman" pitchFamily="18" charset="0"/>
              </a:endParaRPr>
            </a:p>
            <a:p>
              <a:pPr lvl="0" algn="ctr" defTabSz="533400">
                <a:lnSpc>
                  <a:spcPct val="90000"/>
                </a:lnSpc>
                <a:spcBef>
                  <a:spcPct val="0"/>
                </a:spcBef>
                <a:spcAft>
                  <a:spcPct val="35000"/>
                </a:spcAft>
              </a:pPr>
              <a:r>
                <a:rPr lang="ru-RU" sz="1200" kern="1200" baseline="0" dirty="0" smtClean="0">
                  <a:solidFill>
                    <a:schemeClr val="tx1"/>
                  </a:solidFill>
                  <a:latin typeface="Times New Roman" pitchFamily="18" charset="0"/>
                  <a:cs typeface="Times New Roman" pitchFamily="18" charset="0"/>
                </a:rPr>
                <a:t>Муниципальная программа "Развитие системы социального обслуживания населения городского поселения "Город Балабаново" подпрограмма "Дети в семье города Балабаново"</a:t>
              </a:r>
              <a:endParaRPr lang="ru-RU" sz="1200" kern="1200" baseline="0" dirty="0">
                <a:solidFill>
                  <a:schemeClr val="tx1"/>
                </a:solidFill>
                <a:latin typeface="Times New Roman" panose="02020603050405020304" pitchFamily="18" charset="0"/>
                <a:cs typeface="Times New Roman" panose="02020603050405020304" pitchFamily="18" charset="0"/>
              </a:endParaRPr>
            </a:p>
          </p:txBody>
        </p:sp>
        <p:sp>
          <p:nvSpPr>
            <p:cNvPr id="19" name="Полилиния 18"/>
            <p:cNvSpPr/>
            <p:nvPr/>
          </p:nvSpPr>
          <p:spPr>
            <a:xfrm>
              <a:off x="2195736" y="5626875"/>
              <a:ext cx="1368151" cy="636161"/>
            </a:xfrm>
            <a:custGeom>
              <a:avLst/>
              <a:gdLst>
                <a:gd name="connsiteX0" fmla="*/ 0 w 442455"/>
                <a:gd name="connsiteY0" fmla="*/ 44246 h 636161"/>
                <a:gd name="connsiteX1" fmla="*/ 44246 w 442455"/>
                <a:gd name="connsiteY1" fmla="*/ 0 h 636161"/>
                <a:gd name="connsiteX2" fmla="*/ 398210 w 442455"/>
                <a:gd name="connsiteY2" fmla="*/ 0 h 636161"/>
                <a:gd name="connsiteX3" fmla="*/ 442456 w 442455"/>
                <a:gd name="connsiteY3" fmla="*/ 44246 h 636161"/>
                <a:gd name="connsiteX4" fmla="*/ 442455 w 442455"/>
                <a:gd name="connsiteY4" fmla="*/ 591916 h 636161"/>
                <a:gd name="connsiteX5" fmla="*/ 398209 w 442455"/>
                <a:gd name="connsiteY5" fmla="*/ 636162 h 636161"/>
                <a:gd name="connsiteX6" fmla="*/ 44246 w 442455"/>
                <a:gd name="connsiteY6" fmla="*/ 636161 h 636161"/>
                <a:gd name="connsiteX7" fmla="*/ 0 w 442455"/>
                <a:gd name="connsiteY7" fmla="*/ 591915 h 636161"/>
                <a:gd name="connsiteX8" fmla="*/ 0 w 442455"/>
                <a:gd name="connsiteY8" fmla="*/ 44246 h 63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455" h="636161">
                  <a:moveTo>
                    <a:pt x="0" y="44246"/>
                  </a:moveTo>
                  <a:cubicBezTo>
                    <a:pt x="0" y="19810"/>
                    <a:pt x="19810" y="0"/>
                    <a:pt x="44246" y="0"/>
                  </a:cubicBezTo>
                  <a:lnTo>
                    <a:pt x="398210" y="0"/>
                  </a:lnTo>
                  <a:cubicBezTo>
                    <a:pt x="422646" y="0"/>
                    <a:pt x="442456" y="19810"/>
                    <a:pt x="442456" y="44246"/>
                  </a:cubicBezTo>
                  <a:cubicBezTo>
                    <a:pt x="442456" y="226803"/>
                    <a:pt x="442455" y="409359"/>
                    <a:pt x="442455" y="591916"/>
                  </a:cubicBezTo>
                  <a:cubicBezTo>
                    <a:pt x="442455" y="616352"/>
                    <a:pt x="422645" y="636162"/>
                    <a:pt x="398209" y="636162"/>
                  </a:cubicBezTo>
                  <a:lnTo>
                    <a:pt x="44246" y="636161"/>
                  </a:lnTo>
                  <a:cubicBezTo>
                    <a:pt x="19810" y="636161"/>
                    <a:pt x="0" y="616351"/>
                    <a:pt x="0" y="591915"/>
                  </a:cubicBezTo>
                  <a:lnTo>
                    <a:pt x="0" y="44246"/>
                  </a:lnTo>
                  <a:close/>
                </a:path>
              </a:pathLst>
            </a:custGeom>
            <a:solidFill>
              <a:schemeClr val="tx2">
                <a:lumMod val="60000"/>
                <a:lumOff val="40000"/>
              </a:schemeClr>
            </a:solidFill>
          </p:spPr>
          <p:style>
            <a:lnRef idx="2">
              <a:schemeClr val="lt1">
                <a:hueOff val="0"/>
                <a:satOff val="0"/>
                <a:lumOff val="0"/>
                <a:alphaOff val="0"/>
              </a:schemeClr>
            </a:lnRef>
            <a:fillRef idx="1">
              <a:schemeClr val="accent5">
                <a:hueOff val="-5349011"/>
                <a:satOff val="21437"/>
                <a:lumOff val="4646"/>
                <a:alphaOff val="0"/>
              </a:schemeClr>
            </a:fillRef>
            <a:effectRef idx="0">
              <a:schemeClr val="accent5">
                <a:hueOff val="-5349011"/>
                <a:satOff val="21437"/>
                <a:lumOff val="4646"/>
                <a:alphaOff val="0"/>
              </a:schemeClr>
            </a:effectRef>
            <a:fontRef idx="minor">
              <a:schemeClr val="lt1"/>
            </a:fontRef>
          </p:style>
          <p:txBody>
            <a:bodyPr spcFirstLastPara="0" vert="horz" wrap="square" lIns="25659" tIns="22484" rIns="25659" bIns="22484" numCol="1" spcCol="1270" anchor="ctr" anchorCtr="0">
              <a:noAutofit/>
            </a:bodyPr>
            <a:lstStyle/>
            <a:p>
              <a:pPr lvl="0" algn="ctr" defTabSz="2222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на мероприятия для детей и их родителей – 104 тыс. рублей</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20" name="Полилиния 19"/>
            <p:cNvSpPr/>
            <p:nvPr/>
          </p:nvSpPr>
          <p:spPr>
            <a:xfrm>
              <a:off x="5611936" y="1260655"/>
              <a:ext cx="1674608" cy="5264715"/>
            </a:xfrm>
            <a:custGeom>
              <a:avLst/>
              <a:gdLst>
                <a:gd name="connsiteX0" fmla="*/ 0 w 1028935"/>
                <a:gd name="connsiteY0" fmla="*/ 102894 h 5264715"/>
                <a:gd name="connsiteX1" fmla="*/ 102894 w 1028935"/>
                <a:gd name="connsiteY1" fmla="*/ 0 h 5264715"/>
                <a:gd name="connsiteX2" fmla="*/ 926042 w 1028935"/>
                <a:gd name="connsiteY2" fmla="*/ 0 h 5264715"/>
                <a:gd name="connsiteX3" fmla="*/ 1028936 w 1028935"/>
                <a:gd name="connsiteY3" fmla="*/ 102894 h 5264715"/>
                <a:gd name="connsiteX4" fmla="*/ 1028935 w 1028935"/>
                <a:gd name="connsiteY4" fmla="*/ 5161822 h 5264715"/>
                <a:gd name="connsiteX5" fmla="*/ 926041 w 1028935"/>
                <a:gd name="connsiteY5" fmla="*/ 5264716 h 5264715"/>
                <a:gd name="connsiteX6" fmla="*/ 102894 w 1028935"/>
                <a:gd name="connsiteY6" fmla="*/ 5264715 h 5264715"/>
                <a:gd name="connsiteX7" fmla="*/ 0 w 1028935"/>
                <a:gd name="connsiteY7" fmla="*/ 5161821 h 5264715"/>
                <a:gd name="connsiteX8" fmla="*/ 0 w 1028935"/>
                <a:gd name="connsiteY8" fmla="*/ 102894 h 526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935" h="5264715">
                  <a:moveTo>
                    <a:pt x="0" y="102894"/>
                  </a:moveTo>
                  <a:cubicBezTo>
                    <a:pt x="0" y="46067"/>
                    <a:pt x="46067" y="0"/>
                    <a:pt x="102894" y="0"/>
                  </a:cubicBezTo>
                  <a:lnTo>
                    <a:pt x="926042" y="0"/>
                  </a:lnTo>
                  <a:cubicBezTo>
                    <a:pt x="982869" y="0"/>
                    <a:pt x="1028936" y="46067"/>
                    <a:pt x="1028936" y="102894"/>
                  </a:cubicBezTo>
                  <a:cubicBezTo>
                    <a:pt x="1028936" y="1789203"/>
                    <a:pt x="1028935" y="3475513"/>
                    <a:pt x="1028935" y="5161822"/>
                  </a:cubicBezTo>
                  <a:cubicBezTo>
                    <a:pt x="1028935" y="5218649"/>
                    <a:pt x="982868" y="5264716"/>
                    <a:pt x="926041" y="5264716"/>
                  </a:cubicBezTo>
                  <a:lnTo>
                    <a:pt x="102894" y="5264715"/>
                  </a:lnTo>
                  <a:cubicBezTo>
                    <a:pt x="46067" y="5264715"/>
                    <a:pt x="0" y="5218648"/>
                    <a:pt x="0" y="5161821"/>
                  </a:cubicBezTo>
                  <a:lnTo>
                    <a:pt x="0" y="102894"/>
                  </a:lnTo>
                  <a:close/>
                </a:path>
              </a:pathLst>
            </a:cu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3742451" numCol="1" spcCol="1270" anchor="ctr" anchorCtr="0">
              <a:noAutofit/>
            </a:bodyPr>
            <a:lstStyle/>
            <a:p>
              <a:pPr lvl="0" algn="ctr" defTabSz="666750">
                <a:lnSpc>
                  <a:spcPct val="90000"/>
                </a:lnSpc>
                <a:spcBef>
                  <a:spcPct val="0"/>
                </a:spcBef>
                <a:spcAft>
                  <a:spcPct val="35000"/>
                </a:spcAft>
              </a:pPr>
              <a:r>
                <a:rPr lang="ru-RU" sz="1500" kern="1200" baseline="0" dirty="0" smtClean="0">
                  <a:solidFill>
                    <a:schemeClr val="tx1"/>
                  </a:solidFill>
                  <a:latin typeface="Times New Roman" panose="02020603050405020304" pitchFamily="18" charset="0"/>
                  <a:cs typeface="Times New Roman" panose="02020603050405020304" pitchFamily="18" charset="0"/>
                </a:rPr>
                <a:t>Муниципальная  программа </a:t>
              </a:r>
              <a:r>
                <a:rPr lang="ru-RU" sz="1600" dirty="0" smtClean="0">
                  <a:solidFill>
                    <a:schemeClr val="tx1"/>
                  </a:solidFill>
                  <a:latin typeface="Times New Roman" panose="02020603050405020304" pitchFamily="18" charset="0"/>
                  <a:cs typeface="Times New Roman" pitchFamily="18" charset="0"/>
                </a:rPr>
                <a:t>"</a:t>
              </a:r>
              <a:r>
                <a:rPr lang="ru-RU" sz="1500" kern="1200" baseline="0" dirty="0" smtClean="0">
                  <a:solidFill>
                    <a:schemeClr val="tx1"/>
                  </a:solidFill>
                  <a:latin typeface="Times New Roman" panose="02020603050405020304" pitchFamily="18" charset="0"/>
                  <a:cs typeface="Times New Roman" panose="02020603050405020304" pitchFamily="18" charset="0"/>
                </a:rPr>
                <a:t>Проведение праздничных мероприятий в г. Балабаново</a:t>
              </a:r>
              <a:r>
                <a:rPr lang="ru-RU" sz="1600" dirty="0" smtClean="0">
                  <a:solidFill>
                    <a:schemeClr val="tx1"/>
                  </a:solidFill>
                  <a:latin typeface="Times New Roman" panose="02020603050405020304" pitchFamily="18" charset="0"/>
                  <a:cs typeface="Times New Roman" pitchFamily="18" charset="0"/>
                </a:rPr>
                <a:t>"</a:t>
              </a:r>
              <a:endParaRPr lang="ru-RU" sz="1500" kern="1200" baseline="0" dirty="0">
                <a:solidFill>
                  <a:schemeClr val="tx1"/>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5724128" y="2780928"/>
              <a:ext cx="1440160" cy="766956"/>
            </a:xfrm>
            <a:custGeom>
              <a:avLst/>
              <a:gdLst>
                <a:gd name="connsiteX0" fmla="*/ 0 w 442455"/>
                <a:gd name="connsiteY0" fmla="*/ 44246 h 766956"/>
                <a:gd name="connsiteX1" fmla="*/ 44246 w 442455"/>
                <a:gd name="connsiteY1" fmla="*/ 0 h 766956"/>
                <a:gd name="connsiteX2" fmla="*/ 398210 w 442455"/>
                <a:gd name="connsiteY2" fmla="*/ 0 h 766956"/>
                <a:gd name="connsiteX3" fmla="*/ 442456 w 442455"/>
                <a:gd name="connsiteY3" fmla="*/ 44246 h 766956"/>
                <a:gd name="connsiteX4" fmla="*/ 442455 w 442455"/>
                <a:gd name="connsiteY4" fmla="*/ 722711 h 766956"/>
                <a:gd name="connsiteX5" fmla="*/ 398209 w 442455"/>
                <a:gd name="connsiteY5" fmla="*/ 766957 h 766956"/>
                <a:gd name="connsiteX6" fmla="*/ 44246 w 442455"/>
                <a:gd name="connsiteY6" fmla="*/ 766956 h 766956"/>
                <a:gd name="connsiteX7" fmla="*/ 0 w 442455"/>
                <a:gd name="connsiteY7" fmla="*/ 722710 h 766956"/>
                <a:gd name="connsiteX8" fmla="*/ 0 w 442455"/>
                <a:gd name="connsiteY8" fmla="*/ 44246 h 76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455" h="766956">
                  <a:moveTo>
                    <a:pt x="0" y="44246"/>
                  </a:moveTo>
                  <a:cubicBezTo>
                    <a:pt x="0" y="19810"/>
                    <a:pt x="19810" y="0"/>
                    <a:pt x="44246" y="0"/>
                  </a:cubicBezTo>
                  <a:lnTo>
                    <a:pt x="398210" y="0"/>
                  </a:lnTo>
                  <a:cubicBezTo>
                    <a:pt x="422646" y="0"/>
                    <a:pt x="442456" y="19810"/>
                    <a:pt x="442456" y="44246"/>
                  </a:cubicBezTo>
                  <a:cubicBezTo>
                    <a:pt x="442456" y="270401"/>
                    <a:pt x="442455" y="496556"/>
                    <a:pt x="442455" y="722711"/>
                  </a:cubicBezTo>
                  <a:cubicBezTo>
                    <a:pt x="442455" y="747147"/>
                    <a:pt x="422645" y="766957"/>
                    <a:pt x="398209" y="766957"/>
                  </a:cubicBezTo>
                  <a:lnTo>
                    <a:pt x="44246" y="766956"/>
                  </a:lnTo>
                  <a:cubicBezTo>
                    <a:pt x="19810" y="766956"/>
                    <a:pt x="0" y="747146"/>
                    <a:pt x="0" y="722710"/>
                  </a:cubicBezTo>
                  <a:lnTo>
                    <a:pt x="0" y="44246"/>
                  </a:lnTo>
                  <a:close/>
                </a:path>
              </a:pathLst>
            </a:custGeom>
            <a:solidFill>
              <a:schemeClr val="accent6">
                <a:lumMod val="60000"/>
                <a:lumOff val="40000"/>
              </a:schemeClr>
            </a:solidFill>
          </p:spPr>
          <p:style>
            <a:lnRef idx="2">
              <a:schemeClr val="lt1">
                <a:hueOff val="0"/>
                <a:satOff val="0"/>
                <a:lumOff val="0"/>
                <a:alphaOff val="0"/>
              </a:schemeClr>
            </a:lnRef>
            <a:fillRef idx="1">
              <a:schemeClr val="accent5">
                <a:hueOff val="-6113155"/>
                <a:satOff val="24499"/>
                <a:lumOff val="5310"/>
                <a:alphaOff val="0"/>
              </a:schemeClr>
            </a:fillRef>
            <a:effectRef idx="0">
              <a:schemeClr val="accent5">
                <a:hueOff val="-6113155"/>
                <a:satOff val="24499"/>
                <a:lumOff val="5310"/>
                <a:alphaOff val="0"/>
              </a:schemeClr>
            </a:effectRef>
            <a:fontRef idx="minor">
              <a:schemeClr val="lt1"/>
            </a:fontRef>
          </p:style>
          <p:txBody>
            <a:bodyPr spcFirstLastPara="0" vert="horz" wrap="square" lIns="25659" tIns="22484" rIns="25659" bIns="22484" numCol="1" spcCol="1270" anchor="ctr" anchorCtr="0">
              <a:noAutofit/>
            </a:bodyPr>
            <a:lstStyle/>
            <a:p>
              <a:pPr lvl="0" algn="ctr" defTabSz="2222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на проведение мероприятий в честь  Дня города – </a:t>
              </a:r>
              <a:r>
                <a:rPr lang="ru-RU" sz="1100" dirty="0" smtClean="0">
                  <a:solidFill>
                    <a:schemeClr val="tx1"/>
                  </a:solidFill>
                  <a:latin typeface="Times New Roman" panose="02020603050405020304" pitchFamily="18" charset="0"/>
                  <a:cs typeface="Times New Roman" panose="02020603050405020304" pitchFamily="18" charset="0"/>
                </a:rPr>
                <a:t>61</a:t>
              </a:r>
              <a:r>
                <a:rPr lang="ru-RU" sz="1100" kern="1200" dirty="0" smtClean="0">
                  <a:solidFill>
                    <a:schemeClr val="tx1"/>
                  </a:solidFill>
                  <a:latin typeface="Times New Roman" panose="02020603050405020304" pitchFamily="18" charset="0"/>
                  <a:cs typeface="Times New Roman" panose="02020603050405020304" pitchFamily="18" charset="0"/>
                </a:rPr>
                <a:t> тыс. рублей;</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5724128" y="3678299"/>
              <a:ext cx="1440160" cy="766956"/>
            </a:xfrm>
            <a:custGeom>
              <a:avLst/>
              <a:gdLst>
                <a:gd name="connsiteX0" fmla="*/ 0 w 442455"/>
                <a:gd name="connsiteY0" fmla="*/ 44246 h 766956"/>
                <a:gd name="connsiteX1" fmla="*/ 44246 w 442455"/>
                <a:gd name="connsiteY1" fmla="*/ 0 h 766956"/>
                <a:gd name="connsiteX2" fmla="*/ 398210 w 442455"/>
                <a:gd name="connsiteY2" fmla="*/ 0 h 766956"/>
                <a:gd name="connsiteX3" fmla="*/ 442456 w 442455"/>
                <a:gd name="connsiteY3" fmla="*/ 44246 h 766956"/>
                <a:gd name="connsiteX4" fmla="*/ 442455 w 442455"/>
                <a:gd name="connsiteY4" fmla="*/ 722711 h 766956"/>
                <a:gd name="connsiteX5" fmla="*/ 398209 w 442455"/>
                <a:gd name="connsiteY5" fmla="*/ 766957 h 766956"/>
                <a:gd name="connsiteX6" fmla="*/ 44246 w 442455"/>
                <a:gd name="connsiteY6" fmla="*/ 766956 h 766956"/>
                <a:gd name="connsiteX7" fmla="*/ 0 w 442455"/>
                <a:gd name="connsiteY7" fmla="*/ 722710 h 766956"/>
                <a:gd name="connsiteX8" fmla="*/ 0 w 442455"/>
                <a:gd name="connsiteY8" fmla="*/ 44246 h 76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455" h="766956">
                  <a:moveTo>
                    <a:pt x="0" y="44246"/>
                  </a:moveTo>
                  <a:cubicBezTo>
                    <a:pt x="0" y="19810"/>
                    <a:pt x="19810" y="0"/>
                    <a:pt x="44246" y="0"/>
                  </a:cubicBezTo>
                  <a:lnTo>
                    <a:pt x="398210" y="0"/>
                  </a:lnTo>
                  <a:cubicBezTo>
                    <a:pt x="422646" y="0"/>
                    <a:pt x="442456" y="19810"/>
                    <a:pt x="442456" y="44246"/>
                  </a:cubicBezTo>
                  <a:cubicBezTo>
                    <a:pt x="442456" y="270401"/>
                    <a:pt x="442455" y="496556"/>
                    <a:pt x="442455" y="722711"/>
                  </a:cubicBezTo>
                  <a:cubicBezTo>
                    <a:pt x="442455" y="747147"/>
                    <a:pt x="422645" y="766957"/>
                    <a:pt x="398209" y="766957"/>
                  </a:cubicBezTo>
                  <a:lnTo>
                    <a:pt x="44246" y="766956"/>
                  </a:lnTo>
                  <a:cubicBezTo>
                    <a:pt x="19810" y="766956"/>
                    <a:pt x="0" y="747146"/>
                    <a:pt x="0" y="722710"/>
                  </a:cubicBezTo>
                  <a:lnTo>
                    <a:pt x="0" y="44246"/>
                  </a:lnTo>
                  <a:close/>
                </a:path>
              </a:pathLst>
            </a:custGeom>
            <a:solidFill>
              <a:srgbClr val="00B0F0"/>
            </a:solidFill>
          </p:spPr>
          <p:style>
            <a:lnRef idx="2">
              <a:schemeClr val="lt1">
                <a:hueOff val="0"/>
                <a:satOff val="0"/>
                <a:lumOff val="0"/>
                <a:alphaOff val="0"/>
              </a:schemeClr>
            </a:lnRef>
            <a:fillRef idx="1">
              <a:schemeClr val="accent5">
                <a:hueOff val="-6877299"/>
                <a:satOff val="27561"/>
                <a:lumOff val="5973"/>
                <a:alphaOff val="0"/>
              </a:schemeClr>
            </a:fillRef>
            <a:effectRef idx="0">
              <a:schemeClr val="accent5">
                <a:hueOff val="-6877299"/>
                <a:satOff val="27561"/>
                <a:lumOff val="5973"/>
                <a:alphaOff val="0"/>
              </a:schemeClr>
            </a:effectRef>
            <a:fontRef idx="minor">
              <a:schemeClr val="lt1"/>
            </a:fontRef>
          </p:style>
          <p:txBody>
            <a:bodyPr spcFirstLastPara="0" vert="horz" wrap="square" lIns="25659" tIns="22484" rIns="25659" bIns="22484" numCol="1" spcCol="1270" anchor="ctr" anchorCtr="0">
              <a:noAutofit/>
            </a:bodyPr>
            <a:lstStyle/>
            <a:p>
              <a:pPr lvl="0" algn="ctr" defTabSz="2222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на проведение мероприятий в честь Дня Победы – </a:t>
              </a:r>
              <a:r>
                <a:rPr lang="ru-RU" sz="1100" dirty="0" smtClean="0">
                  <a:solidFill>
                    <a:schemeClr val="tx1"/>
                  </a:solidFill>
                  <a:latin typeface="Times New Roman" panose="02020603050405020304" pitchFamily="18" charset="0"/>
                  <a:cs typeface="Times New Roman" panose="02020603050405020304" pitchFamily="18" charset="0"/>
                </a:rPr>
                <a:t>1 323</a:t>
              </a:r>
              <a:r>
                <a:rPr lang="ru-RU" sz="1100" kern="1200" dirty="0" smtClean="0">
                  <a:solidFill>
                    <a:schemeClr val="tx1"/>
                  </a:solidFill>
                  <a:latin typeface="Times New Roman" panose="02020603050405020304" pitchFamily="18" charset="0"/>
                  <a:cs typeface="Times New Roman" panose="02020603050405020304" pitchFamily="18" charset="0"/>
                </a:rPr>
                <a:t> тыс. рублей;</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5724128" y="4551075"/>
              <a:ext cx="1440159" cy="750133"/>
            </a:xfrm>
            <a:custGeom>
              <a:avLst/>
              <a:gdLst>
                <a:gd name="connsiteX0" fmla="*/ 0 w 442455"/>
                <a:gd name="connsiteY0" fmla="*/ 44246 h 766956"/>
                <a:gd name="connsiteX1" fmla="*/ 44246 w 442455"/>
                <a:gd name="connsiteY1" fmla="*/ 0 h 766956"/>
                <a:gd name="connsiteX2" fmla="*/ 398210 w 442455"/>
                <a:gd name="connsiteY2" fmla="*/ 0 h 766956"/>
                <a:gd name="connsiteX3" fmla="*/ 442456 w 442455"/>
                <a:gd name="connsiteY3" fmla="*/ 44246 h 766956"/>
                <a:gd name="connsiteX4" fmla="*/ 442455 w 442455"/>
                <a:gd name="connsiteY4" fmla="*/ 722711 h 766956"/>
                <a:gd name="connsiteX5" fmla="*/ 398209 w 442455"/>
                <a:gd name="connsiteY5" fmla="*/ 766957 h 766956"/>
                <a:gd name="connsiteX6" fmla="*/ 44246 w 442455"/>
                <a:gd name="connsiteY6" fmla="*/ 766956 h 766956"/>
                <a:gd name="connsiteX7" fmla="*/ 0 w 442455"/>
                <a:gd name="connsiteY7" fmla="*/ 722710 h 766956"/>
                <a:gd name="connsiteX8" fmla="*/ 0 w 442455"/>
                <a:gd name="connsiteY8" fmla="*/ 44246 h 76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455" h="766956">
                  <a:moveTo>
                    <a:pt x="0" y="44246"/>
                  </a:moveTo>
                  <a:cubicBezTo>
                    <a:pt x="0" y="19810"/>
                    <a:pt x="19810" y="0"/>
                    <a:pt x="44246" y="0"/>
                  </a:cubicBezTo>
                  <a:lnTo>
                    <a:pt x="398210" y="0"/>
                  </a:lnTo>
                  <a:cubicBezTo>
                    <a:pt x="422646" y="0"/>
                    <a:pt x="442456" y="19810"/>
                    <a:pt x="442456" y="44246"/>
                  </a:cubicBezTo>
                  <a:cubicBezTo>
                    <a:pt x="442456" y="270401"/>
                    <a:pt x="442455" y="496556"/>
                    <a:pt x="442455" y="722711"/>
                  </a:cubicBezTo>
                  <a:cubicBezTo>
                    <a:pt x="442455" y="747147"/>
                    <a:pt x="422645" y="766957"/>
                    <a:pt x="398209" y="766957"/>
                  </a:cubicBezTo>
                  <a:lnTo>
                    <a:pt x="44246" y="766956"/>
                  </a:lnTo>
                  <a:cubicBezTo>
                    <a:pt x="19810" y="766956"/>
                    <a:pt x="0" y="747146"/>
                    <a:pt x="0" y="722710"/>
                  </a:cubicBezTo>
                  <a:lnTo>
                    <a:pt x="0" y="44246"/>
                  </a:lnTo>
                  <a:close/>
                </a:path>
              </a:pathLst>
            </a:custGeom>
            <a:solidFill>
              <a:srgbClr val="6093C2"/>
            </a:solidFill>
          </p:spPr>
          <p:style>
            <a:lnRef idx="2">
              <a:schemeClr val="lt1">
                <a:hueOff val="0"/>
                <a:satOff val="0"/>
                <a:lumOff val="0"/>
                <a:alphaOff val="0"/>
              </a:schemeClr>
            </a:lnRef>
            <a:fillRef idx="1">
              <a:schemeClr val="accent5">
                <a:hueOff val="-7641443"/>
                <a:satOff val="30624"/>
                <a:lumOff val="6637"/>
                <a:alphaOff val="0"/>
              </a:schemeClr>
            </a:fillRef>
            <a:effectRef idx="0">
              <a:schemeClr val="accent5">
                <a:hueOff val="-7641443"/>
                <a:satOff val="30624"/>
                <a:lumOff val="6637"/>
                <a:alphaOff val="0"/>
              </a:schemeClr>
            </a:effectRef>
            <a:fontRef idx="minor">
              <a:schemeClr val="lt1"/>
            </a:fontRef>
          </p:style>
          <p:txBody>
            <a:bodyPr spcFirstLastPara="0" vert="horz" wrap="square" lIns="25659" tIns="22484" rIns="25659" bIns="22484" numCol="1" spcCol="1270" anchor="ctr" anchorCtr="0">
              <a:noAutofit/>
            </a:bodyPr>
            <a:lstStyle/>
            <a:p>
              <a:pPr lvl="0" algn="ctr" defTabSz="2222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на проведение новогодних мероприятий – </a:t>
              </a:r>
              <a:r>
                <a:rPr lang="ru-RU" sz="1100" dirty="0" smtClean="0">
                  <a:solidFill>
                    <a:schemeClr val="tx1"/>
                  </a:solidFill>
                  <a:latin typeface="Times New Roman" panose="02020603050405020304" pitchFamily="18" charset="0"/>
                  <a:cs typeface="Times New Roman" panose="02020603050405020304" pitchFamily="18" charset="0"/>
                </a:rPr>
                <a:t>1 503</a:t>
              </a:r>
              <a:r>
                <a:rPr lang="ru-RU" sz="1100" kern="1200" dirty="0" smtClean="0">
                  <a:solidFill>
                    <a:schemeClr val="tx1"/>
                  </a:solidFill>
                  <a:latin typeface="Times New Roman" panose="02020603050405020304" pitchFamily="18" charset="0"/>
                  <a:cs typeface="Times New Roman" panose="02020603050405020304" pitchFamily="18" charset="0"/>
                </a:rPr>
                <a:t> тыс. рублей;</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24" name="Полилиния 23"/>
            <p:cNvSpPr/>
            <p:nvPr/>
          </p:nvSpPr>
          <p:spPr>
            <a:xfrm>
              <a:off x="5742020" y="5444680"/>
              <a:ext cx="1440160" cy="766956"/>
            </a:xfrm>
            <a:custGeom>
              <a:avLst/>
              <a:gdLst>
                <a:gd name="connsiteX0" fmla="*/ 0 w 442455"/>
                <a:gd name="connsiteY0" fmla="*/ 44246 h 766956"/>
                <a:gd name="connsiteX1" fmla="*/ 44246 w 442455"/>
                <a:gd name="connsiteY1" fmla="*/ 0 h 766956"/>
                <a:gd name="connsiteX2" fmla="*/ 398210 w 442455"/>
                <a:gd name="connsiteY2" fmla="*/ 0 h 766956"/>
                <a:gd name="connsiteX3" fmla="*/ 442456 w 442455"/>
                <a:gd name="connsiteY3" fmla="*/ 44246 h 766956"/>
                <a:gd name="connsiteX4" fmla="*/ 442455 w 442455"/>
                <a:gd name="connsiteY4" fmla="*/ 722711 h 766956"/>
                <a:gd name="connsiteX5" fmla="*/ 398209 w 442455"/>
                <a:gd name="connsiteY5" fmla="*/ 766957 h 766956"/>
                <a:gd name="connsiteX6" fmla="*/ 44246 w 442455"/>
                <a:gd name="connsiteY6" fmla="*/ 766956 h 766956"/>
                <a:gd name="connsiteX7" fmla="*/ 0 w 442455"/>
                <a:gd name="connsiteY7" fmla="*/ 722710 h 766956"/>
                <a:gd name="connsiteX8" fmla="*/ 0 w 442455"/>
                <a:gd name="connsiteY8" fmla="*/ 44246 h 76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455" h="766956">
                  <a:moveTo>
                    <a:pt x="0" y="44246"/>
                  </a:moveTo>
                  <a:cubicBezTo>
                    <a:pt x="0" y="19810"/>
                    <a:pt x="19810" y="0"/>
                    <a:pt x="44246" y="0"/>
                  </a:cubicBezTo>
                  <a:lnTo>
                    <a:pt x="398210" y="0"/>
                  </a:lnTo>
                  <a:cubicBezTo>
                    <a:pt x="422646" y="0"/>
                    <a:pt x="442456" y="19810"/>
                    <a:pt x="442456" y="44246"/>
                  </a:cubicBezTo>
                  <a:cubicBezTo>
                    <a:pt x="442456" y="270401"/>
                    <a:pt x="442455" y="496556"/>
                    <a:pt x="442455" y="722711"/>
                  </a:cubicBezTo>
                  <a:cubicBezTo>
                    <a:pt x="442455" y="747147"/>
                    <a:pt x="422645" y="766957"/>
                    <a:pt x="398209" y="766957"/>
                  </a:cubicBezTo>
                  <a:lnTo>
                    <a:pt x="44246" y="766956"/>
                  </a:lnTo>
                  <a:cubicBezTo>
                    <a:pt x="19810" y="766956"/>
                    <a:pt x="0" y="747146"/>
                    <a:pt x="0" y="722710"/>
                  </a:cubicBezTo>
                  <a:lnTo>
                    <a:pt x="0" y="44246"/>
                  </a:lnTo>
                  <a:close/>
                </a:path>
              </a:pathLst>
            </a:custGeom>
            <a:solidFill>
              <a:srgbClr val="57B9CD"/>
            </a:solidFill>
          </p:spPr>
          <p:style>
            <a:lnRef idx="2">
              <a:schemeClr val="lt1">
                <a:hueOff val="0"/>
                <a:satOff val="0"/>
                <a:lumOff val="0"/>
                <a:alphaOff val="0"/>
              </a:schemeClr>
            </a:lnRef>
            <a:fillRef idx="1">
              <a:schemeClr val="accent5">
                <a:hueOff val="-8405587"/>
                <a:satOff val="33686"/>
                <a:lumOff val="7301"/>
                <a:alphaOff val="0"/>
              </a:schemeClr>
            </a:fillRef>
            <a:effectRef idx="0">
              <a:schemeClr val="accent5">
                <a:hueOff val="-8405587"/>
                <a:satOff val="33686"/>
                <a:lumOff val="7301"/>
                <a:alphaOff val="0"/>
              </a:schemeClr>
            </a:effectRef>
            <a:fontRef idx="minor">
              <a:schemeClr val="lt1"/>
            </a:fontRef>
          </p:style>
          <p:txBody>
            <a:bodyPr spcFirstLastPara="0" vert="horz" wrap="square" lIns="25659" tIns="22484" rIns="25659" bIns="22484" numCol="1" spcCol="1270" anchor="ctr" anchorCtr="0">
              <a:noAutofit/>
            </a:bodyPr>
            <a:lstStyle/>
            <a:p>
              <a:pPr lvl="0" algn="ctr" defTabSz="2222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на проведение прочих праздничных мероприятий – </a:t>
              </a:r>
              <a:r>
                <a:rPr lang="ru-RU" sz="1100" dirty="0" smtClean="0">
                  <a:solidFill>
                    <a:schemeClr val="tx1"/>
                  </a:solidFill>
                  <a:latin typeface="Times New Roman" panose="02020603050405020304" pitchFamily="18" charset="0"/>
                  <a:cs typeface="Times New Roman" panose="02020603050405020304" pitchFamily="18" charset="0"/>
                </a:rPr>
                <a:t>342</a:t>
              </a:r>
              <a:r>
                <a:rPr lang="ru-RU" sz="1100" kern="1200" dirty="0" smtClean="0">
                  <a:solidFill>
                    <a:schemeClr val="tx1"/>
                  </a:solidFill>
                  <a:latin typeface="Times New Roman" panose="02020603050405020304" pitchFamily="18" charset="0"/>
                  <a:cs typeface="Times New Roman" panose="02020603050405020304" pitchFamily="18" charset="0"/>
                </a:rPr>
                <a:t> тыс. рублей</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7380312" y="1260655"/>
              <a:ext cx="1570621" cy="3410567"/>
            </a:xfrm>
            <a:custGeom>
              <a:avLst/>
              <a:gdLst>
                <a:gd name="connsiteX0" fmla="*/ 0 w 850697"/>
                <a:gd name="connsiteY0" fmla="*/ 85070 h 3088229"/>
                <a:gd name="connsiteX1" fmla="*/ 85070 w 850697"/>
                <a:gd name="connsiteY1" fmla="*/ 0 h 3088229"/>
                <a:gd name="connsiteX2" fmla="*/ 765627 w 850697"/>
                <a:gd name="connsiteY2" fmla="*/ 0 h 3088229"/>
                <a:gd name="connsiteX3" fmla="*/ 850697 w 850697"/>
                <a:gd name="connsiteY3" fmla="*/ 85070 h 3088229"/>
                <a:gd name="connsiteX4" fmla="*/ 850697 w 850697"/>
                <a:gd name="connsiteY4" fmla="*/ 3003159 h 3088229"/>
                <a:gd name="connsiteX5" fmla="*/ 765627 w 850697"/>
                <a:gd name="connsiteY5" fmla="*/ 3088229 h 3088229"/>
                <a:gd name="connsiteX6" fmla="*/ 85070 w 850697"/>
                <a:gd name="connsiteY6" fmla="*/ 3088229 h 3088229"/>
                <a:gd name="connsiteX7" fmla="*/ 0 w 850697"/>
                <a:gd name="connsiteY7" fmla="*/ 3003159 h 3088229"/>
                <a:gd name="connsiteX8" fmla="*/ 0 w 850697"/>
                <a:gd name="connsiteY8" fmla="*/ 85070 h 308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97" h="3088229">
                  <a:moveTo>
                    <a:pt x="0" y="85070"/>
                  </a:moveTo>
                  <a:cubicBezTo>
                    <a:pt x="0" y="38087"/>
                    <a:pt x="38087" y="0"/>
                    <a:pt x="85070" y="0"/>
                  </a:cubicBezTo>
                  <a:lnTo>
                    <a:pt x="765627" y="0"/>
                  </a:lnTo>
                  <a:cubicBezTo>
                    <a:pt x="812610" y="0"/>
                    <a:pt x="850697" y="38087"/>
                    <a:pt x="850697" y="85070"/>
                  </a:cubicBezTo>
                  <a:lnTo>
                    <a:pt x="850697" y="3003159"/>
                  </a:lnTo>
                  <a:cubicBezTo>
                    <a:pt x="850697" y="3050142"/>
                    <a:pt x="812610" y="3088229"/>
                    <a:pt x="765627" y="3088229"/>
                  </a:cubicBezTo>
                  <a:lnTo>
                    <a:pt x="85070" y="3088229"/>
                  </a:lnTo>
                  <a:cubicBezTo>
                    <a:pt x="38087" y="3088229"/>
                    <a:pt x="0" y="3050142"/>
                    <a:pt x="0" y="3003159"/>
                  </a:cubicBezTo>
                  <a:lnTo>
                    <a:pt x="0" y="85070"/>
                  </a:lnTo>
                  <a:close/>
                </a:path>
              </a:pathLst>
            </a:cu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spcFirstLastPara="0" vert="horz" wrap="square" lIns="45720" tIns="45720" rIns="45720" bIns="2207481"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Муниципальная программа </a:t>
              </a:r>
              <a:r>
                <a:rPr lang="ru-RU" sz="1200" dirty="0" smtClean="0">
                  <a:solidFill>
                    <a:schemeClr val="tx1"/>
                  </a:solidFill>
                  <a:latin typeface="Times New Roman" panose="02020603050405020304" pitchFamily="18" charset="0"/>
                  <a:cs typeface="Times New Roman" pitchFamily="18" charset="0"/>
                </a:rPr>
                <a:t>"</a:t>
              </a:r>
              <a:r>
                <a:rPr lang="ru-RU" sz="1200" kern="1200" dirty="0" smtClean="0">
                  <a:solidFill>
                    <a:schemeClr val="tx1"/>
                  </a:solidFill>
                  <a:latin typeface="Times New Roman" panose="02020603050405020304" pitchFamily="18" charset="0"/>
                  <a:cs typeface="Times New Roman" panose="02020603050405020304" pitchFamily="18" charset="0"/>
                </a:rPr>
                <a:t>Совершенствование системы муниципального управления городского поселения </a:t>
              </a:r>
              <a:r>
                <a:rPr lang="ru-RU" sz="1200" dirty="0" smtClean="0">
                  <a:solidFill>
                    <a:schemeClr val="tx1"/>
                  </a:solidFill>
                  <a:latin typeface="Times New Roman" panose="02020603050405020304" pitchFamily="18" charset="0"/>
                  <a:cs typeface="Times New Roman" pitchFamily="18" charset="0"/>
                </a:rPr>
                <a:t>"</a:t>
              </a:r>
              <a:r>
                <a:rPr lang="ru-RU" sz="1200" kern="1200" dirty="0" smtClean="0">
                  <a:solidFill>
                    <a:schemeClr val="tx1"/>
                  </a:solidFill>
                  <a:latin typeface="Times New Roman" panose="02020603050405020304" pitchFamily="18" charset="0"/>
                  <a:cs typeface="Times New Roman" panose="02020603050405020304" pitchFamily="18" charset="0"/>
                </a:rPr>
                <a:t>Город Балабаново</a:t>
              </a:r>
              <a:r>
                <a:rPr lang="ru-RU" sz="1200" dirty="0" smtClean="0">
                  <a:solidFill>
                    <a:schemeClr val="tx1"/>
                  </a:solidFill>
                  <a:latin typeface="Times New Roman" panose="02020603050405020304" pitchFamily="18" charset="0"/>
                  <a:cs typeface="Times New Roman" pitchFamily="18" charset="0"/>
                </a:rPr>
                <a:t>"</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7542860" y="2594211"/>
              <a:ext cx="1316062" cy="1526867"/>
            </a:xfrm>
            <a:custGeom>
              <a:avLst/>
              <a:gdLst>
                <a:gd name="connsiteX0" fmla="*/ 0 w 583488"/>
                <a:gd name="connsiteY0" fmla="*/ 58349 h 1378121"/>
                <a:gd name="connsiteX1" fmla="*/ 58349 w 583488"/>
                <a:gd name="connsiteY1" fmla="*/ 0 h 1378121"/>
                <a:gd name="connsiteX2" fmla="*/ 525139 w 583488"/>
                <a:gd name="connsiteY2" fmla="*/ 0 h 1378121"/>
                <a:gd name="connsiteX3" fmla="*/ 583488 w 583488"/>
                <a:gd name="connsiteY3" fmla="*/ 58349 h 1378121"/>
                <a:gd name="connsiteX4" fmla="*/ 583488 w 583488"/>
                <a:gd name="connsiteY4" fmla="*/ 1319772 h 1378121"/>
                <a:gd name="connsiteX5" fmla="*/ 525139 w 583488"/>
                <a:gd name="connsiteY5" fmla="*/ 1378121 h 1378121"/>
                <a:gd name="connsiteX6" fmla="*/ 58349 w 583488"/>
                <a:gd name="connsiteY6" fmla="*/ 1378121 h 1378121"/>
                <a:gd name="connsiteX7" fmla="*/ 0 w 583488"/>
                <a:gd name="connsiteY7" fmla="*/ 1319772 h 1378121"/>
                <a:gd name="connsiteX8" fmla="*/ 0 w 583488"/>
                <a:gd name="connsiteY8" fmla="*/ 58349 h 13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488" h="1378121">
                  <a:moveTo>
                    <a:pt x="0" y="58349"/>
                  </a:moveTo>
                  <a:cubicBezTo>
                    <a:pt x="0" y="26124"/>
                    <a:pt x="26124" y="0"/>
                    <a:pt x="58349" y="0"/>
                  </a:cubicBezTo>
                  <a:lnTo>
                    <a:pt x="525139" y="0"/>
                  </a:lnTo>
                  <a:cubicBezTo>
                    <a:pt x="557364" y="0"/>
                    <a:pt x="583488" y="26124"/>
                    <a:pt x="583488" y="58349"/>
                  </a:cubicBezTo>
                  <a:lnTo>
                    <a:pt x="583488" y="1319772"/>
                  </a:lnTo>
                  <a:cubicBezTo>
                    <a:pt x="583488" y="1351997"/>
                    <a:pt x="557364" y="1378121"/>
                    <a:pt x="525139" y="1378121"/>
                  </a:cubicBezTo>
                  <a:lnTo>
                    <a:pt x="58349" y="1378121"/>
                  </a:lnTo>
                  <a:cubicBezTo>
                    <a:pt x="26124" y="1378121"/>
                    <a:pt x="0" y="1351997"/>
                    <a:pt x="0" y="1319772"/>
                  </a:cubicBezTo>
                  <a:lnTo>
                    <a:pt x="0" y="58349"/>
                  </a:lnTo>
                  <a:close/>
                </a:path>
              </a:pathLst>
            </a:custGeom>
            <a:solidFill>
              <a:srgbClr val="92D050"/>
            </a:solidFill>
          </p:spPr>
          <p:style>
            <a:lnRef idx="2">
              <a:schemeClr val="lt1">
                <a:hueOff val="0"/>
                <a:satOff val="0"/>
                <a:lumOff val="0"/>
                <a:alphaOff val="0"/>
              </a:schemeClr>
            </a:lnRef>
            <a:fillRef idx="1">
              <a:schemeClr val="accent5">
                <a:hueOff val="-9169732"/>
                <a:satOff val="36749"/>
                <a:lumOff val="7964"/>
                <a:alphaOff val="0"/>
              </a:schemeClr>
            </a:fillRef>
            <a:effectRef idx="0">
              <a:schemeClr val="accent5">
                <a:hueOff val="-9169732"/>
                <a:satOff val="36749"/>
                <a:lumOff val="7964"/>
                <a:alphaOff val="0"/>
              </a:schemeClr>
            </a:effectRef>
            <a:fontRef idx="minor">
              <a:schemeClr val="lt1"/>
            </a:fontRef>
          </p:style>
          <p:txBody>
            <a:bodyPr spcFirstLastPara="0" vert="horz" wrap="square" lIns="37410" tIns="32330" rIns="37410" bIns="32330" numCol="1" spcCol="1270" anchor="ctr" anchorCtr="0">
              <a:noAutofit/>
            </a:bodyPr>
            <a:lstStyle/>
            <a:p>
              <a:pPr lvl="0" algn="ctr" defTabSz="3556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на выплаты гражданам, награжденным Почетной грамотой; гражданам, занесенным на Доску Почета; лицам, принявшим участие в рейтинговом голосовании – </a:t>
              </a:r>
              <a:r>
                <a:rPr lang="ru-RU" sz="1000" dirty="0" smtClean="0">
                  <a:solidFill>
                    <a:schemeClr val="tx1"/>
                  </a:solidFill>
                  <a:latin typeface="Times New Roman" panose="02020603050405020304" pitchFamily="18" charset="0"/>
                  <a:cs typeface="Times New Roman" panose="02020603050405020304" pitchFamily="18" charset="0"/>
                </a:rPr>
                <a:t>300</a:t>
              </a:r>
              <a:r>
                <a:rPr lang="ru-RU" sz="1000" kern="1200" dirty="0" smtClean="0">
                  <a:solidFill>
                    <a:schemeClr val="tx1"/>
                  </a:solidFill>
                  <a:latin typeface="Times New Roman" panose="02020603050405020304" pitchFamily="18" charset="0"/>
                  <a:cs typeface="Times New Roman" panose="02020603050405020304" pitchFamily="18" charset="0"/>
                </a:rPr>
                <a:t> тыс. рублей</a:t>
              </a:r>
              <a:endParaRPr lang="ru-RU" sz="1000" kern="1200" dirty="0">
                <a:solidFill>
                  <a:schemeClr val="tx1"/>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7380312" y="4797151"/>
              <a:ext cx="1584175" cy="1728191"/>
            </a:xfrm>
            <a:custGeom>
              <a:avLst/>
              <a:gdLst>
                <a:gd name="connsiteX0" fmla="*/ 0 w 871155"/>
                <a:gd name="connsiteY0" fmla="*/ 87116 h 2080088"/>
                <a:gd name="connsiteX1" fmla="*/ 87116 w 871155"/>
                <a:gd name="connsiteY1" fmla="*/ 0 h 2080088"/>
                <a:gd name="connsiteX2" fmla="*/ 784040 w 871155"/>
                <a:gd name="connsiteY2" fmla="*/ 0 h 2080088"/>
                <a:gd name="connsiteX3" fmla="*/ 871156 w 871155"/>
                <a:gd name="connsiteY3" fmla="*/ 87116 h 2080088"/>
                <a:gd name="connsiteX4" fmla="*/ 871155 w 871155"/>
                <a:gd name="connsiteY4" fmla="*/ 1992973 h 2080088"/>
                <a:gd name="connsiteX5" fmla="*/ 784039 w 871155"/>
                <a:gd name="connsiteY5" fmla="*/ 2080089 h 2080088"/>
                <a:gd name="connsiteX6" fmla="*/ 87116 w 871155"/>
                <a:gd name="connsiteY6" fmla="*/ 2080088 h 2080088"/>
                <a:gd name="connsiteX7" fmla="*/ 0 w 871155"/>
                <a:gd name="connsiteY7" fmla="*/ 1992972 h 2080088"/>
                <a:gd name="connsiteX8" fmla="*/ 0 w 871155"/>
                <a:gd name="connsiteY8" fmla="*/ 87116 h 208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155" h="2080088">
                  <a:moveTo>
                    <a:pt x="0" y="87116"/>
                  </a:moveTo>
                  <a:cubicBezTo>
                    <a:pt x="0" y="39003"/>
                    <a:pt x="39003" y="0"/>
                    <a:pt x="87116" y="0"/>
                  </a:cubicBezTo>
                  <a:lnTo>
                    <a:pt x="784040" y="0"/>
                  </a:lnTo>
                  <a:cubicBezTo>
                    <a:pt x="832153" y="0"/>
                    <a:pt x="871156" y="39003"/>
                    <a:pt x="871156" y="87116"/>
                  </a:cubicBezTo>
                  <a:cubicBezTo>
                    <a:pt x="871156" y="722402"/>
                    <a:pt x="871155" y="1357687"/>
                    <a:pt x="871155" y="1992973"/>
                  </a:cubicBezTo>
                  <a:cubicBezTo>
                    <a:pt x="871155" y="2041086"/>
                    <a:pt x="832152" y="2080089"/>
                    <a:pt x="784039" y="2080089"/>
                  </a:cubicBezTo>
                  <a:lnTo>
                    <a:pt x="87116" y="2080088"/>
                  </a:lnTo>
                  <a:cubicBezTo>
                    <a:pt x="39003" y="2080088"/>
                    <a:pt x="0" y="2041085"/>
                    <a:pt x="0" y="1992972"/>
                  </a:cubicBezTo>
                  <a:lnTo>
                    <a:pt x="0" y="87116"/>
                  </a:lnTo>
                  <a:close/>
                </a:path>
              </a:pathLst>
            </a:cu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spcFirstLastPara="0" vert="horz" wrap="square" lIns="45720" tIns="45720" rIns="45720" bIns="1501782" numCol="1" spcCol="1270" anchor="ctr" anchorCtr="0">
              <a:noAutofit/>
            </a:bodyPr>
            <a:lstStyle/>
            <a:p>
              <a:pPr lvl="0" algn="ctr" defTabSz="533400">
                <a:lnSpc>
                  <a:spcPct val="90000"/>
                </a:lnSpc>
                <a:spcBef>
                  <a:spcPct val="0"/>
                </a:spcBef>
                <a:spcAft>
                  <a:spcPct val="35000"/>
                </a:spcAft>
              </a:pPr>
              <a:endParaRPr lang="ru-RU" sz="1200" kern="1200" dirty="0" smtClean="0">
                <a:solidFill>
                  <a:schemeClr val="tx1"/>
                </a:solidFill>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Муниципальная программа </a:t>
              </a:r>
              <a:r>
                <a:rPr lang="ru-RU" sz="1200" dirty="0" smtClean="0">
                  <a:solidFill>
                    <a:schemeClr val="tx1"/>
                  </a:solidFill>
                  <a:latin typeface="Times New Roman" panose="02020603050405020304" pitchFamily="18" charset="0"/>
                  <a:cs typeface="Times New Roman" pitchFamily="18" charset="0"/>
                </a:rPr>
                <a:t>"</a:t>
              </a:r>
              <a:r>
                <a:rPr lang="ru-RU" sz="1200" kern="1200" dirty="0" smtClean="0">
                  <a:solidFill>
                    <a:schemeClr val="tx1"/>
                  </a:solidFill>
                  <a:latin typeface="Times New Roman" panose="02020603050405020304" pitchFamily="18" charset="0"/>
                  <a:cs typeface="Times New Roman" panose="02020603050405020304" pitchFamily="18" charset="0"/>
                </a:rPr>
                <a:t>Выборы в г. </a:t>
              </a:r>
              <a:r>
                <a:rPr lang="ru-RU" sz="1200" kern="1200" smtClean="0">
                  <a:solidFill>
                    <a:schemeClr val="tx1"/>
                  </a:solidFill>
                  <a:latin typeface="Times New Roman" panose="02020603050405020304" pitchFamily="18" charset="0"/>
                  <a:cs typeface="Times New Roman" panose="02020603050405020304" pitchFamily="18" charset="0"/>
                </a:rPr>
                <a:t>Балабаново</a:t>
              </a:r>
              <a:r>
                <a:rPr lang="ru-RU" sz="1200" smtClean="0">
                  <a:solidFill>
                    <a:schemeClr val="tx1"/>
                  </a:solidFill>
                  <a:latin typeface="Times New Roman" panose="02020603050405020304" pitchFamily="18" charset="0"/>
                  <a:cs typeface="Times New Roman" pitchFamily="18" charset="0"/>
                </a:rPr>
                <a:t>"</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7524328" y="5333617"/>
              <a:ext cx="1316061" cy="1101081"/>
            </a:xfrm>
            <a:custGeom>
              <a:avLst/>
              <a:gdLst>
                <a:gd name="connsiteX0" fmla="*/ 0 w 567599"/>
                <a:gd name="connsiteY0" fmla="*/ 56760 h 923294"/>
                <a:gd name="connsiteX1" fmla="*/ 56760 w 567599"/>
                <a:gd name="connsiteY1" fmla="*/ 0 h 923294"/>
                <a:gd name="connsiteX2" fmla="*/ 510839 w 567599"/>
                <a:gd name="connsiteY2" fmla="*/ 0 h 923294"/>
                <a:gd name="connsiteX3" fmla="*/ 567599 w 567599"/>
                <a:gd name="connsiteY3" fmla="*/ 56760 h 923294"/>
                <a:gd name="connsiteX4" fmla="*/ 567599 w 567599"/>
                <a:gd name="connsiteY4" fmla="*/ 866534 h 923294"/>
                <a:gd name="connsiteX5" fmla="*/ 510839 w 567599"/>
                <a:gd name="connsiteY5" fmla="*/ 923294 h 923294"/>
                <a:gd name="connsiteX6" fmla="*/ 56760 w 567599"/>
                <a:gd name="connsiteY6" fmla="*/ 923294 h 923294"/>
                <a:gd name="connsiteX7" fmla="*/ 0 w 567599"/>
                <a:gd name="connsiteY7" fmla="*/ 866534 h 923294"/>
                <a:gd name="connsiteX8" fmla="*/ 0 w 567599"/>
                <a:gd name="connsiteY8" fmla="*/ 56760 h 92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599" h="923294">
                  <a:moveTo>
                    <a:pt x="0" y="56760"/>
                  </a:moveTo>
                  <a:cubicBezTo>
                    <a:pt x="0" y="25412"/>
                    <a:pt x="25412" y="0"/>
                    <a:pt x="56760" y="0"/>
                  </a:cubicBezTo>
                  <a:lnTo>
                    <a:pt x="510839" y="0"/>
                  </a:lnTo>
                  <a:cubicBezTo>
                    <a:pt x="542187" y="0"/>
                    <a:pt x="567599" y="25412"/>
                    <a:pt x="567599" y="56760"/>
                  </a:cubicBezTo>
                  <a:lnTo>
                    <a:pt x="567599" y="866534"/>
                  </a:lnTo>
                  <a:cubicBezTo>
                    <a:pt x="567599" y="897882"/>
                    <a:pt x="542187" y="923294"/>
                    <a:pt x="510839" y="923294"/>
                  </a:cubicBezTo>
                  <a:lnTo>
                    <a:pt x="56760" y="923294"/>
                  </a:lnTo>
                  <a:cubicBezTo>
                    <a:pt x="25412" y="923294"/>
                    <a:pt x="0" y="897882"/>
                    <a:pt x="0" y="866534"/>
                  </a:cubicBezTo>
                  <a:lnTo>
                    <a:pt x="0" y="56760"/>
                  </a:lnTo>
                  <a:close/>
                </a:path>
              </a:pathLst>
            </a:custGeom>
            <a:solidFill>
              <a:srgbClr val="D0E4AC"/>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36944" tIns="31864" rIns="36944" bIns="31864" numCol="1" spcCol="1270" anchor="ctr" anchorCtr="0">
              <a:noAutofit/>
            </a:bodyPr>
            <a:lstStyle/>
            <a:p>
              <a:pPr lvl="0" algn="ctr" defTabSz="35560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на подарки впервые голосующим и организацию чаепития на избирательных участках – </a:t>
              </a:r>
              <a:r>
                <a:rPr lang="ru-RU" sz="1100" dirty="0" smtClean="0">
                  <a:solidFill>
                    <a:schemeClr val="tx1"/>
                  </a:solidFill>
                  <a:latin typeface="Times New Roman" panose="02020603050405020304" pitchFamily="18" charset="0"/>
                  <a:cs typeface="Times New Roman" panose="02020603050405020304" pitchFamily="18" charset="0"/>
                </a:rPr>
                <a:t>209</a:t>
              </a:r>
              <a:r>
                <a:rPr lang="ru-RU" sz="1100" kern="1200" dirty="0" smtClean="0">
                  <a:solidFill>
                    <a:schemeClr val="tx1"/>
                  </a:solidFill>
                  <a:latin typeface="Times New Roman" panose="02020603050405020304" pitchFamily="18" charset="0"/>
                  <a:cs typeface="Times New Roman" panose="02020603050405020304" pitchFamily="18" charset="0"/>
                </a:rPr>
                <a:t> тыс. рублей</a:t>
              </a:r>
              <a:endParaRPr lang="ru-RU" sz="1100" kern="1200" dirty="0">
                <a:solidFill>
                  <a:schemeClr val="tx1"/>
                </a:solidFill>
                <a:latin typeface="Times New Roman" panose="02020603050405020304" pitchFamily="18" charset="0"/>
                <a:cs typeface="Times New Roman" panose="02020603050405020304" pitchFamily="18" charset="0"/>
              </a:endParaRPr>
            </a:p>
          </p:txBody>
        </p:sp>
      </p:grpSp>
      <p:sp>
        <p:nvSpPr>
          <p:cNvPr id="29" name="Полилиния 28"/>
          <p:cNvSpPr/>
          <p:nvPr/>
        </p:nvSpPr>
        <p:spPr>
          <a:xfrm>
            <a:off x="7447480" y="4201818"/>
            <a:ext cx="1316062" cy="469404"/>
          </a:xfrm>
          <a:custGeom>
            <a:avLst/>
            <a:gdLst>
              <a:gd name="connsiteX0" fmla="*/ 0 w 442455"/>
              <a:gd name="connsiteY0" fmla="*/ 44246 h 636161"/>
              <a:gd name="connsiteX1" fmla="*/ 44246 w 442455"/>
              <a:gd name="connsiteY1" fmla="*/ 0 h 636161"/>
              <a:gd name="connsiteX2" fmla="*/ 398210 w 442455"/>
              <a:gd name="connsiteY2" fmla="*/ 0 h 636161"/>
              <a:gd name="connsiteX3" fmla="*/ 442456 w 442455"/>
              <a:gd name="connsiteY3" fmla="*/ 44246 h 636161"/>
              <a:gd name="connsiteX4" fmla="*/ 442455 w 442455"/>
              <a:gd name="connsiteY4" fmla="*/ 591916 h 636161"/>
              <a:gd name="connsiteX5" fmla="*/ 398209 w 442455"/>
              <a:gd name="connsiteY5" fmla="*/ 636162 h 636161"/>
              <a:gd name="connsiteX6" fmla="*/ 44246 w 442455"/>
              <a:gd name="connsiteY6" fmla="*/ 636161 h 636161"/>
              <a:gd name="connsiteX7" fmla="*/ 0 w 442455"/>
              <a:gd name="connsiteY7" fmla="*/ 591915 h 636161"/>
              <a:gd name="connsiteX8" fmla="*/ 0 w 442455"/>
              <a:gd name="connsiteY8" fmla="*/ 44246 h 63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455" h="636161">
                <a:moveTo>
                  <a:pt x="0" y="44246"/>
                </a:moveTo>
                <a:cubicBezTo>
                  <a:pt x="0" y="19810"/>
                  <a:pt x="19810" y="0"/>
                  <a:pt x="44246" y="0"/>
                </a:cubicBezTo>
                <a:lnTo>
                  <a:pt x="398210" y="0"/>
                </a:lnTo>
                <a:cubicBezTo>
                  <a:pt x="422646" y="0"/>
                  <a:pt x="442456" y="19810"/>
                  <a:pt x="442456" y="44246"/>
                </a:cubicBezTo>
                <a:cubicBezTo>
                  <a:pt x="442456" y="226803"/>
                  <a:pt x="442455" y="409359"/>
                  <a:pt x="442455" y="591916"/>
                </a:cubicBezTo>
                <a:cubicBezTo>
                  <a:pt x="442455" y="616352"/>
                  <a:pt x="422645" y="636162"/>
                  <a:pt x="398209" y="636162"/>
                </a:cubicBezTo>
                <a:lnTo>
                  <a:pt x="44246" y="636161"/>
                </a:lnTo>
                <a:cubicBezTo>
                  <a:pt x="19810" y="636161"/>
                  <a:pt x="0" y="616351"/>
                  <a:pt x="0" y="591915"/>
                </a:cubicBezTo>
                <a:lnTo>
                  <a:pt x="0" y="44246"/>
                </a:lnTo>
                <a:close/>
              </a:path>
            </a:pathLst>
          </a:custGeom>
          <a:solidFill>
            <a:schemeClr val="tx2">
              <a:lumMod val="60000"/>
              <a:lumOff val="40000"/>
            </a:schemeClr>
          </a:solidFill>
        </p:spPr>
        <p:style>
          <a:lnRef idx="2">
            <a:schemeClr val="lt1">
              <a:hueOff val="0"/>
              <a:satOff val="0"/>
              <a:lumOff val="0"/>
              <a:alphaOff val="0"/>
            </a:schemeClr>
          </a:lnRef>
          <a:fillRef idx="1">
            <a:schemeClr val="accent5">
              <a:hueOff val="-5349011"/>
              <a:satOff val="21437"/>
              <a:lumOff val="4646"/>
              <a:alphaOff val="0"/>
            </a:schemeClr>
          </a:fillRef>
          <a:effectRef idx="0">
            <a:schemeClr val="accent5">
              <a:hueOff val="-5349011"/>
              <a:satOff val="21437"/>
              <a:lumOff val="4646"/>
              <a:alphaOff val="0"/>
            </a:schemeClr>
          </a:effectRef>
          <a:fontRef idx="minor">
            <a:schemeClr val="lt1"/>
          </a:fontRef>
        </p:style>
        <p:txBody>
          <a:bodyPr spcFirstLastPara="0" vert="horz" wrap="square" lIns="25659" tIns="22484" rIns="25659" bIns="22484" numCol="1" spcCol="1270" anchor="ctr" anchorCtr="0">
            <a:noAutofit/>
          </a:bodyPr>
          <a:lstStyle/>
          <a:p>
            <a:pPr lvl="0" algn="ctr" defTabSz="22225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Выплаты из Резервного фонда –   5 тыс. рублей</a:t>
            </a:r>
            <a:endParaRPr lang="ru-RU" sz="1000" kern="1200" dirty="0">
              <a:solidFill>
                <a:schemeClr val="tx1"/>
              </a:solidFill>
              <a:latin typeface="Times New Roman" panose="02020603050405020304" pitchFamily="18" charset="0"/>
              <a:cs typeface="Times New Roman" panose="02020603050405020304" pitchFamily="18" charset="0"/>
            </a:endParaRPr>
          </a:p>
        </p:txBody>
      </p:sp>
      <p:pic>
        <p:nvPicPr>
          <p:cNvPr id="30" name="Рисунок 29" descr="C:\Users\User\AppData\Local\Temp\Rar$DI22.1781\герб.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1854280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4" y="162000"/>
            <a:ext cx="7791749" cy="1034752"/>
          </a:xfrm>
        </p:spPr>
        <p:txBody>
          <a:bodyPr>
            <a:normAutofit fontScale="90000"/>
          </a:bodyPr>
          <a:lstStyle/>
          <a:p>
            <a:r>
              <a:rPr lang="ru-RU" dirty="0">
                <a:solidFill>
                  <a:srgbClr val="C00000"/>
                </a:solidFill>
              </a:rPr>
              <a:t>Расходы на </a:t>
            </a:r>
            <a:r>
              <a:rPr lang="ru-RU" dirty="0" smtClean="0">
                <a:solidFill>
                  <a:srgbClr val="C00000"/>
                </a:solidFill>
              </a:rPr>
              <a:t>ЖКХ, водное </a:t>
            </a:r>
            <a:r>
              <a:rPr lang="ru-RU" dirty="0">
                <a:solidFill>
                  <a:srgbClr val="C00000"/>
                </a:solidFill>
              </a:rPr>
              <a:t>и дорожное хозяйство</a:t>
            </a:r>
          </a:p>
        </p:txBody>
      </p:sp>
      <p:graphicFrame>
        <p:nvGraphicFramePr>
          <p:cNvPr id="5" name="Объект 3"/>
          <p:cNvGraphicFramePr>
            <a:graphicFrameLocks noGrp="1"/>
          </p:cNvGraphicFramePr>
          <p:nvPr>
            <p:ph idx="1"/>
            <p:extLst>
              <p:ext uri="{D42A27DB-BD31-4B8C-83A1-F6EECF244321}">
                <p14:modId xmlns:p14="http://schemas.microsoft.com/office/powerpoint/2010/main" val="3054684349"/>
              </p:ext>
            </p:extLst>
          </p:nvPr>
        </p:nvGraphicFramePr>
        <p:xfrm>
          <a:off x="457200" y="1107048"/>
          <a:ext cx="8229600" cy="5634320"/>
        </p:xfrm>
        <a:graphic>
          <a:graphicData uri="http://schemas.openxmlformats.org/drawingml/2006/chart">
            <c:chart xmlns:c="http://schemas.openxmlformats.org/drawingml/2006/chart" xmlns:r="http://schemas.openxmlformats.org/officeDocument/2006/relationships" r:id="rId3"/>
          </a:graphicData>
        </a:graphic>
      </p:graphicFrame>
      <p:sp>
        <p:nvSpPr>
          <p:cNvPr id="7" name="Номер слайда 6"/>
          <p:cNvSpPr>
            <a:spLocks noGrp="1"/>
          </p:cNvSpPr>
          <p:nvPr>
            <p:ph type="sldNum" sz="quarter" idx="12"/>
          </p:nvPr>
        </p:nvSpPr>
        <p:spPr/>
        <p:txBody>
          <a:bodyPr/>
          <a:lstStyle/>
          <a:p>
            <a:fld id="{B0E17F46-A77C-44DD-BD57-20E88A4E1FBE}" type="slidenum">
              <a:rPr lang="ru-RU" smtClean="0"/>
              <a:t>35</a:t>
            </a:fld>
            <a:endParaRPr lang="ru-RU"/>
          </a:p>
        </p:txBody>
      </p:sp>
      <p:sp>
        <p:nvSpPr>
          <p:cNvPr id="6" name="TextBox 5"/>
          <p:cNvSpPr txBox="1"/>
          <p:nvPr/>
        </p:nvSpPr>
        <p:spPr>
          <a:xfrm>
            <a:off x="7524328" y="737716"/>
            <a:ext cx="1224136" cy="369332"/>
          </a:xfrm>
          <a:prstGeom prst="rect">
            <a:avLst/>
          </a:prstGeom>
          <a:noFill/>
        </p:spPr>
        <p:txBody>
          <a:bodyPr wrap="square" rtlCol="0">
            <a:spAutoFit/>
          </a:bodyPr>
          <a:lstStyle/>
          <a:p>
            <a:r>
              <a:rPr lang="ru-RU" dirty="0" smtClean="0"/>
              <a:t>млн. руб.</a:t>
            </a:r>
            <a:endParaRPr lang="ru-RU" dirty="0"/>
          </a:p>
        </p:txBody>
      </p:sp>
      <p:pic>
        <p:nvPicPr>
          <p:cNvPr id="8" name="Рисунок 7" descr="C:\Users\User\AppData\Local\Temp\Rar$DI22.1781\герб.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3181939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4" y="188640"/>
            <a:ext cx="8151789" cy="816471"/>
          </a:xfrm>
        </p:spPr>
        <p:txBody>
          <a:bodyPr>
            <a:noAutofit/>
          </a:bodyPr>
          <a:lstStyle/>
          <a:p>
            <a:r>
              <a:rPr lang="ru-RU" sz="2600" dirty="0">
                <a:solidFill>
                  <a:srgbClr val="C00000"/>
                </a:solidFill>
              </a:rPr>
              <a:t>Структура расходов на </a:t>
            </a:r>
            <a:r>
              <a:rPr lang="ru-RU" sz="2600" dirty="0" smtClean="0">
                <a:solidFill>
                  <a:srgbClr val="C00000"/>
                </a:solidFill>
              </a:rPr>
              <a:t>ЖКХ, водное </a:t>
            </a:r>
            <a:r>
              <a:rPr lang="ru-RU" sz="2600" dirty="0">
                <a:solidFill>
                  <a:srgbClr val="C00000"/>
                </a:solidFill>
              </a:rPr>
              <a:t>и дорожное </a:t>
            </a:r>
            <a:r>
              <a:rPr lang="ru-RU" sz="2600" dirty="0" smtClean="0">
                <a:solidFill>
                  <a:srgbClr val="C00000"/>
                </a:solidFill>
              </a:rPr>
              <a:t>хозяйство в 2020 году, </a:t>
            </a:r>
            <a:r>
              <a:rPr lang="ru-RU" sz="2600" dirty="0">
                <a:solidFill>
                  <a:srgbClr val="C00000"/>
                </a:solidFill>
              </a:rPr>
              <a:t>%</a:t>
            </a:r>
          </a:p>
        </p:txBody>
      </p:sp>
      <p:graphicFrame>
        <p:nvGraphicFramePr>
          <p:cNvPr id="5" name="Объект 3"/>
          <p:cNvGraphicFramePr>
            <a:graphicFrameLocks noGrp="1"/>
          </p:cNvGraphicFramePr>
          <p:nvPr>
            <p:ph idx="1"/>
            <p:extLst>
              <p:ext uri="{D42A27DB-BD31-4B8C-83A1-F6EECF244321}">
                <p14:modId xmlns:p14="http://schemas.microsoft.com/office/powerpoint/2010/main" val="3607207713"/>
              </p:ext>
            </p:extLst>
          </p:nvPr>
        </p:nvGraphicFramePr>
        <p:xfrm>
          <a:off x="207472" y="1412776"/>
          <a:ext cx="8568000" cy="518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Номер слайда 7"/>
          <p:cNvSpPr>
            <a:spLocks noGrp="1"/>
          </p:cNvSpPr>
          <p:nvPr>
            <p:ph type="sldNum" sz="quarter" idx="12"/>
          </p:nvPr>
        </p:nvSpPr>
        <p:spPr/>
        <p:txBody>
          <a:bodyPr/>
          <a:lstStyle/>
          <a:p>
            <a:fld id="{B0E17F46-A77C-44DD-BD57-20E88A4E1FBE}" type="slidenum">
              <a:rPr lang="ru-RU" smtClean="0"/>
              <a:t>36</a:t>
            </a:fld>
            <a:endParaRPr lang="ru-RU"/>
          </a:p>
        </p:txBody>
      </p:sp>
      <p:pic>
        <p:nvPicPr>
          <p:cNvPr id="6" name="Picture 3" descr="\\Data-server\обмен\ОГХ\Кулагина А.В\ФОТО по МУНИЧЫПАЛЬНОЙ ПРАКТИКЕ\СТРУКТУРА\Сквер победы (озеленение)\IMG_85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7648" y="4869160"/>
            <a:ext cx="2484276" cy="1656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SERVER\obmen\Отчет Главы Парфёнов В.В. за 2016\ОСП и ИО фото и текстовая часть\Имущество\IMG_20170124_1357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9219" y="1124744"/>
            <a:ext cx="2560285" cy="1440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Рисунок 8" descr="C:\Users\User\AppData\Local\Temp\Rar$DI22.1781\герб.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2326746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remontik.org/wp-content/uploads/2017/01/remont-domov-v-donecke-dn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5993">
            <a:off x="6691850" y="202201"/>
            <a:ext cx="2019543" cy="151465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05395" y="0"/>
            <a:ext cx="7858522" cy="1143000"/>
          </a:xfrm>
        </p:spPr>
        <p:txBody>
          <a:bodyPr>
            <a:normAutofit/>
          </a:bodyPr>
          <a:lstStyle/>
          <a:p>
            <a:r>
              <a:rPr lang="ru-RU" sz="2800" u="sng" dirty="0">
                <a:solidFill>
                  <a:srgbClr val="C00000"/>
                </a:solidFill>
              </a:rPr>
              <a:t>Расходы на жилищное </a:t>
            </a:r>
            <a:r>
              <a:rPr lang="ru-RU" sz="2800" u="sng" dirty="0" smtClean="0">
                <a:solidFill>
                  <a:srgbClr val="C00000"/>
                </a:solidFill>
              </a:rPr>
              <a:t>хозяйство в 2020 году</a:t>
            </a:r>
            <a:endParaRPr lang="ru-RU" sz="2800" u="sng" dirty="0">
              <a:solidFill>
                <a:srgbClr val="C00000"/>
              </a:solidFill>
            </a:endParaRPr>
          </a:p>
        </p:txBody>
      </p:sp>
      <p:graphicFrame>
        <p:nvGraphicFramePr>
          <p:cNvPr id="5" name="Объект 3"/>
          <p:cNvGraphicFramePr>
            <a:graphicFrameLocks noGrp="1"/>
          </p:cNvGraphicFramePr>
          <p:nvPr>
            <p:ph idx="1"/>
            <p:extLst>
              <p:ext uri="{D42A27DB-BD31-4B8C-83A1-F6EECF244321}">
                <p14:modId xmlns:p14="http://schemas.microsoft.com/office/powerpoint/2010/main" val="469152042"/>
              </p:ext>
            </p:extLst>
          </p:nvPr>
        </p:nvGraphicFramePr>
        <p:xfrm>
          <a:off x="457200" y="1340768"/>
          <a:ext cx="82296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Номер слайда 7"/>
          <p:cNvSpPr>
            <a:spLocks noGrp="1"/>
          </p:cNvSpPr>
          <p:nvPr>
            <p:ph type="sldNum" sz="quarter" idx="12"/>
          </p:nvPr>
        </p:nvSpPr>
        <p:spPr/>
        <p:txBody>
          <a:bodyPr/>
          <a:lstStyle/>
          <a:p>
            <a:fld id="{B0E17F46-A77C-44DD-BD57-20E88A4E1FBE}" type="slidenum">
              <a:rPr lang="ru-RU" smtClean="0"/>
              <a:t>37</a:t>
            </a:fld>
            <a:endParaRPr lang="ru-RU"/>
          </a:p>
        </p:txBody>
      </p:sp>
      <p:pic>
        <p:nvPicPr>
          <p:cNvPr id="9" name="Рисунок 8" descr="C:\Users\User\AppData\Local\Temp\Rar$DI22.1781\герб.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1709168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5" y="25375"/>
            <a:ext cx="8229600" cy="979736"/>
          </a:xfrm>
        </p:spPr>
        <p:txBody>
          <a:bodyPr>
            <a:normAutofit/>
          </a:bodyPr>
          <a:lstStyle/>
          <a:p>
            <a:r>
              <a:rPr lang="ru-RU" sz="2600" dirty="0">
                <a:solidFill>
                  <a:srgbClr val="C00000"/>
                </a:solidFill>
              </a:rPr>
              <a:t>Расходы на коммунальное </a:t>
            </a:r>
            <a:r>
              <a:rPr lang="ru-RU" sz="2600" dirty="0" smtClean="0">
                <a:solidFill>
                  <a:srgbClr val="C00000"/>
                </a:solidFill>
              </a:rPr>
              <a:t>хозяйство в 2020 году</a:t>
            </a:r>
            <a:endParaRPr lang="ru-RU" sz="2600" dirty="0">
              <a:solidFill>
                <a:srgbClr val="C00000"/>
              </a:solidFill>
            </a:endParaRPr>
          </a:p>
        </p:txBody>
      </p:sp>
      <p:sp>
        <p:nvSpPr>
          <p:cNvPr id="6" name="Номер слайда 5"/>
          <p:cNvSpPr>
            <a:spLocks noGrp="1"/>
          </p:cNvSpPr>
          <p:nvPr>
            <p:ph type="sldNum" sz="quarter" idx="12"/>
          </p:nvPr>
        </p:nvSpPr>
        <p:spPr/>
        <p:txBody>
          <a:bodyPr/>
          <a:lstStyle/>
          <a:p>
            <a:fld id="{B0E17F46-A77C-44DD-BD57-20E88A4E1FBE}" type="slidenum">
              <a:rPr lang="ru-RU" smtClean="0"/>
              <a:t>38</a:t>
            </a:fld>
            <a:endParaRPr lang="ru-RU"/>
          </a:p>
        </p:txBody>
      </p:sp>
      <p:graphicFrame>
        <p:nvGraphicFramePr>
          <p:cNvPr id="8" name="Объект 3"/>
          <p:cNvGraphicFramePr>
            <a:graphicFrameLocks noGrp="1"/>
          </p:cNvGraphicFramePr>
          <p:nvPr>
            <p:ph idx="1"/>
            <p:extLst>
              <p:ext uri="{D42A27DB-BD31-4B8C-83A1-F6EECF244321}">
                <p14:modId xmlns:p14="http://schemas.microsoft.com/office/powerpoint/2010/main" val="1177279140"/>
              </p:ext>
            </p:extLst>
          </p:nvPr>
        </p:nvGraphicFramePr>
        <p:xfrm>
          <a:off x="251520" y="1124744"/>
          <a:ext cx="849694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http://akdgs.org/images/com_eventbooking/zhkh.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5667" y1="90859" x2="36500" y2="95795"/>
                        <a14:foregroundMark x1="35167" y1="96161" x2="35667" y2="98172"/>
                        <a14:foregroundMark x1="35667" y1="99086" x2="63500" y2="98355"/>
                        <a14:foregroundMark x1="64833" y1="98355" x2="63000" y2="47715"/>
                        <a14:foregroundMark x1="62833" y1="96527" x2="26833" y2="39305"/>
                        <a14:foregroundMark x1="37167" y1="97623" x2="64333" y2="28702"/>
                        <a14:foregroundMark x1="21167" y1="71298" x2="74667" y2="71481"/>
                        <a14:foregroundMark x1="46833" y1="93419" x2="58667" y2="47898"/>
                        <a14:foregroundMark x1="59833" y1="83181" x2="61000" y2="42048"/>
                        <a14:foregroundMark x1="33000" y1="60878" x2="69667" y2="50091"/>
                        <a14:foregroundMark x1="53167" y1="51554" x2="33167" y2="56307"/>
                        <a14:foregroundMark x1="43000" y1="51920" x2="55333" y2="48995"/>
                        <a14:foregroundMark x1="35667" y1="91225" x2="36833" y2="52651"/>
                        <a14:foregroundMark x1="43333" y1="58684" x2="61833" y2="57587"/>
                        <a14:foregroundMark x1="69667" y1="51188" x2="97333" y2="25046"/>
                        <a14:foregroundMark x1="71833" y1="51737" x2="90167" y2="32358"/>
                        <a14:foregroundMark x1="99000" y1="24497" x2="78333" y2="1280"/>
                        <a14:foregroundMark x1="79167" y1="2011" x2="53333" y2="29068"/>
                        <a14:foregroundMark x1="66333" y1="23400" x2="68833" y2="41133"/>
                        <a14:foregroundMark x1="77833" y1="6581" x2="70000" y2="43144"/>
                        <a14:foregroundMark x1="95500" y1="25229" x2="56333" y2="29250"/>
                        <a14:foregroundMark x1="93333" y1="20293" x2="66333" y2="17550"/>
                        <a14:foregroundMark x1="78667" y1="4753" x2="90333" y2="19378"/>
                        <a14:foregroundMark x1="90833" y1="28885" x2="73500" y2="41682"/>
                        <a14:foregroundMark x1="71500" y1="44059" x2="58333" y2="42962"/>
                        <a14:foregroundMark x1="58833" y1="26325" x2="55000" y2="46252"/>
                        <a14:foregroundMark x1="53667" y1="29982" x2="52833" y2="43693"/>
                        <a14:foregroundMark x1="45167" y1="43876" x2="10167" y2="14442"/>
                        <a14:foregroundMark x1="47167" y1="29433" x2="21667" y2="2377"/>
                        <a14:foregroundMark x1="45333" y1="28154" x2="46167" y2="38757"/>
                        <a14:foregroundMark x1="46167" y1="31993" x2="48167" y2="36746"/>
                        <a14:foregroundMark x1="46000" y1="41682" x2="35667" y2="50457"/>
                        <a14:foregroundMark x1="45333" y1="44973" x2="38167" y2="51188"/>
                        <a14:foregroundMark x1="33500" y1="51188" x2="19667" y2="43876"/>
                        <a14:foregroundMark x1="32000" y1="52102" x2="21333" y2="46801"/>
                        <a14:foregroundMark x1="20167" y1="44059" x2="1667" y2="24132"/>
                        <a14:foregroundMark x1="2000" y1="24863" x2="21667" y2="2011"/>
                        <a14:foregroundMark x1="21333" y1="1280" x2="11500" y2="13163"/>
                        <a14:foregroundMark x1="19000" y1="4205" x2="5000" y2="20293"/>
                        <a14:foregroundMark x1="21167" y1="4205" x2="25333" y2="40585"/>
                        <a14:foregroundMark x1="42333" y1="36197" x2="3333" y2="22852"/>
                        <a14:foregroundMark x1="40833" y1="29616" x2="28000" y2="25777"/>
                        <a14:foregroundMark x1="34167" y1="48995" x2="30500" y2="30530"/>
                        <a14:foregroundMark x1="40000" y1="26874" x2="24167" y2="20110"/>
                        <a14:foregroundMark x1="43000" y1="32176" x2="21833" y2="6764"/>
                        <a14:foregroundMark x1="24667" y1="6947" x2="9833" y2="30165"/>
                        <a14:foregroundMark x1="26000" y1="42779" x2="11833" y2="30713"/>
                        <a14:foregroundMark x1="20333" y1="7130" x2="15000" y2="15722"/>
                        <a14:foregroundMark x1="71167" y1="20475" x2="59667" y2="25594"/>
                        <a14:foregroundMark x1="43500" y1="59232" x2="51833" y2="67824"/>
                        <a14:foregroundMark x1="38167" y1="70750" x2="40000" y2="82633"/>
                        <a14:foregroundMark x1="40500" y1="73492" x2="44167" y2="74406"/>
                        <a14:foregroundMark x1="57833" y1="97258" x2="40000" y2="94516"/>
                      </a14:backgroundRemoval>
                    </a14:imgEffect>
                  </a14:imgLayer>
                </a14:imgProps>
              </a:ext>
              <a:ext uri="{28A0092B-C50C-407E-A947-70E740481C1C}">
                <a14:useLocalDpi xmlns:a14="http://schemas.microsoft.com/office/drawing/2010/main" val="0"/>
              </a:ext>
            </a:extLst>
          </a:blip>
          <a:srcRect/>
          <a:stretch>
            <a:fillRect/>
          </a:stretch>
        </p:blipFill>
        <p:spPr bwMode="auto">
          <a:xfrm>
            <a:off x="7812360" y="5849888"/>
            <a:ext cx="1105791" cy="100811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descr="C:\Users\User\AppData\Local\Temp\Rar$DI22.1781\герб.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4321046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5" y="-110802"/>
            <a:ext cx="7869560" cy="1143000"/>
          </a:xfrm>
        </p:spPr>
        <p:txBody>
          <a:bodyPr>
            <a:normAutofit/>
          </a:bodyPr>
          <a:lstStyle/>
          <a:p>
            <a:r>
              <a:rPr lang="ru-RU" sz="2800" dirty="0" smtClean="0">
                <a:solidFill>
                  <a:srgbClr val="C00000"/>
                </a:solidFill>
              </a:rPr>
              <a:t>Расходы на благоустройство в 2020 году</a:t>
            </a:r>
            <a:endParaRPr lang="ru-RU" sz="2800" dirty="0">
              <a:solidFill>
                <a:srgbClr val="C00000"/>
              </a:solidFill>
            </a:endParaRPr>
          </a:p>
        </p:txBody>
      </p:sp>
      <p:sp>
        <p:nvSpPr>
          <p:cNvPr id="6" name="Номер слайда 5"/>
          <p:cNvSpPr>
            <a:spLocks noGrp="1"/>
          </p:cNvSpPr>
          <p:nvPr>
            <p:ph type="sldNum" sz="quarter" idx="12"/>
          </p:nvPr>
        </p:nvSpPr>
        <p:spPr/>
        <p:txBody>
          <a:bodyPr/>
          <a:lstStyle/>
          <a:p>
            <a:fld id="{B0E17F46-A77C-44DD-BD57-20E88A4E1FBE}" type="slidenum">
              <a:rPr lang="ru-RU" smtClean="0"/>
              <a:t>39</a:t>
            </a:fld>
            <a:endParaRPr lang="ru-RU"/>
          </a:p>
        </p:txBody>
      </p:sp>
      <p:graphicFrame>
        <p:nvGraphicFramePr>
          <p:cNvPr id="7" name="Объект 5"/>
          <p:cNvGraphicFramePr>
            <a:graphicFrameLocks noGrp="1"/>
          </p:cNvGraphicFramePr>
          <p:nvPr>
            <p:ph idx="1"/>
            <p:extLst>
              <p:ext uri="{D42A27DB-BD31-4B8C-83A1-F6EECF244321}">
                <p14:modId xmlns:p14="http://schemas.microsoft.com/office/powerpoint/2010/main" val="2643360944"/>
              </p:ext>
            </p:extLst>
          </p:nvPr>
        </p:nvGraphicFramePr>
        <p:xfrm>
          <a:off x="185315" y="1196752"/>
          <a:ext cx="8563149"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Рисунок 7" descr="C:\Users\User\AppData\Local\Temp\Rar$DI22.1781\герб.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1702368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05394" y="54005"/>
            <a:ext cx="7215685" cy="854715"/>
          </a:xfrm>
        </p:spPr>
        <p:txBody>
          <a:bodyPr/>
          <a:lstStyle/>
          <a:p>
            <a:r>
              <a:rPr lang="ru-RU" dirty="0" smtClean="0">
                <a:solidFill>
                  <a:srgbClr val="C00000"/>
                </a:solidFill>
              </a:rPr>
              <a:t>Понятия и термины </a:t>
            </a:r>
            <a:endParaRPr lang="ru-RU" dirty="0">
              <a:solidFill>
                <a:srgbClr val="C00000"/>
              </a:solidFill>
            </a:endParaRPr>
          </a:p>
        </p:txBody>
      </p:sp>
      <p:sp>
        <p:nvSpPr>
          <p:cNvPr id="3" name="Объект 2"/>
          <p:cNvSpPr>
            <a:spLocks noGrp="1"/>
          </p:cNvSpPr>
          <p:nvPr>
            <p:ph idx="1"/>
          </p:nvPr>
        </p:nvSpPr>
        <p:spPr>
          <a:xfrm>
            <a:off x="107504" y="1124744"/>
            <a:ext cx="8928992" cy="5852888"/>
          </a:xfrm>
        </p:spPr>
        <p:txBody>
          <a:bodyPr>
            <a:normAutofit fontScale="85000" lnSpcReduction="20000"/>
          </a:bodyPr>
          <a:lstStyle/>
          <a:p>
            <a:r>
              <a:rPr lang="ru-RU" sz="1700" b="1" dirty="0"/>
              <a:t>Безвозмездные поступления </a:t>
            </a:r>
            <a:r>
              <a:rPr lang="ru-RU" sz="1700" dirty="0"/>
              <a:t>- это финансовая помощь из бюджетов других уровней (межбюджетные трансферты), от физических и юридических лиц. </a:t>
            </a:r>
            <a:endParaRPr lang="ru-RU" sz="1700" dirty="0" smtClean="0"/>
          </a:p>
          <a:p>
            <a:r>
              <a:rPr lang="ru-RU" sz="1700" b="1" dirty="0"/>
              <a:t>Бюджет</a:t>
            </a:r>
            <a:r>
              <a:rPr lang="ru-RU" sz="1700" dirty="0"/>
              <a:t> – форма образования и расходования денежных средств, предназначенных для финансового обеспечения задач и функций государства и </a:t>
            </a:r>
            <a:r>
              <a:rPr lang="ru-RU" sz="1700" b="1" dirty="0" smtClean="0"/>
              <a:t>местного </a:t>
            </a:r>
            <a:r>
              <a:rPr lang="ru-RU" sz="1700" dirty="0" smtClean="0"/>
              <a:t>самоуправления.</a:t>
            </a:r>
          </a:p>
          <a:p>
            <a:r>
              <a:rPr lang="ru-RU" sz="1700" b="1" dirty="0"/>
              <a:t>Бюджетная классификация </a:t>
            </a:r>
            <a:r>
              <a:rPr lang="ru-RU" sz="1700" dirty="0"/>
              <a:t>- группировка доходов и расходов бюджетов всех уровней бюджетной системы РФ, а также источников финансирования дефицитов этих бюджетов, используемая для составления и исполнения бюджетов</a:t>
            </a:r>
            <a:r>
              <a:rPr lang="ru-RU" sz="1700" dirty="0" smtClean="0"/>
              <a:t>.</a:t>
            </a:r>
          </a:p>
          <a:p>
            <a:r>
              <a:rPr lang="ru-RU" sz="1700" b="1" dirty="0"/>
              <a:t>Бюджетный период </a:t>
            </a:r>
            <a:r>
              <a:rPr lang="ru-RU" sz="1700" dirty="0"/>
              <a:t>– отрезок времени, охватывающий все стадии бюджетного планирования. Начинается бюджетный период с момента начала работы по составлению проекта бюджета и завершается утверждением отчета о его исполнении. </a:t>
            </a:r>
            <a:endParaRPr lang="ru-RU" sz="1700" dirty="0" smtClean="0"/>
          </a:p>
          <a:p>
            <a:r>
              <a:rPr lang="ru-RU" sz="1700" b="1" dirty="0" smtClean="0"/>
              <a:t>Бюджетный </a:t>
            </a:r>
            <a:r>
              <a:rPr lang="ru-RU" sz="1700" b="1" dirty="0"/>
              <a:t>процесс - </a:t>
            </a:r>
            <a:r>
              <a:rPr lang="ru-RU" sz="1700" dirty="0"/>
              <a:t>деятельность по составлению проекта бюджета, его рассмотрению, утверждению, исполнению, составлению отчета об исполнении и его утверждению. </a:t>
            </a:r>
            <a:endParaRPr lang="ru-RU" sz="1700" dirty="0" smtClean="0"/>
          </a:p>
          <a:p>
            <a:r>
              <a:rPr lang="ru-RU" sz="1700" b="1" dirty="0" smtClean="0"/>
              <a:t>Бюджетная </a:t>
            </a:r>
            <a:r>
              <a:rPr lang="ru-RU" sz="1700" b="1" dirty="0"/>
              <a:t>система </a:t>
            </a:r>
            <a:r>
              <a:rPr lang="ru-RU" sz="1700" b="1" dirty="0" smtClean="0"/>
              <a:t>РФ </a:t>
            </a:r>
            <a:r>
              <a:rPr lang="ru-RU" sz="1700" dirty="0"/>
              <a:t>- совокупность всех бюджетов в РФ: федерального, региональных, местных, государственных внебюджетных фондов</a:t>
            </a:r>
            <a:r>
              <a:rPr lang="ru-RU" sz="1700" dirty="0" smtClean="0"/>
              <a:t>.</a:t>
            </a:r>
          </a:p>
          <a:p>
            <a:r>
              <a:rPr lang="ru-RU" sz="1700" b="1" dirty="0"/>
              <a:t>Государственный (муниципальный) долг </a:t>
            </a:r>
            <a:r>
              <a:rPr lang="ru-RU" sz="1700" dirty="0"/>
              <a:t>- обязательства публично-правового образования по полученным кредитам, выпущенным ценным бумагам, предоставленным гарантиям перед третьими лицами</a:t>
            </a:r>
            <a:r>
              <a:rPr lang="ru-RU" sz="1700" dirty="0" smtClean="0"/>
              <a:t>.</a:t>
            </a:r>
          </a:p>
          <a:p>
            <a:r>
              <a:rPr lang="ru-RU" sz="1700" b="1" dirty="0" smtClean="0"/>
              <a:t>Дотации</a:t>
            </a:r>
            <a:r>
              <a:rPr lang="ru-RU" sz="1700" dirty="0" smtClean="0"/>
              <a:t> </a:t>
            </a:r>
            <a:r>
              <a:rPr lang="ru-RU" sz="1700" dirty="0"/>
              <a:t>- межбюджетные трансферты, предоставляемые на безвозмездной и безвозвратной основе </a:t>
            </a:r>
            <a:r>
              <a:rPr lang="ru-RU" sz="1700" dirty="0" smtClean="0"/>
              <a:t>без установления </a:t>
            </a:r>
            <a:r>
              <a:rPr lang="ru-RU" sz="1700" dirty="0"/>
              <a:t>направлений и (или) условий их использования</a:t>
            </a:r>
            <a:r>
              <a:rPr lang="ru-RU" sz="1700" dirty="0" smtClean="0"/>
              <a:t>.</a:t>
            </a:r>
          </a:p>
          <a:p>
            <a:r>
              <a:rPr lang="ru-RU" sz="1700" b="1" dirty="0"/>
              <a:t>Источники финансирования дефицита бюджета </a:t>
            </a:r>
            <a:r>
              <a:rPr lang="ru-RU" sz="1700" dirty="0"/>
              <a:t>-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 </a:t>
            </a:r>
            <a:endParaRPr lang="ru-RU" sz="1700" dirty="0" smtClean="0"/>
          </a:p>
          <a:p>
            <a:r>
              <a:rPr lang="ru-RU" sz="1700" b="1" dirty="0"/>
              <a:t>Индекс потребительских цен </a:t>
            </a:r>
            <a:r>
              <a:rPr lang="ru-RU" sz="1700" dirty="0"/>
              <a:t>- один из видов индексов цен, созданный для измерения среднего уровня цен на товары и услуги (потребительской корзины) за определённый период в экономике</a:t>
            </a:r>
            <a:r>
              <a:rPr lang="ru-RU" sz="1700" dirty="0" smtClean="0"/>
              <a:t>.</a:t>
            </a:r>
            <a:endParaRPr lang="ru-RU" sz="1700" dirty="0"/>
          </a:p>
          <a:p>
            <a:endParaRPr lang="ru-RU" sz="1800" dirty="0"/>
          </a:p>
        </p:txBody>
      </p:sp>
      <p:sp>
        <p:nvSpPr>
          <p:cNvPr id="4" name="Номер слайда 3"/>
          <p:cNvSpPr>
            <a:spLocks noGrp="1"/>
          </p:cNvSpPr>
          <p:nvPr>
            <p:ph type="sldNum" sz="quarter" idx="12"/>
          </p:nvPr>
        </p:nvSpPr>
        <p:spPr/>
        <p:txBody>
          <a:bodyPr/>
          <a:lstStyle/>
          <a:p>
            <a:fld id="{B0E17F46-A77C-44DD-BD57-20E88A4E1FBE}" type="slidenum">
              <a:rPr lang="ru-RU" smtClean="0"/>
              <a:t>4</a:t>
            </a:fld>
            <a:endParaRPr lang="ru-RU" dirty="0"/>
          </a:p>
        </p:txBody>
      </p:sp>
      <p:pic>
        <p:nvPicPr>
          <p:cNvPr id="6" name="Picture 2" descr="http://berezovsky.krskstate.ru/dat/Image/39/learn-mo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4042" y="4986"/>
            <a:ext cx="2284090" cy="1196836"/>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descr="C:\Users\User\AppData\Local\Temp\Rar$DI22.1781\герб.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36719"/>
            <a:ext cx="731520" cy="828040"/>
          </a:xfrm>
          <a:prstGeom prst="rect">
            <a:avLst/>
          </a:prstGeom>
          <a:noFill/>
          <a:ln>
            <a:noFill/>
          </a:ln>
        </p:spPr>
      </p:pic>
    </p:spTree>
    <p:extLst>
      <p:ext uri="{BB962C8B-B14F-4D97-AF65-F5344CB8AC3E}">
        <p14:creationId xmlns:p14="http://schemas.microsoft.com/office/powerpoint/2010/main" val="3469816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6423" y="0"/>
            <a:ext cx="8229600" cy="1143000"/>
          </a:xfrm>
        </p:spPr>
        <p:txBody>
          <a:bodyPr>
            <a:normAutofit/>
          </a:bodyPr>
          <a:lstStyle/>
          <a:p>
            <a:r>
              <a:rPr lang="ru-RU" sz="3200" dirty="0">
                <a:solidFill>
                  <a:srgbClr val="C00000"/>
                </a:solidFill>
              </a:rPr>
              <a:t>Расходы на дорожное </a:t>
            </a:r>
            <a:r>
              <a:rPr lang="ru-RU" sz="3200" dirty="0" smtClean="0">
                <a:solidFill>
                  <a:srgbClr val="C00000"/>
                </a:solidFill>
              </a:rPr>
              <a:t>хозяйство в 2020 году</a:t>
            </a:r>
            <a:endParaRPr lang="ru-RU" sz="3200" dirty="0">
              <a:solidFill>
                <a:srgbClr val="C00000"/>
              </a:solidFill>
            </a:endParaRPr>
          </a:p>
        </p:txBody>
      </p:sp>
      <p:sp>
        <p:nvSpPr>
          <p:cNvPr id="6" name="Номер слайда 5"/>
          <p:cNvSpPr>
            <a:spLocks noGrp="1"/>
          </p:cNvSpPr>
          <p:nvPr>
            <p:ph type="sldNum" sz="quarter" idx="12"/>
          </p:nvPr>
        </p:nvSpPr>
        <p:spPr/>
        <p:txBody>
          <a:bodyPr/>
          <a:lstStyle/>
          <a:p>
            <a:fld id="{B0E17F46-A77C-44DD-BD57-20E88A4E1FBE}" type="slidenum">
              <a:rPr lang="ru-RU" smtClean="0"/>
              <a:t>40</a:t>
            </a:fld>
            <a:endParaRPr lang="ru-RU"/>
          </a:p>
        </p:txBody>
      </p:sp>
      <p:graphicFrame>
        <p:nvGraphicFramePr>
          <p:cNvPr id="7" name="Объект 3"/>
          <p:cNvGraphicFramePr>
            <a:graphicFrameLocks noGrp="1"/>
          </p:cNvGraphicFramePr>
          <p:nvPr>
            <p:ph idx="1"/>
            <p:extLst>
              <p:ext uri="{D42A27DB-BD31-4B8C-83A1-F6EECF244321}">
                <p14:modId xmlns:p14="http://schemas.microsoft.com/office/powerpoint/2010/main" val="1949406910"/>
              </p:ext>
            </p:extLst>
          </p:nvPr>
        </p:nvGraphicFramePr>
        <p:xfrm>
          <a:off x="323850" y="1125538"/>
          <a:ext cx="8569325" cy="5399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Рисунок 7" descr="C:\Users\User\AppData\Local\Temp\Rar$DI22.1781\герб.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1742388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128792" cy="1004888"/>
          </a:xfrm>
        </p:spPr>
        <p:txBody>
          <a:bodyPr>
            <a:normAutofit/>
          </a:bodyPr>
          <a:lstStyle/>
          <a:p>
            <a:pPr fontAlgn="auto">
              <a:spcAft>
                <a:spcPts val="0"/>
              </a:spcAft>
              <a:defRPr/>
            </a:pPr>
            <a:r>
              <a:rPr lang="ru-RU" sz="2400" dirty="0">
                <a:solidFill>
                  <a:srgbClr val="C00000"/>
                </a:solidFill>
              </a:rPr>
              <a:t>Расходы на </a:t>
            </a:r>
            <a:r>
              <a:rPr lang="ru-RU" sz="2400" dirty="0" smtClean="0">
                <a:solidFill>
                  <a:srgbClr val="C00000"/>
                </a:solidFill>
              </a:rPr>
              <a:t>водное хозяйство в 2020 г.</a:t>
            </a:r>
            <a:endParaRPr lang="ru-RU" sz="2400" dirty="0">
              <a:solidFill>
                <a:srgbClr val="C00000"/>
              </a:solidFill>
            </a:endParaRPr>
          </a:p>
        </p:txBody>
      </p:sp>
      <p:sp>
        <p:nvSpPr>
          <p:cNvPr id="54275"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7046E2-679D-4C40-B189-93450CC9DC1D}" type="slidenum">
              <a:rPr lang="ru-RU">
                <a:cs typeface="Arial" charset="0"/>
              </a:rPr>
              <a:pPr fontAlgn="base">
                <a:spcBef>
                  <a:spcPct val="0"/>
                </a:spcBef>
                <a:spcAft>
                  <a:spcPct val="0"/>
                </a:spcAft>
              </a:pPr>
              <a:t>41</a:t>
            </a:fld>
            <a:endParaRPr lang="ru-RU" dirty="0">
              <a:cs typeface="Arial" charset="0"/>
            </a:endParaRPr>
          </a:p>
        </p:txBody>
      </p:sp>
      <p:pic>
        <p:nvPicPr>
          <p:cNvPr id="368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12776"/>
            <a:ext cx="878497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Объект 3"/>
          <p:cNvGraphicFramePr>
            <a:graphicFrameLocks noGrp="1"/>
          </p:cNvGraphicFramePr>
          <p:nvPr>
            <p:ph idx="1"/>
            <p:extLst>
              <p:ext uri="{D42A27DB-BD31-4B8C-83A1-F6EECF244321}">
                <p14:modId xmlns:p14="http://schemas.microsoft.com/office/powerpoint/2010/main" val="2007668563"/>
              </p:ext>
            </p:extLst>
          </p:nvPr>
        </p:nvGraphicFramePr>
        <p:xfrm>
          <a:off x="107504" y="1196752"/>
          <a:ext cx="8785671" cy="5182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descr="C:\Users\User\AppData\Local\Temp\Rar$DI22.1781\герб.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3990772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63538"/>
            <a:ext cx="7655866" cy="1143000"/>
          </a:xfrm>
        </p:spPr>
        <p:txBody>
          <a:bodyPr>
            <a:normAutofit/>
          </a:bodyPr>
          <a:lstStyle/>
          <a:p>
            <a:r>
              <a:rPr lang="ru-RU" sz="3200" dirty="0">
                <a:solidFill>
                  <a:srgbClr val="C00000"/>
                </a:solidFill>
              </a:rPr>
              <a:t>Расходы на исполнение прочих </a:t>
            </a:r>
            <a:r>
              <a:rPr lang="ru-RU" sz="3200" dirty="0" smtClean="0">
                <a:solidFill>
                  <a:srgbClr val="C00000"/>
                </a:solidFill>
              </a:rPr>
              <a:t>полномочий</a:t>
            </a:r>
            <a:endParaRPr lang="ru-RU" sz="3200" dirty="0">
              <a:solidFill>
                <a:srgbClr val="C00000"/>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4018296176"/>
              </p:ext>
            </p:extLst>
          </p:nvPr>
        </p:nvGraphicFramePr>
        <p:xfrm>
          <a:off x="323528" y="1351583"/>
          <a:ext cx="8642350" cy="5472906"/>
        </p:xfrm>
        <a:graphic>
          <a:graphicData uri="http://schemas.openxmlformats.org/drawingml/2006/chart">
            <c:chart xmlns:c="http://schemas.openxmlformats.org/drawingml/2006/chart" xmlns:r="http://schemas.openxmlformats.org/officeDocument/2006/relationships" r:id="rId2"/>
          </a:graphicData>
        </a:graphic>
      </p:graphicFrame>
      <p:sp>
        <p:nvSpPr>
          <p:cNvPr id="6" name="Номер слайда 5"/>
          <p:cNvSpPr>
            <a:spLocks noGrp="1"/>
          </p:cNvSpPr>
          <p:nvPr>
            <p:ph type="sldNum" sz="quarter" idx="12"/>
          </p:nvPr>
        </p:nvSpPr>
        <p:spPr/>
        <p:txBody>
          <a:bodyPr/>
          <a:lstStyle/>
          <a:p>
            <a:fld id="{B0E17F46-A77C-44DD-BD57-20E88A4E1FBE}" type="slidenum">
              <a:rPr lang="ru-RU" smtClean="0"/>
              <a:t>42</a:t>
            </a:fld>
            <a:endParaRPr lang="ru-RU"/>
          </a:p>
        </p:txBody>
      </p:sp>
      <p:pic>
        <p:nvPicPr>
          <p:cNvPr id="7" name="Рисунок 6" descr="C:\Users\User\AppData\Local\Temp\Rar$DI22.1781\герб.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8403777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0E17F46-A77C-44DD-BD57-20E88A4E1FBE}" type="slidenum">
              <a:rPr lang="ru-RU" smtClean="0"/>
              <a:t>43</a:t>
            </a:fld>
            <a:endParaRPr lang="ru-RU"/>
          </a:p>
        </p:txBody>
      </p:sp>
      <p:sp>
        <p:nvSpPr>
          <p:cNvPr id="6" name="Заголовок 1"/>
          <p:cNvSpPr>
            <a:spLocks noGrp="1"/>
          </p:cNvSpPr>
          <p:nvPr>
            <p:ph type="title"/>
          </p:nvPr>
        </p:nvSpPr>
        <p:spPr>
          <a:xfrm>
            <a:off x="905395" y="564902"/>
            <a:ext cx="7787208" cy="994122"/>
          </a:xfrm>
        </p:spPr>
        <p:txBody>
          <a:bodyPr>
            <a:normAutofit fontScale="90000"/>
          </a:bodyPr>
          <a:lstStyle/>
          <a:p>
            <a:r>
              <a:rPr lang="ru-RU" dirty="0" smtClean="0"/>
              <a:t>Структура расходов </a:t>
            </a:r>
            <a:r>
              <a:rPr lang="ru-RU" dirty="0"/>
              <a:t>на исполнение прочих </a:t>
            </a:r>
            <a:r>
              <a:rPr lang="ru-RU" dirty="0" smtClean="0"/>
              <a:t>полномочий, %</a:t>
            </a:r>
            <a:endParaRPr lang="ru-RU" dirty="0"/>
          </a:p>
        </p:txBody>
      </p:sp>
      <p:graphicFrame>
        <p:nvGraphicFramePr>
          <p:cNvPr id="7" name="Объект 3"/>
          <p:cNvGraphicFramePr>
            <a:graphicFrameLocks noGrp="1"/>
          </p:cNvGraphicFramePr>
          <p:nvPr>
            <p:ph idx="1"/>
            <p:extLst>
              <p:ext uri="{D42A27DB-BD31-4B8C-83A1-F6EECF244321}">
                <p14:modId xmlns:p14="http://schemas.microsoft.com/office/powerpoint/2010/main" val="2187090950"/>
              </p:ext>
            </p:extLst>
          </p:nvPr>
        </p:nvGraphicFramePr>
        <p:xfrm>
          <a:off x="179512" y="1772816"/>
          <a:ext cx="8784976" cy="4896544"/>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descr="http://admbalabanovo.ru/upload/resize_cache/iblock/584/800_300_2/5846b0123cf25aa45816b375a60715f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5206" y="596875"/>
            <a:ext cx="2661651" cy="11759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Рисунок 8" descr="C:\Users\User\AppData\Local\Temp\Rar$DI22.1781\герб.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40353022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4" y="204490"/>
            <a:ext cx="8079781" cy="1143000"/>
          </a:xfrm>
        </p:spPr>
        <p:txBody>
          <a:bodyPr>
            <a:noAutofit/>
          </a:bodyPr>
          <a:lstStyle/>
          <a:p>
            <a:r>
              <a:rPr lang="ru-RU" sz="2600" dirty="0">
                <a:solidFill>
                  <a:srgbClr val="C00000"/>
                </a:solidFill>
              </a:rPr>
              <a:t>Структура расходов на содержание органов местного </a:t>
            </a:r>
            <a:r>
              <a:rPr lang="ru-RU" sz="2600" dirty="0" smtClean="0">
                <a:solidFill>
                  <a:srgbClr val="C00000"/>
                </a:solidFill>
              </a:rPr>
              <a:t>самоуправления в 2020 году, </a:t>
            </a:r>
            <a:r>
              <a:rPr lang="ru-RU" sz="2600" dirty="0">
                <a:solidFill>
                  <a:srgbClr val="C00000"/>
                </a:solidFill>
              </a:rPr>
              <a:t>тыс. руб., %</a:t>
            </a:r>
          </a:p>
        </p:txBody>
      </p:sp>
      <p:graphicFrame>
        <p:nvGraphicFramePr>
          <p:cNvPr id="5" name="Объект 3"/>
          <p:cNvGraphicFramePr>
            <a:graphicFrameLocks noGrp="1"/>
          </p:cNvGraphicFramePr>
          <p:nvPr>
            <p:ph idx="1"/>
            <p:extLst>
              <p:ext uri="{D42A27DB-BD31-4B8C-83A1-F6EECF244321}">
                <p14:modId xmlns:p14="http://schemas.microsoft.com/office/powerpoint/2010/main" val="2199923426"/>
              </p:ext>
            </p:extLst>
          </p:nvPr>
        </p:nvGraphicFramePr>
        <p:xfrm>
          <a:off x="185315" y="1484784"/>
          <a:ext cx="8784976"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6" name="Номер слайда 5"/>
          <p:cNvSpPr>
            <a:spLocks noGrp="1"/>
          </p:cNvSpPr>
          <p:nvPr>
            <p:ph type="sldNum" sz="quarter" idx="12"/>
          </p:nvPr>
        </p:nvSpPr>
        <p:spPr/>
        <p:txBody>
          <a:bodyPr/>
          <a:lstStyle/>
          <a:p>
            <a:fld id="{B0E17F46-A77C-44DD-BD57-20E88A4E1FBE}" type="slidenum">
              <a:rPr lang="ru-RU" smtClean="0"/>
              <a:t>44</a:t>
            </a:fld>
            <a:endParaRPr lang="ru-RU"/>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92" y="2852936"/>
            <a:ext cx="2112234" cy="15841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1005111"/>
            <a:ext cx="1885741" cy="15025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descr="C:\Users\User\AppData\Local\Temp\Rar$DI22.1781\герб.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9473155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4" y="204490"/>
            <a:ext cx="8079781" cy="1280294"/>
          </a:xfrm>
        </p:spPr>
        <p:txBody>
          <a:bodyPr>
            <a:noAutofit/>
          </a:bodyPr>
          <a:lstStyle/>
          <a:p>
            <a:r>
              <a:rPr lang="ru-RU" sz="2800" dirty="0">
                <a:solidFill>
                  <a:srgbClr val="C00000"/>
                </a:solidFill>
              </a:rPr>
              <a:t>Источники внутреннего финансирования дефицита </a:t>
            </a:r>
            <a:r>
              <a:rPr lang="ru-RU" sz="2800" dirty="0" smtClean="0">
                <a:solidFill>
                  <a:srgbClr val="C00000"/>
                </a:solidFill>
              </a:rPr>
              <a:t>бюджета в 2020 году</a:t>
            </a:r>
            <a:endParaRPr lang="ru-RU" sz="2800" dirty="0">
              <a:solidFill>
                <a:srgbClr val="C00000"/>
              </a:solidFill>
            </a:endParaRPr>
          </a:p>
        </p:txBody>
      </p:sp>
      <p:sp>
        <p:nvSpPr>
          <p:cNvPr id="6" name="Номер слайда 5"/>
          <p:cNvSpPr>
            <a:spLocks noGrp="1"/>
          </p:cNvSpPr>
          <p:nvPr>
            <p:ph type="sldNum" sz="quarter" idx="12"/>
          </p:nvPr>
        </p:nvSpPr>
        <p:spPr/>
        <p:txBody>
          <a:bodyPr/>
          <a:lstStyle/>
          <a:p>
            <a:fld id="{B0E17F46-A77C-44DD-BD57-20E88A4E1FBE}" type="slidenum">
              <a:rPr lang="ru-RU" smtClean="0"/>
              <a:t>45</a:t>
            </a:fld>
            <a:endParaRPr lang="ru-RU"/>
          </a:p>
        </p:txBody>
      </p:sp>
      <p:graphicFrame>
        <p:nvGraphicFramePr>
          <p:cNvPr id="8" name="Объект 4"/>
          <p:cNvGraphicFramePr>
            <a:graphicFrameLocks/>
          </p:cNvGraphicFramePr>
          <p:nvPr>
            <p:extLst>
              <p:ext uri="{D42A27DB-BD31-4B8C-83A1-F6EECF244321}">
                <p14:modId xmlns:p14="http://schemas.microsoft.com/office/powerpoint/2010/main" val="3599176123"/>
              </p:ext>
            </p:extLst>
          </p:nvPr>
        </p:nvGraphicFramePr>
        <p:xfrm>
          <a:off x="467544" y="2060848"/>
          <a:ext cx="8219256" cy="2952328"/>
        </p:xfrm>
        <a:graphic>
          <a:graphicData uri="http://schemas.openxmlformats.org/drawingml/2006/table">
            <a:tbl>
              <a:tblPr firstRow="1" bandRow="1">
                <a:tableStyleId>{F5AB1C69-6EDB-4FF4-983F-18BD219EF322}</a:tableStyleId>
              </a:tblPr>
              <a:tblGrid>
                <a:gridCol w="6491064"/>
                <a:gridCol w="1728192"/>
              </a:tblGrid>
              <a:tr h="477871">
                <a:tc>
                  <a:txBody>
                    <a:bodyPr/>
                    <a:lstStyle/>
                    <a:p>
                      <a:pPr algn="ctr"/>
                      <a:r>
                        <a:rPr lang="ru-RU" dirty="0" smtClean="0"/>
                        <a:t>Наименование</a:t>
                      </a:r>
                      <a:endParaRPr lang="ru-RU" dirty="0">
                        <a:solidFill>
                          <a:sysClr val="windowText" lastClr="000000"/>
                        </a:solidFill>
                      </a:endParaRPr>
                    </a:p>
                  </a:txBody>
                  <a:tcPr/>
                </a:tc>
                <a:tc>
                  <a:txBody>
                    <a:bodyPr/>
                    <a:lstStyle/>
                    <a:p>
                      <a:pPr algn="ctr"/>
                      <a:r>
                        <a:rPr lang="ru-RU" dirty="0" smtClean="0"/>
                        <a:t>Сумма</a:t>
                      </a:r>
                      <a:endParaRPr lang="ru-RU" dirty="0">
                        <a:solidFill>
                          <a:sysClr val="windowText" lastClr="000000"/>
                        </a:solidFill>
                      </a:endParaRPr>
                    </a:p>
                  </a:txBody>
                  <a:tcPr/>
                </a:tc>
              </a:tr>
              <a:tr h="824819">
                <a:tc>
                  <a:txBody>
                    <a:bodyPr/>
                    <a:lstStyle/>
                    <a:p>
                      <a:r>
                        <a:rPr lang="ru-RU" dirty="0" smtClean="0"/>
                        <a:t>Увеличение прочих остатков денежных средств бюджетов городских поселений</a:t>
                      </a:r>
                      <a:endParaRPr lang="ru-RU" dirty="0"/>
                    </a:p>
                  </a:txBody>
                  <a:tcPr/>
                </a:tc>
                <a:tc>
                  <a:txBody>
                    <a:bodyPr/>
                    <a:lstStyle/>
                    <a:p>
                      <a:pPr algn="ctr"/>
                      <a:r>
                        <a:rPr lang="ru-RU" dirty="0" smtClean="0"/>
                        <a:t>-311 710</a:t>
                      </a:r>
                      <a:endParaRPr lang="ru-RU" dirty="0"/>
                    </a:p>
                  </a:txBody>
                  <a:tcPr anchor="ctr"/>
                </a:tc>
              </a:tr>
              <a:tr h="824819">
                <a:tc>
                  <a:txBody>
                    <a:bodyPr/>
                    <a:lstStyle/>
                    <a:p>
                      <a:r>
                        <a:rPr lang="ru-RU" dirty="0" smtClean="0"/>
                        <a:t>Уменьшение прочих остатков денежных средств бюджетов городских поселений</a:t>
                      </a:r>
                      <a:endParaRPr lang="ru-RU" dirty="0"/>
                    </a:p>
                  </a:txBody>
                  <a:tcPr/>
                </a:tc>
                <a:tc>
                  <a:txBody>
                    <a:bodyPr/>
                    <a:lstStyle/>
                    <a:p>
                      <a:pPr algn="ctr"/>
                      <a:r>
                        <a:rPr lang="ru-RU" baseline="0" dirty="0" smtClean="0"/>
                        <a:t>372 457</a:t>
                      </a:r>
                      <a:endParaRPr lang="ru-RU" dirty="0"/>
                    </a:p>
                  </a:txBody>
                  <a:tcPr anchor="ctr"/>
                </a:tc>
              </a:tr>
              <a:tr h="824819">
                <a:tc>
                  <a:txBody>
                    <a:bodyPr/>
                    <a:lstStyle/>
                    <a:p>
                      <a:r>
                        <a:rPr lang="ru-RU" b="1" dirty="0" smtClean="0"/>
                        <a:t>Итого источники внутреннего финансирования дефицита бюджета</a:t>
                      </a:r>
                      <a:r>
                        <a:rPr lang="ru-RU" dirty="0" smtClean="0"/>
                        <a:t> (+ дефицит/- профицит)</a:t>
                      </a:r>
                      <a:endParaRPr lang="ru-RU" b="1" dirty="0"/>
                    </a:p>
                  </a:txBody>
                  <a:tcPr/>
                </a:tc>
                <a:tc>
                  <a:txBody>
                    <a:bodyPr/>
                    <a:lstStyle/>
                    <a:p>
                      <a:pPr algn="ctr"/>
                      <a:r>
                        <a:rPr lang="ru-RU" b="1" dirty="0" smtClean="0"/>
                        <a:t>60</a:t>
                      </a:r>
                      <a:r>
                        <a:rPr lang="ru-RU" b="1" baseline="0" dirty="0" smtClean="0"/>
                        <a:t> 747</a:t>
                      </a:r>
                      <a:endParaRPr lang="ru-RU" b="1" dirty="0"/>
                    </a:p>
                  </a:txBody>
                  <a:tcPr anchor="ctr"/>
                </a:tc>
              </a:tr>
            </a:tbl>
          </a:graphicData>
        </a:graphic>
      </p:graphicFrame>
      <p:sp>
        <p:nvSpPr>
          <p:cNvPr id="9" name="TextBox 8"/>
          <p:cNvSpPr txBox="1"/>
          <p:nvPr/>
        </p:nvSpPr>
        <p:spPr>
          <a:xfrm>
            <a:off x="7020272" y="1526472"/>
            <a:ext cx="1728192" cy="400110"/>
          </a:xfrm>
          <a:prstGeom prst="rect">
            <a:avLst/>
          </a:prstGeom>
          <a:noFill/>
        </p:spPr>
        <p:txBody>
          <a:bodyPr wrap="square" rtlCol="0">
            <a:spAutoFit/>
          </a:bodyPr>
          <a:lstStyle/>
          <a:p>
            <a:r>
              <a:rPr lang="ru-RU" sz="2000" dirty="0" smtClean="0"/>
              <a:t>тыс. руб.</a:t>
            </a:r>
            <a:endParaRPr lang="ru-RU" sz="2000" dirty="0"/>
          </a:p>
        </p:txBody>
      </p:sp>
      <p:pic>
        <p:nvPicPr>
          <p:cNvPr id="7" name="Рисунок 6" descr="C:\Users\User\AppData\Local\Temp\Rar$DI22.1781\герб.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7735409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04490"/>
            <a:ext cx="7704856" cy="800621"/>
          </a:xfrm>
        </p:spPr>
        <p:txBody>
          <a:bodyPr>
            <a:noAutofit/>
          </a:bodyPr>
          <a:lstStyle/>
          <a:p>
            <a:r>
              <a:rPr lang="ru-RU" sz="3600" dirty="0">
                <a:solidFill>
                  <a:srgbClr val="C00000"/>
                </a:solidFill>
              </a:rPr>
              <a:t>Контактная информация</a:t>
            </a:r>
          </a:p>
        </p:txBody>
      </p:sp>
      <p:sp>
        <p:nvSpPr>
          <p:cNvPr id="3" name="Объект 2"/>
          <p:cNvSpPr>
            <a:spLocks noGrp="1"/>
          </p:cNvSpPr>
          <p:nvPr>
            <p:ph idx="1"/>
          </p:nvPr>
        </p:nvSpPr>
        <p:spPr>
          <a:xfrm>
            <a:off x="185315" y="1124744"/>
            <a:ext cx="8779173" cy="5328592"/>
          </a:xfrm>
        </p:spPr>
        <p:txBody>
          <a:bodyPr>
            <a:normAutofit fontScale="92500" lnSpcReduction="10000"/>
          </a:bodyPr>
          <a:lstStyle/>
          <a:p>
            <a:pPr marL="0" indent="0" algn="ctr">
              <a:buNone/>
            </a:pPr>
            <a:r>
              <a:rPr lang="ru-RU" sz="2400" dirty="0" smtClean="0">
                <a:solidFill>
                  <a:srgbClr val="002060"/>
                </a:solidFill>
                <a:latin typeface="Times New Roman" panose="02020603050405020304" pitchFamily="18" charset="0"/>
                <a:cs typeface="Times New Roman" panose="02020603050405020304" pitchFamily="18" charset="0"/>
              </a:rPr>
              <a:t>Администрация (исполнительно-распорядительный орган) городского поселения «Город Балабаново»</a:t>
            </a:r>
          </a:p>
          <a:p>
            <a:pPr marL="0" indent="0">
              <a:buNone/>
            </a:pPr>
            <a:endParaRPr lang="ru-RU" sz="20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sz="1800" dirty="0" smtClean="0">
                <a:solidFill>
                  <a:srgbClr val="002060"/>
                </a:solidFill>
                <a:latin typeface="Times New Roman" panose="02020603050405020304" pitchFamily="18" charset="0"/>
                <a:cs typeface="Times New Roman" panose="02020603050405020304" pitchFamily="18" charset="0"/>
              </a:rPr>
              <a:t>Адрес: 249000, Калужская область, Боровский район, город Балабаново, ул. 1 Мая, д. 9а</a:t>
            </a:r>
          </a:p>
          <a:p>
            <a:pPr marL="0" indent="0">
              <a:buNone/>
            </a:pPr>
            <a:endParaRPr lang="ru-RU" sz="18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sz="1800" dirty="0" smtClean="0">
                <a:solidFill>
                  <a:srgbClr val="002060"/>
                </a:solidFill>
                <a:latin typeface="Times New Roman" panose="02020603050405020304" pitchFamily="18" charset="0"/>
                <a:cs typeface="Times New Roman" panose="02020603050405020304" pitchFamily="18" charset="0"/>
              </a:rPr>
              <a:t>Телефон/факс: +7(484) 386 13 01</a:t>
            </a:r>
          </a:p>
          <a:p>
            <a:pPr marL="0" indent="0">
              <a:buNone/>
            </a:pPr>
            <a:endParaRPr lang="ru-RU" sz="18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sz="1800" dirty="0" smtClean="0">
                <a:solidFill>
                  <a:srgbClr val="002060"/>
                </a:solidFill>
                <a:latin typeface="Times New Roman" panose="02020603050405020304" pitchFamily="18" charset="0"/>
                <a:cs typeface="Times New Roman" panose="02020603050405020304" pitchFamily="18" charset="0"/>
              </a:rPr>
              <a:t>Е-</a:t>
            </a:r>
            <a:r>
              <a:rPr lang="en-US" sz="1800" dirty="0" smtClean="0">
                <a:solidFill>
                  <a:srgbClr val="002060"/>
                </a:solidFill>
                <a:latin typeface="Times New Roman" panose="02020603050405020304" pitchFamily="18" charset="0"/>
                <a:cs typeface="Times New Roman" panose="02020603050405020304" pitchFamily="18" charset="0"/>
              </a:rPr>
              <a:t>mail</a:t>
            </a:r>
            <a:r>
              <a:rPr lang="ru-RU" sz="1800" dirty="0" smtClean="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gp_balabanovo@adm.kaluga.ru</a:t>
            </a:r>
            <a:endParaRPr lang="ru-RU" sz="1800"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ru-RU" sz="18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sz="1800" dirty="0" smtClean="0">
                <a:solidFill>
                  <a:srgbClr val="002060"/>
                </a:solidFill>
                <a:latin typeface="Times New Roman" panose="02020603050405020304" pitchFamily="18" charset="0"/>
                <a:cs typeface="Times New Roman" panose="02020603050405020304" pitchFamily="18" charset="0"/>
              </a:rPr>
              <a:t>Официальный сайт: </a:t>
            </a:r>
            <a:r>
              <a:rPr lang="en-US" sz="1800" dirty="0" smtClean="0">
                <a:solidFill>
                  <a:srgbClr val="002060"/>
                </a:solidFill>
                <a:latin typeface="Times New Roman" panose="02020603050405020304" pitchFamily="18" charset="0"/>
                <a:cs typeface="Times New Roman" panose="02020603050405020304" pitchFamily="18" charset="0"/>
                <a:hlinkClick r:id="rId2"/>
              </a:rPr>
              <a:t>http</a:t>
            </a:r>
            <a:r>
              <a:rPr lang="en-US" sz="1800" dirty="0">
                <a:solidFill>
                  <a:srgbClr val="002060"/>
                </a:solidFill>
                <a:latin typeface="Times New Roman" panose="02020603050405020304" pitchFamily="18" charset="0"/>
                <a:cs typeface="Times New Roman" panose="02020603050405020304" pitchFamily="18" charset="0"/>
                <a:hlinkClick r:id="rId2"/>
              </a:rPr>
              <a:t>://</a:t>
            </a:r>
            <a:r>
              <a:rPr lang="en-US" sz="1800" dirty="0" smtClean="0">
                <a:solidFill>
                  <a:srgbClr val="002060"/>
                </a:solidFill>
                <a:latin typeface="Times New Roman" panose="02020603050405020304" pitchFamily="18" charset="0"/>
                <a:cs typeface="Times New Roman" panose="02020603050405020304" pitchFamily="18" charset="0"/>
                <a:hlinkClick r:id="rId2"/>
              </a:rPr>
              <a:t>admbalabanovo.ru</a:t>
            </a:r>
            <a:endParaRPr lang="ru-RU" sz="1800"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ru-RU" sz="18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sz="1800" dirty="0" smtClean="0">
                <a:solidFill>
                  <a:srgbClr val="002060"/>
                </a:solidFill>
                <a:latin typeface="Times New Roman" panose="02020603050405020304" pitchFamily="18" charset="0"/>
                <a:cs typeface="Times New Roman" panose="02020603050405020304" pitchFamily="18" charset="0"/>
              </a:rPr>
              <a:t>Часы работы: понедельник – четверг с 8.00 </a:t>
            </a:r>
            <a:r>
              <a:rPr lang="ru-RU" sz="1800" dirty="0">
                <a:solidFill>
                  <a:srgbClr val="002060"/>
                </a:solidFill>
                <a:latin typeface="Times New Roman" panose="02020603050405020304" pitchFamily="18" charset="0"/>
                <a:cs typeface="Times New Roman" panose="02020603050405020304" pitchFamily="18" charset="0"/>
              </a:rPr>
              <a:t>до </a:t>
            </a:r>
            <a:r>
              <a:rPr lang="ru-RU" sz="1800" dirty="0" smtClean="0">
                <a:solidFill>
                  <a:srgbClr val="002060"/>
                </a:solidFill>
                <a:latin typeface="Times New Roman" panose="02020603050405020304" pitchFamily="18" charset="0"/>
                <a:cs typeface="Times New Roman" panose="02020603050405020304" pitchFamily="18" charset="0"/>
              </a:rPr>
              <a:t>17.15 часов,</a:t>
            </a:r>
          </a:p>
          <a:p>
            <a:pPr marL="0" indent="0">
              <a:buNone/>
            </a:pPr>
            <a:r>
              <a:rPr lang="ru-RU" sz="1800" dirty="0">
                <a:solidFill>
                  <a:srgbClr val="002060"/>
                </a:solidFill>
                <a:latin typeface="Times New Roman" panose="02020603050405020304" pitchFamily="18" charset="0"/>
                <a:cs typeface="Times New Roman" panose="02020603050405020304" pitchFamily="18" charset="0"/>
              </a:rPr>
              <a:t> </a:t>
            </a:r>
            <a:r>
              <a:rPr lang="ru-RU" sz="1800" dirty="0" smtClean="0">
                <a:solidFill>
                  <a:srgbClr val="002060"/>
                </a:solidFill>
                <a:latin typeface="Times New Roman" panose="02020603050405020304" pitchFamily="18" charset="0"/>
                <a:cs typeface="Times New Roman" panose="02020603050405020304" pitchFamily="18" charset="0"/>
              </a:rPr>
              <a:t>                          пятница с </a:t>
            </a:r>
            <a:r>
              <a:rPr lang="ru-RU" sz="1800" dirty="0">
                <a:solidFill>
                  <a:srgbClr val="002060"/>
                </a:solidFill>
                <a:latin typeface="Times New Roman" panose="02020603050405020304" pitchFamily="18" charset="0"/>
                <a:cs typeface="Times New Roman" panose="02020603050405020304" pitchFamily="18" charset="0"/>
              </a:rPr>
              <a:t>8.00 до </a:t>
            </a:r>
            <a:r>
              <a:rPr lang="ru-RU" sz="1800" dirty="0" smtClean="0">
                <a:solidFill>
                  <a:srgbClr val="002060"/>
                </a:solidFill>
                <a:latin typeface="Times New Roman" panose="02020603050405020304" pitchFamily="18" charset="0"/>
                <a:cs typeface="Times New Roman" panose="02020603050405020304" pitchFamily="18" charset="0"/>
              </a:rPr>
              <a:t>16.00 часов,</a:t>
            </a:r>
            <a:endParaRPr lang="ru-RU" sz="1800" dirty="0">
              <a:solidFill>
                <a:srgbClr val="002060"/>
              </a:solidFill>
              <a:latin typeface="Times New Roman" panose="02020603050405020304" pitchFamily="18" charset="0"/>
              <a:cs typeface="Times New Roman" panose="02020603050405020304" pitchFamily="18" charset="0"/>
            </a:endParaRPr>
          </a:p>
          <a:p>
            <a:pPr marL="0" indent="0">
              <a:buNone/>
            </a:pPr>
            <a:r>
              <a:rPr lang="ru-RU" sz="1800" dirty="0" smtClean="0">
                <a:solidFill>
                  <a:srgbClr val="002060"/>
                </a:solidFill>
                <a:latin typeface="Times New Roman" panose="02020603050405020304" pitchFamily="18" charset="0"/>
                <a:cs typeface="Times New Roman" panose="02020603050405020304" pitchFamily="18" charset="0"/>
              </a:rPr>
              <a:t>                           перерыв с 13.00 </a:t>
            </a:r>
            <a:r>
              <a:rPr lang="ru-RU" sz="1800" dirty="0">
                <a:solidFill>
                  <a:srgbClr val="002060"/>
                </a:solidFill>
                <a:latin typeface="Times New Roman" panose="02020603050405020304" pitchFamily="18" charset="0"/>
                <a:cs typeface="Times New Roman" panose="02020603050405020304" pitchFamily="18" charset="0"/>
              </a:rPr>
              <a:t>до </a:t>
            </a:r>
            <a:r>
              <a:rPr lang="ru-RU" sz="1800" dirty="0" smtClean="0">
                <a:solidFill>
                  <a:srgbClr val="002060"/>
                </a:solidFill>
                <a:latin typeface="Times New Roman" panose="02020603050405020304" pitchFamily="18" charset="0"/>
                <a:cs typeface="Times New Roman" panose="02020603050405020304" pitchFamily="18" charset="0"/>
              </a:rPr>
              <a:t>14.00 часов.</a:t>
            </a:r>
            <a:endParaRPr lang="ru-RU" sz="1800" dirty="0">
              <a:solidFill>
                <a:srgbClr val="002060"/>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fld id="{B0E17F46-A77C-44DD-BD57-20E88A4E1FBE}" type="slidenum">
              <a:rPr lang="ru-RU" smtClean="0"/>
              <a:t>46</a:t>
            </a:fld>
            <a:endParaRPr lang="ru-RU"/>
          </a:p>
        </p:txBody>
      </p:sp>
      <p:pic>
        <p:nvPicPr>
          <p:cNvPr id="7" name="Рисунок 6" descr="C:\Users\User\AppData\Local\Temp\Rar$DI22.1781\герб.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2240288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4" y="54005"/>
            <a:ext cx="7215685" cy="854715"/>
          </a:xfrm>
        </p:spPr>
        <p:txBody>
          <a:bodyPr/>
          <a:lstStyle/>
          <a:p>
            <a:r>
              <a:rPr lang="ru-RU" dirty="0" smtClean="0">
                <a:solidFill>
                  <a:srgbClr val="C00000"/>
                </a:solidFill>
              </a:rPr>
              <a:t>Понятия и термины </a:t>
            </a:r>
            <a:endParaRPr lang="ru-RU" dirty="0">
              <a:solidFill>
                <a:srgbClr val="C00000"/>
              </a:solidFill>
            </a:endParaRPr>
          </a:p>
        </p:txBody>
      </p:sp>
      <p:sp>
        <p:nvSpPr>
          <p:cNvPr id="3" name="Объект 2"/>
          <p:cNvSpPr>
            <a:spLocks noGrp="1"/>
          </p:cNvSpPr>
          <p:nvPr>
            <p:ph idx="1"/>
          </p:nvPr>
        </p:nvSpPr>
        <p:spPr>
          <a:xfrm>
            <a:off x="107504" y="1268760"/>
            <a:ext cx="8928992" cy="5952280"/>
          </a:xfrm>
        </p:spPr>
        <p:txBody>
          <a:bodyPr>
            <a:normAutofit fontScale="77500" lnSpcReduction="20000"/>
          </a:bodyPr>
          <a:lstStyle/>
          <a:p>
            <a:r>
              <a:rPr lang="ru-RU" sz="1800" b="1" dirty="0" smtClean="0"/>
              <a:t>Межбюджетные </a:t>
            </a:r>
            <a:r>
              <a:rPr lang="ru-RU" sz="1800" b="1" dirty="0"/>
              <a:t>трансферты </a:t>
            </a:r>
            <a:r>
              <a:rPr lang="ru-RU" sz="1800" dirty="0"/>
              <a:t>- это средства одного бюджета бюджетной системы РФ, перечисляемые другому бюджету бюджетной системы РФ. Налогоплательщик - физическое лицо или юридическое лицо, на которое законом возложена обязанность уплачивать налоги. </a:t>
            </a:r>
            <a:endParaRPr lang="ru-RU" sz="1800" dirty="0" smtClean="0"/>
          </a:p>
          <a:p>
            <a:r>
              <a:rPr lang="ru-RU" sz="1800" b="1" dirty="0" smtClean="0"/>
              <a:t>Налоговые </a:t>
            </a:r>
            <a:r>
              <a:rPr lang="ru-RU" sz="1800" b="1" dirty="0"/>
              <a:t>доходы </a:t>
            </a:r>
            <a:r>
              <a:rPr lang="ru-RU" sz="1800" dirty="0"/>
              <a:t>– поступления в бюджет от уплаты налогов, установленных </a:t>
            </a:r>
            <a:r>
              <a:rPr lang="ru-RU" sz="1800" dirty="0" smtClean="0"/>
              <a:t>Налоговым </a:t>
            </a:r>
            <a:r>
              <a:rPr lang="ru-RU" sz="1800" dirty="0"/>
              <a:t>кодексом </a:t>
            </a:r>
            <a:r>
              <a:rPr lang="ru-RU" sz="1800" dirty="0" smtClean="0"/>
              <a:t>РФ.</a:t>
            </a:r>
          </a:p>
          <a:p>
            <a:r>
              <a:rPr lang="ru-RU" sz="1800" b="1" dirty="0"/>
              <a:t>Неналоговые доходы </a:t>
            </a:r>
            <a:r>
              <a:rPr lang="ru-RU" sz="1800" dirty="0"/>
              <a:t>– поступления от уплаты пошлин и сборов, установленных законодательством РФ и штрафов за нарушение законодательства. </a:t>
            </a:r>
            <a:endParaRPr lang="ru-RU" sz="1800" dirty="0" smtClean="0"/>
          </a:p>
          <a:p>
            <a:r>
              <a:rPr lang="ru-RU" sz="1800" b="1" dirty="0" smtClean="0"/>
              <a:t>Прогноз </a:t>
            </a:r>
            <a:r>
              <a:rPr lang="ru-RU" sz="1800" b="1" dirty="0"/>
              <a:t>социально-экономического развития </a:t>
            </a:r>
            <a:r>
              <a:rPr lang="ru-RU" sz="1800" dirty="0"/>
              <a:t>- документ, содержащий систему научно-обоснованных представлений о направлениях и результатах социально-экономического развития Российской Федерации на прогнозируемый период (среднесрочный или долгосрочный). </a:t>
            </a:r>
            <a:endParaRPr lang="ru-RU" sz="1800" dirty="0" smtClean="0"/>
          </a:p>
          <a:p>
            <a:r>
              <a:rPr lang="ru-RU" sz="1800" b="1" dirty="0" smtClean="0"/>
              <a:t>Прожиточный </a:t>
            </a:r>
            <a:r>
              <a:rPr lang="ru-RU" sz="1800" b="1" dirty="0"/>
              <a:t>минимум </a:t>
            </a:r>
            <a:r>
              <a:rPr lang="ru-RU" sz="1800" dirty="0"/>
              <a:t>- это стоимостная величина достаточного для обеспечения нормального функционирования организма человека, сохранения его здоровья, набора продуктов питания, а также минимального набора непродовольственных товаров и минимального набора услуг, необходимых для удовлетворения основных социальных и культурных потребностей лица. </a:t>
            </a:r>
            <a:endParaRPr lang="ru-RU" sz="1800" dirty="0" smtClean="0"/>
          </a:p>
          <a:p>
            <a:r>
              <a:rPr lang="ru-RU" sz="1800" b="1" dirty="0"/>
              <a:t>Публичные слушания</a:t>
            </a:r>
            <a:r>
              <a:rPr lang="ru-RU" sz="1800" dirty="0"/>
              <a:t> проводятся представительным органом муниципального образования,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a:t>
            </a:r>
            <a:r>
              <a:rPr lang="ru-RU" sz="1800" dirty="0" smtClean="0"/>
              <a:t>.</a:t>
            </a:r>
          </a:p>
          <a:p>
            <a:r>
              <a:rPr lang="ru-RU" sz="1800" b="1" dirty="0"/>
              <a:t>Субвенция </a:t>
            </a:r>
            <a:r>
              <a:rPr lang="ru-RU" sz="1800" dirty="0"/>
              <a:t>- бюджетные средства, предоставляемые бюджету другого уровня бюджетной системы РФ на безвозмездной и безвозвратной основах на осуществление определенных целевых расходов, возникающих при выполнении полномочий РФ, переданных для осуществления органам государственной власти другого уровня бюджетной системы РФ. </a:t>
            </a:r>
            <a:endParaRPr lang="ru-RU" sz="1800" dirty="0" smtClean="0"/>
          </a:p>
          <a:p>
            <a:r>
              <a:rPr lang="ru-RU" sz="1800" b="1" dirty="0" smtClean="0"/>
              <a:t>Субсидия </a:t>
            </a:r>
            <a:r>
              <a:rPr lang="ru-RU" sz="1800" dirty="0"/>
              <a:t>- бюджетные средства, предоставляемые бюджету другого уровня бюджетной системы РФ, в целях </a:t>
            </a:r>
            <a:r>
              <a:rPr lang="ru-RU" sz="1800" dirty="0" err="1"/>
              <a:t>софинансирования</a:t>
            </a:r>
            <a:r>
              <a:rPr lang="ru-RU" sz="1800" dirty="0"/>
              <a:t> расходных обязательств, возникающих при выполнении полномочий органов местного самоуправления по вопросам местного значения. </a:t>
            </a:r>
          </a:p>
        </p:txBody>
      </p:sp>
      <p:sp>
        <p:nvSpPr>
          <p:cNvPr id="4" name="Номер слайда 3"/>
          <p:cNvSpPr>
            <a:spLocks noGrp="1"/>
          </p:cNvSpPr>
          <p:nvPr>
            <p:ph type="sldNum" sz="quarter" idx="12"/>
          </p:nvPr>
        </p:nvSpPr>
        <p:spPr/>
        <p:txBody>
          <a:bodyPr/>
          <a:lstStyle/>
          <a:p>
            <a:fld id="{B0E17F46-A77C-44DD-BD57-20E88A4E1FBE}" type="slidenum">
              <a:rPr lang="ru-RU" smtClean="0"/>
              <a:t>5</a:t>
            </a:fld>
            <a:endParaRPr lang="ru-RU"/>
          </a:p>
        </p:txBody>
      </p:sp>
      <p:pic>
        <p:nvPicPr>
          <p:cNvPr id="1026" name="Picture 2" descr="http://berezovsky.krskstate.ru/dat/Image/39/learn-mo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4042" y="4986"/>
            <a:ext cx="2284090" cy="1196836"/>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descr="C:\Users\User\AppData\Local\Temp\Rar$DI22.1781\герб.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36719"/>
            <a:ext cx="731520" cy="828040"/>
          </a:xfrm>
          <a:prstGeom prst="rect">
            <a:avLst/>
          </a:prstGeom>
          <a:noFill/>
          <a:ln>
            <a:noFill/>
          </a:ln>
        </p:spPr>
      </p:pic>
    </p:spTree>
    <p:extLst>
      <p:ext uri="{BB962C8B-B14F-4D97-AF65-F5344CB8AC3E}">
        <p14:creationId xmlns:p14="http://schemas.microsoft.com/office/powerpoint/2010/main" val="133311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26988"/>
            <a:ext cx="7720013" cy="1143000"/>
          </a:xfrm>
        </p:spPr>
        <p:txBody>
          <a:bodyPr/>
          <a:lstStyle/>
          <a:p>
            <a:pPr fontAlgn="auto">
              <a:spcAft>
                <a:spcPts val="0"/>
              </a:spcAft>
              <a:defRPr/>
            </a:pPr>
            <a:r>
              <a:rPr lang="ru-RU" dirty="0" smtClean="0">
                <a:solidFill>
                  <a:srgbClr val="C00000"/>
                </a:solidFill>
              </a:rPr>
              <a:t>Город Балабаново</a:t>
            </a:r>
            <a:endParaRPr lang="ru-RU" dirty="0">
              <a:solidFill>
                <a:srgbClr val="C00000"/>
              </a:solidFill>
            </a:endParaRPr>
          </a:p>
        </p:txBody>
      </p:sp>
      <p:sp>
        <p:nvSpPr>
          <p:cNvPr id="19458" name="Номер слайда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BD73DE-9537-44CA-B733-AA6416964380}" type="slidenum">
              <a:rPr lang="ru-RU">
                <a:cs typeface="Arial" charset="0"/>
              </a:rPr>
              <a:pPr fontAlgn="base">
                <a:spcBef>
                  <a:spcPct val="0"/>
                </a:spcBef>
                <a:spcAft>
                  <a:spcPct val="0"/>
                </a:spcAft>
              </a:pPr>
              <a:t>6</a:t>
            </a:fld>
            <a:endParaRPr lang="ru-RU" dirty="0">
              <a:cs typeface="Arial" charset="0"/>
            </a:endParaRPr>
          </a:p>
        </p:txBody>
      </p:sp>
      <p:sp>
        <p:nvSpPr>
          <p:cNvPr id="19461" name="Содержимое 4"/>
          <p:cNvSpPr txBox="1">
            <a:spLocks/>
          </p:cNvSpPr>
          <p:nvPr/>
        </p:nvSpPr>
        <p:spPr bwMode="auto">
          <a:xfrm>
            <a:off x="344066" y="6040437"/>
            <a:ext cx="2862263" cy="606425"/>
          </a:xfrm>
          <a:prstGeom prst="rect">
            <a:avLst/>
          </a:prstGeom>
          <a:noFill/>
          <a:ln w="9525">
            <a:noFill/>
            <a:miter lim="800000"/>
            <a:headEnd/>
            <a:tailEnd/>
          </a:ln>
        </p:spPr>
        <p:txBody>
          <a:bodyPr/>
          <a:lstStyle/>
          <a:p>
            <a:r>
              <a:rPr lang="ru-RU" sz="1600" dirty="0">
                <a:solidFill>
                  <a:srgbClr val="067CB9"/>
                </a:solidFill>
                <a:latin typeface="Century Gothic" pitchFamily="34" charset="0"/>
              </a:rPr>
              <a:t>Общая площадь города </a:t>
            </a:r>
            <a:r>
              <a:rPr lang="ru-RU" sz="1600" b="1" dirty="0">
                <a:solidFill>
                  <a:srgbClr val="067CB9"/>
                </a:solidFill>
                <a:latin typeface="Century Gothic" pitchFamily="34" charset="0"/>
              </a:rPr>
              <a:t>1 785,4</a:t>
            </a:r>
            <a:r>
              <a:rPr lang="ru-RU" sz="1600" dirty="0" smtClean="0">
                <a:solidFill>
                  <a:srgbClr val="067CB9"/>
                </a:solidFill>
                <a:latin typeface="Century Gothic" pitchFamily="34" charset="0"/>
              </a:rPr>
              <a:t> </a:t>
            </a:r>
            <a:r>
              <a:rPr lang="ru-RU" sz="1600" dirty="0">
                <a:solidFill>
                  <a:srgbClr val="067CB9"/>
                </a:solidFill>
                <a:latin typeface="Century Gothic" pitchFamily="34" charset="0"/>
              </a:rPr>
              <a:t>га </a:t>
            </a:r>
          </a:p>
        </p:txBody>
      </p:sp>
      <p:sp>
        <p:nvSpPr>
          <p:cNvPr id="19462" name="Прямоугольник 9"/>
          <p:cNvSpPr>
            <a:spLocks noChangeArrowheads="1"/>
          </p:cNvSpPr>
          <p:nvPr/>
        </p:nvSpPr>
        <p:spPr bwMode="auto">
          <a:xfrm>
            <a:off x="3206329" y="6062662"/>
            <a:ext cx="2602632" cy="584775"/>
          </a:xfrm>
          <a:prstGeom prst="rect">
            <a:avLst/>
          </a:prstGeom>
          <a:noFill/>
          <a:ln w="9525">
            <a:noFill/>
            <a:miter lim="800000"/>
            <a:headEnd/>
            <a:tailEnd/>
          </a:ln>
        </p:spPr>
        <p:txBody>
          <a:bodyPr wrap="square">
            <a:spAutoFit/>
          </a:bodyPr>
          <a:lstStyle/>
          <a:p>
            <a:r>
              <a:rPr lang="ru-RU" sz="1600" dirty="0">
                <a:solidFill>
                  <a:srgbClr val="067CB9"/>
                </a:solidFill>
                <a:latin typeface="Century Gothic" pitchFamily="34" charset="0"/>
              </a:rPr>
              <a:t>Земли </a:t>
            </a:r>
            <a:r>
              <a:rPr lang="ru-RU" sz="1600" dirty="0" smtClean="0">
                <a:solidFill>
                  <a:srgbClr val="067CB9"/>
                </a:solidFill>
                <a:latin typeface="Century Gothic" pitchFamily="34" charset="0"/>
              </a:rPr>
              <a:t>лесного </a:t>
            </a:r>
            <a:r>
              <a:rPr lang="ru-RU" sz="1600" dirty="0">
                <a:solidFill>
                  <a:srgbClr val="067CB9"/>
                </a:solidFill>
                <a:latin typeface="Century Gothic" pitchFamily="34" charset="0"/>
              </a:rPr>
              <a:t>фонда </a:t>
            </a:r>
          </a:p>
          <a:p>
            <a:r>
              <a:rPr lang="ru-RU" sz="1600" b="1" dirty="0">
                <a:solidFill>
                  <a:srgbClr val="067CB9"/>
                </a:solidFill>
                <a:latin typeface="Century Gothic" pitchFamily="34" charset="0"/>
              </a:rPr>
              <a:t>64</a:t>
            </a:r>
            <a:r>
              <a:rPr lang="ru-RU" sz="1600" dirty="0">
                <a:solidFill>
                  <a:srgbClr val="067CB9"/>
                </a:solidFill>
                <a:latin typeface="Century Gothic" pitchFamily="34" charset="0"/>
              </a:rPr>
              <a:t> га </a:t>
            </a:r>
            <a:endParaRPr lang="ru-RU" sz="1600" dirty="0"/>
          </a:p>
        </p:txBody>
      </p:sp>
      <p:sp>
        <p:nvSpPr>
          <p:cNvPr id="19463" name="Содержимое 4"/>
          <p:cNvSpPr txBox="1">
            <a:spLocks/>
          </p:cNvSpPr>
          <p:nvPr/>
        </p:nvSpPr>
        <p:spPr bwMode="auto">
          <a:xfrm>
            <a:off x="5724128" y="6040436"/>
            <a:ext cx="3034681" cy="576243"/>
          </a:xfrm>
          <a:prstGeom prst="rect">
            <a:avLst/>
          </a:prstGeom>
          <a:noFill/>
          <a:ln w="9525">
            <a:noFill/>
            <a:miter lim="800000"/>
            <a:headEnd/>
            <a:tailEnd/>
          </a:ln>
        </p:spPr>
        <p:txBody>
          <a:bodyPr/>
          <a:lstStyle/>
          <a:p>
            <a:pPr>
              <a:buFont typeface="Arial" charset="0"/>
              <a:buNone/>
            </a:pPr>
            <a:r>
              <a:rPr lang="ru-RU" sz="1600" dirty="0" smtClean="0">
                <a:solidFill>
                  <a:srgbClr val="067CB9"/>
                </a:solidFill>
                <a:latin typeface="Century Gothic" pitchFamily="34" charset="0"/>
              </a:rPr>
              <a:t>Население на 01.01.2021 г.</a:t>
            </a:r>
            <a:r>
              <a:rPr lang="en-US" sz="1600" dirty="0">
                <a:solidFill>
                  <a:srgbClr val="067CB9"/>
                </a:solidFill>
                <a:latin typeface="Century Gothic" pitchFamily="34" charset="0"/>
              </a:rPr>
              <a:t/>
            </a:r>
            <a:br>
              <a:rPr lang="en-US" sz="1600" dirty="0">
                <a:solidFill>
                  <a:srgbClr val="067CB9"/>
                </a:solidFill>
                <a:latin typeface="Century Gothic" pitchFamily="34" charset="0"/>
              </a:rPr>
            </a:br>
            <a:r>
              <a:rPr lang="ru-RU" sz="1600" b="1" dirty="0">
                <a:solidFill>
                  <a:srgbClr val="067CB9"/>
                </a:solidFill>
                <a:latin typeface="Century Gothic" pitchFamily="34" charset="0"/>
              </a:rPr>
              <a:t>25 </a:t>
            </a:r>
            <a:r>
              <a:rPr lang="ru-RU" sz="1600" b="1" dirty="0" smtClean="0">
                <a:solidFill>
                  <a:srgbClr val="067CB9"/>
                </a:solidFill>
                <a:latin typeface="Century Gothic" pitchFamily="34" charset="0"/>
              </a:rPr>
              <a:t>861 </a:t>
            </a:r>
            <a:r>
              <a:rPr lang="ru-RU" sz="1600" dirty="0" smtClean="0">
                <a:solidFill>
                  <a:srgbClr val="067CB9"/>
                </a:solidFill>
                <a:latin typeface="Century Gothic" pitchFamily="34" charset="0"/>
              </a:rPr>
              <a:t>человека</a:t>
            </a:r>
            <a:endParaRPr lang="ru-RU" sz="1600" dirty="0">
              <a:solidFill>
                <a:srgbClr val="067CB9"/>
              </a:solidFill>
              <a:latin typeface="Century Gothic" pitchFamily="34" charset="0"/>
            </a:endParaRPr>
          </a:p>
        </p:txBody>
      </p:sp>
      <p:cxnSp>
        <p:nvCxnSpPr>
          <p:cNvPr id="13" name="Прямая соединительная линия 12"/>
          <p:cNvCxnSpPr/>
          <p:nvPr/>
        </p:nvCxnSpPr>
        <p:spPr>
          <a:xfrm>
            <a:off x="323850" y="1339850"/>
            <a:ext cx="0" cy="50038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306" y="1484784"/>
            <a:ext cx="6988069" cy="443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Рисунок 9" descr="C:\Users\User\AppData\Local\Temp\Rar$DI22.1781\герб.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68" y="336849"/>
            <a:ext cx="731520" cy="828040"/>
          </a:xfrm>
          <a:prstGeom prst="rect">
            <a:avLst/>
          </a:prstGeom>
          <a:noFill/>
          <a:ln>
            <a:noFill/>
          </a:ln>
        </p:spPr>
      </p:pic>
    </p:spTree>
    <p:extLst>
      <p:ext uri="{BB962C8B-B14F-4D97-AF65-F5344CB8AC3E}">
        <p14:creationId xmlns:p14="http://schemas.microsoft.com/office/powerpoint/2010/main" val="909909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46001"/>
            <a:ext cx="8149108" cy="907727"/>
          </a:xfrm>
        </p:spPr>
        <p:txBody>
          <a:bodyPr>
            <a:noAutofit/>
          </a:bodyPr>
          <a:lstStyle/>
          <a:p>
            <a:r>
              <a:rPr lang="ru-RU" sz="2400" dirty="0">
                <a:solidFill>
                  <a:schemeClr val="accent2">
                    <a:lumMod val="75000"/>
                  </a:schemeClr>
                </a:solidFill>
              </a:rPr>
              <a:t>Возможности влияния гражданина на</a:t>
            </a:r>
            <a:br>
              <a:rPr lang="ru-RU" sz="2400" dirty="0">
                <a:solidFill>
                  <a:schemeClr val="accent2">
                    <a:lumMod val="75000"/>
                  </a:schemeClr>
                </a:solidFill>
              </a:rPr>
            </a:br>
            <a:r>
              <a:rPr lang="ru-RU" sz="2400" dirty="0">
                <a:solidFill>
                  <a:schemeClr val="accent2">
                    <a:lumMod val="75000"/>
                  </a:schemeClr>
                </a:solidFill>
              </a:rPr>
              <a:t>состав бюджета</a:t>
            </a:r>
          </a:p>
        </p:txBody>
      </p:sp>
      <p:sp>
        <p:nvSpPr>
          <p:cNvPr id="8" name="Номер слайда 7"/>
          <p:cNvSpPr>
            <a:spLocks noGrp="1"/>
          </p:cNvSpPr>
          <p:nvPr>
            <p:ph type="sldNum" sz="quarter" idx="12"/>
          </p:nvPr>
        </p:nvSpPr>
        <p:spPr/>
        <p:txBody>
          <a:bodyPr/>
          <a:lstStyle/>
          <a:p>
            <a:fld id="{B0E17F46-A77C-44DD-BD57-20E88A4E1FBE}" type="slidenum">
              <a:rPr lang="ru-RU" smtClean="0"/>
              <a:t>7</a:t>
            </a:fld>
            <a:endParaRPr lang="ru-RU"/>
          </a:p>
        </p:txBody>
      </p:sp>
      <p:graphicFrame>
        <p:nvGraphicFramePr>
          <p:cNvPr id="7" name="Схема 6"/>
          <p:cNvGraphicFramePr/>
          <p:nvPr>
            <p:extLst>
              <p:ext uri="{D42A27DB-BD31-4B8C-83A1-F6EECF244321}">
                <p14:modId xmlns:p14="http://schemas.microsoft.com/office/powerpoint/2010/main" val="112157049"/>
              </p:ext>
            </p:extLst>
          </p:nvPr>
        </p:nvGraphicFramePr>
        <p:xfrm>
          <a:off x="2195736" y="1628800"/>
          <a:ext cx="6845721"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650" name="Picture 2" descr="https://pp.userapi.com/c840222/v840222005/7d3ed/qmxEiqjRI5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980" y="1556792"/>
            <a:ext cx="1951108" cy="1300231"/>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http://dvsut.sledcom.ru/upload/site38/document_news/obrascheniya_grazhdan_2-800x6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926" y="4444330"/>
            <a:ext cx="2029497" cy="1534789"/>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http://2br6.ru/wp-content/uploads/2015/11/public-hearing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4236" y="2947417"/>
            <a:ext cx="1474225" cy="1364879"/>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C:\Users\User\AppData\Local\Temp\Rar$DI22.1781\герб.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04" y="136719"/>
            <a:ext cx="731520" cy="828040"/>
          </a:xfrm>
          <a:prstGeom prst="rect">
            <a:avLst/>
          </a:prstGeom>
          <a:noFill/>
          <a:ln>
            <a:noFill/>
          </a:ln>
        </p:spPr>
      </p:pic>
    </p:spTree>
    <p:extLst>
      <p:ext uri="{BB962C8B-B14F-4D97-AF65-F5344CB8AC3E}">
        <p14:creationId xmlns:p14="http://schemas.microsoft.com/office/powerpoint/2010/main" val="1520526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94" y="137135"/>
            <a:ext cx="7719741" cy="699577"/>
          </a:xfrm>
        </p:spPr>
        <p:txBody>
          <a:bodyPr/>
          <a:lstStyle/>
          <a:p>
            <a:r>
              <a:rPr lang="ru-RU" dirty="0" smtClean="0">
                <a:solidFill>
                  <a:schemeClr val="accent2">
                    <a:lumMod val="75000"/>
                  </a:schemeClr>
                </a:solidFill>
              </a:rPr>
              <a:t>Публичные слушания</a:t>
            </a:r>
            <a:endParaRPr lang="ru-RU" dirty="0">
              <a:solidFill>
                <a:schemeClr val="accent2">
                  <a:lumMod val="75000"/>
                </a:schemeClr>
              </a:solidFill>
            </a:endParaRPr>
          </a:p>
        </p:txBody>
      </p:sp>
      <p:sp>
        <p:nvSpPr>
          <p:cNvPr id="3" name="Объект 2"/>
          <p:cNvSpPr>
            <a:spLocks noGrp="1"/>
          </p:cNvSpPr>
          <p:nvPr>
            <p:ph idx="1"/>
          </p:nvPr>
        </p:nvSpPr>
        <p:spPr>
          <a:xfrm>
            <a:off x="185315" y="1412775"/>
            <a:ext cx="8707165" cy="2261165"/>
          </a:xfrm>
        </p:spPr>
        <p:txBody>
          <a:bodyPr>
            <a:normAutofit/>
          </a:bodyPr>
          <a:lstStyle/>
          <a:p>
            <a:pPr marL="0" indent="0" algn="just">
              <a:buNone/>
            </a:pPr>
            <a:r>
              <a:rPr lang="ru-RU" sz="1600" dirty="0" smtClean="0"/>
              <a:t>	</a:t>
            </a:r>
            <a:r>
              <a:rPr lang="ru-RU" sz="1800" b="0" dirty="0" smtClean="0">
                <a:effectLst>
                  <a:outerShdw blurRad="38100" dist="38100" dir="2700000" algn="tl">
                    <a:srgbClr val="000000">
                      <a:alpha val="43137"/>
                    </a:srgbClr>
                  </a:outerShdw>
                </a:effectLst>
              </a:rPr>
              <a:t>Публичные </a:t>
            </a:r>
            <a:r>
              <a:rPr lang="ru-RU" sz="1800" b="0" dirty="0">
                <a:effectLst>
                  <a:outerShdw blurRad="38100" dist="38100" dir="2700000" algn="tl">
                    <a:srgbClr val="000000">
                      <a:alpha val="43137"/>
                    </a:srgbClr>
                  </a:outerShdw>
                </a:effectLst>
              </a:rPr>
              <a:t>слушания </a:t>
            </a:r>
            <a:r>
              <a:rPr lang="ru-RU" sz="1800" b="0" dirty="0"/>
              <a:t>- форма участия населения в осуществлении местного самоуправления. Публичные слушания организуются и проводятся с целью выявления мнения населения по проекту бюджета района на очередной финансовый год и плановый период. </a:t>
            </a:r>
            <a:endParaRPr lang="ru-RU" sz="1800" b="0" dirty="0" smtClean="0"/>
          </a:p>
          <a:p>
            <a:pPr marL="0" indent="0" algn="just">
              <a:buNone/>
            </a:pPr>
            <a:r>
              <a:rPr lang="ru-RU" sz="1800" b="0" dirty="0"/>
              <a:t>	</a:t>
            </a:r>
            <a:r>
              <a:rPr lang="ru-RU" sz="1800" b="0" dirty="0" smtClean="0"/>
              <a:t>Каждый </a:t>
            </a:r>
            <a:r>
              <a:rPr lang="ru-RU" sz="1800" b="0" dirty="0"/>
              <a:t>житель вправе высказать свое мнение, представить материалы для обоснования своего мнения, представить письменные предложения и замечания для включения их в </a:t>
            </a:r>
            <a:r>
              <a:rPr lang="ru-RU" sz="1900" b="0" dirty="0"/>
              <a:t>протокол</a:t>
            </a:r>
            <a:r>
              <a:rPr lang="ru-RU" sz="1800" b="0" dirty="0"/>
              <a:t> публичных слушаний. </a:t>
            </a:r>
          </a:p>
        </p:txBody>
      </p:sp>
      <p:sp>
        <p:nvSpPr>
          <p:cNvPr id="6" name="Номер слайда 5"/>
          <p:cNvSpPr>
            <a:spLocks noGrp="1"/>
          </p:cNvSpPr>
          <p:nvPr>
            <p:ph type="sldNum" sz="quarter" idx="12"/>
          </p:nvPr>
        </p:nvSpPr>
        <p:spPr/>
        <p:txBody>
          <a:bodyPr/>
          <a:lstStyle/>
          <a:p>
            <a:fld id="{B0E17F46-A77C-44DD-BD57-20E88A4E1FBE}" type="slidenum">
              <a:rPr lang="ru-RU" smtClean="0"/>
              <a:t>8</a:t>
            </a:fld>
            <a:endParaRPr lang="ru-RU"/>
          </a:p>
        </p:txBody>
      </p:sp>
      <p:sp>
        <p:nvSpPr>
          <p:cNvPr id="5" name="TextBox 4"/>
          <p:cNvSpPr txBox="1"/>
          <p:nvPr/>
        </p:nvSpPr>
        <p:spPr>
          <a:xfrm>
            <a:off x="4040410" y="3696067"/>
            <a:ext cx="4968552" cy="2308324"/>
          </a:xfrm>
          <a:prstGeom prst="rect">
            <a:avLst/>
          </a:prstGeom>
          <a:noFill/>
        </p:spPr>
        <p:txBody>
          <a:bodyPr wrap="square" rtlCol="0">
            <a:spAutoFit/>
          </a:bodyPr>
          <a:lstStyle/>
          <a:p>
            <a:pPr algn="just"/>
            <a:r>
              <a:rPr lang="ru-RU" dirty="0"/>
              <a:t>Результат публичных слушаний - заключение, в котором отражаются выраженные позиции жителей </a:t>
            </a:r>
            <a:r>
              <a:rPr lang="ru-RU" dirty="0" smtClean="0"/>
              <a:t>города Балабаново и рекомендации, сформулированные по результатам публичных слушаний</a:t>
            </a:r>
            <a:r>
              <a:rPr lang="ru-RU" dirty="0"/>
              <a:t>. Заключение о результатах публичных слушаний подлежит опубликованию.</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314" y="3600874"/>
            <a:ext cx="3855095" cy="26511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descr="C:\Users\User\AppData\Local\Temp\Rar$DI22.1781\герб.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36719"/>
            <a:ext cx="731520" cy="828040"/>
          </a:xfrm>
          <a:prstGeom prst="rect">
            <a:avLst/>
          </a:prstGeom>
          <a:noFill/>
          <a:ln>
            <a:noFill/>
          </a:ln>
        </p:spPr>
      </p:pic>
    </p:spTree>
    <p:extLst>
      <p:ext uri="{BB962C8B-B14F-4D97-AF65-F5344CB8AC3E}">
        <p14:creationId xmlns:p14="http://schemas.microsoft.com/office/powerpoint/2010/main" val="1628826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charybary.ru/wp-content/uploads/mini-zagovoryi-na-koshele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852632"/>
            <a:ext cx="4767994" cy="278133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05395" y="-9431"/>
            <a:ext cx="8250390" cy="839193"/>
          </a:xfrm>
        </p:spPr>
        <p:txBody>
          <a:bodyPr>
            <a:normAutofit/>
          </a:bodyPr>
          <a:lstStyle/>
          <a:p>
            <a:r>
              <a:rPr lang="ru-RU" dirty="0" smtClean="0">
                <a:solidFill>
                  <a:schemeClr val="accent2">
                    <a:lumMod val="75000"/>
                  </a:schemeClr>
                </a:solidFill>
              </a:rPr>
              <a:t>Что такое бюджет?</a:t>
            </a:r>
            <a:endParaRPr lang="ru-RU" dirty="0">
              <a:solidFill>
                <a:schemeClr val="accent2">
                  <a:lumMod val="75000"/>
                </a:schemeClr>
              </a:solidFill>
            </a:endParaRPr>
          </a:p>
        </p:txBody>
      </p:sp>
      <p:sp>
        <p:nvSpPr>
          <p:cNvPr id="3" name="Номер слайда 2"/>
          <p:cNvSpPr>
            <a:spLocks noGrp="1"/>
          </p:cNvSpPr>
          <p:nvPr>
            <p:ph type="sldNum" sz="quarter" idx="12"/>
          </p:nvPr>
        </p:nvSpPr>
        <p:spPr/>
        <p:txBody>
          <a:bodyPr/>
          <a:lstStyle/>
          <a:p>
            <a:fld id="{B0E17F46-A77C-44DD-BD57-20E88A4E1FBE}" type="slidenum">
              <a:rPr lang="ru-RU" smtClean="0"/>
              <a:t>9</a:t>
            </a:fld>
            <a:endParaRPr lang="ru-RU"/>
          </a:p>
        </p:txBody>
      </p:sp>
      <p:sp>
        <p:nvSpPr>
          <p:cNvPr id="6" name="TextBox 5"/>
          <p:cNvSpPr txBox="1"/>
          <p:nvPr/>
        </p:nvSpPr>
        <p:spPr>
          <a:xfrm>
            <a:off x="107504" y="1118272"/>
            <a:ext cx="2946526" cy="2062103"/>
          </a:xfrm>
          <a:prstGeom prst="rect">
            <a:avLst/>
          </a:prstGeom>
          <a:noFill/>
        </p:spPr>
        <p:txBody>
          <a:bodyPr wrap="square" rtlCol="0">
            <a:spAutoFit/>
          </a:bodyPr>
          <a:lstStyle/>
          <a:p>
            <a:pPr algn="ctr"/>
            <a:r>
              <a:rPr lang="ru-RU" sz="1600" b="1" dirty="0" smtClean="0">
                <a:solidFill>
                  <a:srgbClr val="FF0000"/>
                </a:solidFill>
              </a:rPr>
              <a:t>Доходы </a:t>
            </a:r>
          </a:p>
          <a:p>
            <a:r>
              <a:rPr lang="ru-RU" sz="1600" dirty="0" smtClean="0"/>
              <a:t>Это поступающие в бюджет денежные средства (налоги юридических и физических лиц, административные платежи и сборы, безвозмездные поступления)</a:t>
            </a:r>
            <a:endParaRPr lang="ru-RU" sz="1600" dirty="0"/>
          </a:p>
        </p:txBody>
      </p:sp>
      <p:sp>
        <p:nvSpPr>
          <p:cNvPr id="7" name="Прямоугольник 6"/>
          <p:cNvSpPr/>
          <p:nvPr/>
        </p:nvSpPr>
        <p:spPr>
          <a:xfrm>
            <a:off x="107504" y="3423527"/>
            <a:ext cx="8856985" cy="584775"/>
          </a:xfrm>
          <a:prstGeom prst="rect">
            <a:avLst/>
          </a:prstGeom>
        </p:spPr>
        <p:txBody>
          <a:bodyPr wrap="square">
            <a:spAutoFit/>
          </a:bodyPr>
          <a:lstStyle/>
          <a:p>
            <a:r>
              <a:rPr lang="ru-RU" sz="1600" b="1" dirty="0">
                <a:solidFill>
                  <a:srgbClr val="FF0000"/>
                </a:solidFill>
              </a:rPr>
              <a:t>Бюджет</a:t>
            </a:r>
            <a:r>
              <a:rPr lang="ru-RU" sz="1600" dirty="0"/>
              <a:t> - это форма образования и </a:t>
            </a:r>
            <a:r>
              <a:rPr lang="ru-RU" sz="1600" dirty="0" smtClean="0"/>
              <a:t>расходования денежных </a:t>
            </a:r>
            <a:r>
              <a:rPr lang="ru-RU" sz="1600" dirty="0"/>
              <a:t>средств, предназначенных для финансового обеспечения задач и функций </a:t>
            </a:r>
            <a:r>
              <a:rPr lang="ru-RU" sz="1600" dirty="0" smtClean="0"/>
              <a:t>местного </a:t>
            </a:r>
            <a:r>
              <a:rPr lang="ru-RU" sz="1600" dirty="0"/>
              <a:t>самоуправления</a:t>
            </a:r>
          </a:p>
        </p:txBody>
      </p:sp>
      <p:sp>
        <p:nvSpPr>
          <p:cNvPr id="8" name="Прямоугольник 7"/>
          <p:cNvSpPr/>
          <p:nvPr/>
        </p:nvSpPr>
        <p:spPr>
          <a:xfrm rot="21285635">
            <a:off x="347899" y="5376570"/>
            <a:ext cx="3839689" cy="143201"/>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верх 8"/>
          <p:cNvSpPr/>
          <p:nvPr/>
        </p:nvSpPr>
        <p:spPr>
          <a:xfrm>
            <a:off x="2664274" y="5498957"/>
            <a:ext cx="1512168" cy="1268760"/>
          </a:xfrm>
          <a:prstGeom prst="up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TextBox 9"/>
          <p:cNvSpPr txBox="1"/>
          <p:nvPr/>
        </p:nvSpPr>
        <p:spPr>
          <a:xfrm rot="16200000">
            <a:off x="2850132" y="6033926"/>
            <a:ext cx="1067472" cy="400110"/>
          </a:xfrm>
          <a:prstGeom prst="rect">
            <a:avLst/>
          </a:prstGeom>
          <a:noFill/>
        </p:spPr>
        <p:txBody>
          <a:bodyPr wrap="none" rtlCol="0">
            <a:spAutoFit/>
          </a:bodyPr>
          <a:lstStyle/>
          <a:p>
            <a:r>
              <a:rPr lang="ru-RU" sz="2000" b="1" dirty="0" smtClean="0">
                <a:solidFill>
                  <a:schemeClr val="bg1"/>
                </a:solidFill>
                <a:effectLst>
                  <a:outerShdw blurRad="38100" dist="38100" dir="2700000" algn="tl">
                    <a:srgbClr val="000000">
                      <a:alpha val="43137"/>
                    </a:srgbClr>
                  </a:outerShdw>
                </a:effectLst>
              </a:rPr>
              <a:t>Доходы</a:t>
            </a:r>
            <a:endParaRPr lang="ru-RU" sz="2000" b="1" dirty="0">
              <a:solidFill>
                <a:schemeClr val="bg1"/>
              </a:solidFill>
              <a:effectLst>
                <a:outerShdw blurRad="38100" dist="38100" dir="2700000" algn="tl">
                  <a:srgbClr val="000000">
                    <a:alpha val="43137"/>
                  </a:srgbClr>
                </a:outerShdw>
              </a:effectLst>
            </a:endParaRPr>
          </a:p>
        </p:txBody>
      </p:sp>
      <p:sp>
        <p:nvSpPr>
          <p:cNvPr id="11" name="Стрелка вверх 10"/>
          <p:cNvSpPr/>
          <p:nvPr/>
        </p:nvSpPr>
        <p:spPr>
          <a:xfrm rot="10800000">
            <a:off x="107504" y="4150942"/>
            <a:ext cx="1512168" cy="1268760"/>
          </a:xfrm>
          <a:prstGeom prst="up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Box 11"/>
          <p:cNvSpPr txBox="1"/>
          <p:nvPr/>
        </p:nvSpPr>
        <p:spPr>
          <a:xfrm rot="16200000">
            <a:off x="297342" y="4517132"/>
            <a:ext cx="1132490" cy="400110"/>
          </a:xfrm>
          <a:prstGeom prst="rect">
            <a:avLst/>
          </a:prstGeom>
          <a:noFill/>
        </p:spPr>
        <p:txBody>
          <a:bodyPr wrap="none" rtlCol="0">
            <a:spAutoFit/>
          </a:bodyPr>
          <a:lstStyle/>
          <a:p>
            <a:r>
              <a:rPr lang="ru-RU" sz="2000" b="1" dirty="0" smtClean="0">
                <a:solidFill>
                  <a:schemeClr val="bg1"/>
                </a:solidFill>
                <a:effectLst>
                  <a:outerShdw blurRad="38100" dist="38100" dir="2700000" algn="tl">
                    <a:srgbClr val="000000">
                      <a:alpha val="43137"/>
                    </a:srgbClr>
                  </a:outerShdw>
                </a:effectLst>
              </a:rPr>
              <a:t>Расходы</a:t>
            </a:r>
            <a:endParaRPr lang="ru-RU" sz="20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2267744" y="4117022"/>
            <a:ext cx="2700300" cy="1077218"/>
          </a:xfrm>
          <a:prstGeom prst="rect">
            <a:avLst/>
          </a:prstGeom>
          <a:noFill/>
        </p:spPr>
        <p:txBody>
          <a:bodyPr wrap="square" rtlCol="0">
            <a:spAutoFit/>
          </a:bodyPr>
          <a:lstStyle/>
          <a:p>
            <a:r>
              <a:rPr lang="ru-RU" sz="1600" b="1" dirty="0" smtClean="0">
                <a:solidFill>
                  <a:srgbClr val="FF0000"/>
                </a:solidFill>
              </a:rPr>
              <a:t>Дефицит бюджета- </a:t>
            </a:r>
            <a:r>
              <a:rPr lang="ru-RU" sz="1600" dirty="0" smtClean="0"/>
              <a:t>превышение расходов бюджета над его доходами</a:t>
            </a:r>
            <a:endParaRPr lang="ru-RU" sz="1600" dirty="0"/>
          </a:p>
        </p:txBody>
      </p:sp>
      <p:sp>
        <p:nvSpPr>
          <p:cNvPr id="14" name="TextBox 13"/>
          <p:cNvSpPr txBox="1"/>
          <p:nvPr/>
        </p:nvSpPr>
        <p:spPr>
          <a:xfrm>
            <a:off x="185315" y="5722435"/>
            <a:ext cx="2700300" cy="1077218"/>
          </a:xfrm>
          <a:prstGeom prst="rect">
            <a:avLst/>
          </a:prstGeom>
          <a:noFill/>
        </p:spPr>
        <p:txBody>
          <a:bodyPr wrap="square" rtlCol="0">
            <a:spAutoFit/>
          </a:bodyPr>
          <a:lstStyle/>
          <a:p>
            <a:r>
              <a:rPr lang="ru-RU" sz="1600" b="1" dirty="0" smtClean="0">
                <a:solidFill>
                  <a:srgbClr val="FF0000"/>
                </a:solidFill>
              </a:rPr>
              <a:t>Профицит бюджета- </a:t>
            </a:r>
            <a:r>
              <a:rPr lang="ru-RU" sz="1600" dirty="0" smtClean="0"/>
              <a:t>превышение доходов бюджета над его расходами</a:t>
            </a:r>
            <a:endParaRPr lang="ru-RU" sz="1600" dirty="0"/>
          </a:p>
        </p:txBody>
      </p:sp>
      <p:sp>
        <p:nvSpPr>
          <p:cNvPr id="15" name="TextBox 14"/>
          <p:cNvSpPr txBox="1"/>
          <p:nvPr/>
        </p:nvSpPr>
        <p:spPr>
          <a:xfrm>
            <a:off x="6156177" y="1104003"/>
            <a:ext cx="2808312" cy="2308324"/>
          </a:xfrm>
          <a:prstGeom prst="rect">
            <a:avLst/>
          </a:prstGeom>
          <a:noFill/>
        </p:spPr>
        <p:txBody>
          <a:bodyPr wrap="square" rtlCol="0">
            <a:spAutoFit/>
          </a:bodyPr>
          <a:lstStyle/>
          <a:p>
            <a:pPr algn="ctr"/>
            <a:r>
              <a:rPr lang="ru-RU" sz="1600" b="1" dirty="0" smtClean="0">
                <a:solidFill>
                  <a:srgbClr val="FF0000"/>
                </a:solidFill>
              </a:rPr>
              <a:t>Расходы </a:t>
            </a:r>
          </a:p>
          <a:p>
            <a:r>
              <a:rPr lang="ru-RU" sz="1600" dirty="0" smtClean="0"/>
              <a:t>Это выплачиваемые из бюджета денежные средства (социальные выплаты населению, содержание муниципальных учреждений образования, культуры и другие.</a:t>
            </a:r>
            <a:endParaRPr lang="ru-RU" sz="1600" dirty="0"/>
          </a:p>
        </p:txBody>
      </p:sp>
      <p:pic>
        <p:nvPicPr>
          <p:cNvPr id="4098" name="Picture 2" descr="http://www.spinsaba.com/wp-content/uploads/2016/05/00-3.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2" b="93859" l="3788" r="95879"/>
                    </a14:imgEffect>
                  </a14:imgLayer>
                </a14:imgProps>
              </a:ext>
              <a:ext uri="{28A0092B-C50C-407E-A947-70E740481C1C}">
                <a14:useLocalDpi xmlns:a14="http://schemas.microsoft.com/office/drawing/2010/main" val="0"/>
              </a:ext>
            </a:extLst>
          </a:blip>
          <a:srcRect/>
          <a:stretch>
            <a:fillRect/>
          </a:stretch>
        </p:blipFill>
        <p:spPr bwMode="auto">
          <a:xfrm>
            <a:off x="6555464" y="3999574"/>
            <a:ext cx="2845017" cy="213376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643602" y="4150942"/>
            <a:ext cx="2664701" cy="2062103"/>
          </a:xfrm>
          <a:prstGeom prst="rect">
            <a:avLst/>
          </a:prstGeom>
          <a:noFill/>
        </p:spPr>
        <p:txBody>
          <a:bodyPr wrap="square" rtlCol="0">
            <a:spAutoFit/>
          </a:bodyPr>
          <a:lstStyle/>
          <a:p>
            <a:r>
              <a:rPr lang="ru-RU" sz="1600" b="1" dirty="0" smtClean="0">
                <a:solidFill>
                  <a:srgbClr val="FF0000"/>
                </a:solidFill>
              </a:rPr>
              <a:t>Сбалансированность </a:t>
            </a:r>
            <a:r>
              <a:rPr lang="ru-RU" sz="1600" dirty="0" smtClean="0"/>
              <a:t>бюджета по доходам и расходам – основополагающее требование, предъявляемое к органам, составляющим и утверждающим бюджет.</a:t>
            </a:r>
            <a:endParaRPr lang="ru-RU" sz="1600" dirty="0"/>
          </a:p>
        </p:txBody>
      </p:sp>
      <p:pic>
        <p:nvPicPr>
          <p:cNvPr id="18" name="Рисунок 17" descr="C:\Users\User\AppData\Local\Temp\Rar$DI22.1781\герб.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136719"/>
            <a:ext cx="731520" cy="828040"/>
          </a:xfrm>
          <a:prstGeom prst="rect">
            <a:avLst/>
          </a:prstGeom>
          <a:noFill/>
          <a:ln>
            <a:noFill/>
          </a:ln>
        </p:spPr>
      </p:pic>
    </p:spTree>
    <p:extLst>
      <p:ext uri="{BB962C8B-B14F-4D97-AF65-F5344CB8AC3E}">
        <p14:creationId xmlns:p14="http://schemas.microsoft.com/office/powerpoint/2010/main" val="35789638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4498</TotalTime>
  <Words>3525</Words>
  <Application>Microsoft Office PowerPoint</Application>
  <PresentationFormat>Экран (4:3)</PresentationFormat>
  <Paragraphs>473</Paragraphs>
  <Slides>46</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Главная</vt:lpstr>
      <vt:lpstr>к решению Городской Думы городского поселения «Город Балабаново» «Об утверждении отчета об исполнении бюджета городского поселения «Город Балабаново» за 2020 год»</vt:lpstr>
      <vt:lpstr>Содержание</vt:lpstr>
      <vt:lpstr>Содержание</vt:lpstr>
      <vt:lpstr>Понятия и термины </vt:lpstr>
      <vt:lpstr>Понятия и термины </vt:lpstr>
      <vt:lpstr>Город Балабаново</vt:lpstr>
      <vt:lpstr>Возможности влияния гражданина на состав бюджета</vt:lpstr>
      <vt:lpstr>Публичные слушания</vt:lpstr>
      <vt:lpstr>Что такое бюджет?</vt:lpstr>
      <vt:lpstr>Презентация PowerPoint</vt:lpstr>
      <vt:lpstr>Бюджетный процесс</vt:lpstr>
      <vt:lpstr>Гражданин, его участие в бюджетном процессе</vt:lpstr>
      <vt:lpstr>Основы составления проекта бюджета</vt:lpstr>
      <vt:lpstr>ПРОГНОЗ СОЦИАЛЬНО-ЭКОНОМИЧЕСКОГО РАЗВИТИЯ МО «ГОРОД БАЛАБАНОВО»</vt:lpstr>
      <vt:lpstr>ПРОГНОЗ СОЦИАЛЬНО-ЭКОНОМИЧЕСКОГО РАЗВИТИЯ МО «ГОРОД БАЛАБАНОВО»</vt:lpstr>
      <vt:lpstr>Основные задачи бюджетной и налоговой политики</vt:lpstr>
      <vt:lpstr>Основные направления бюджетной и налоговой политики</vt:lpstr>
      <vt:lpstr>Доходы бюджета Городского поселения «Город Балабаново»</vt:lpstr>
      <vt:lpstr>Динамика поступлений в бюджет</vt:lpstr>
      <vt:lpstr>Межбюджетные трансферты</vt:lpstr>
      <vt:lpstr>Структура доходов бюджета в 2020 году, %</vt:lpstr>
      <vt:lpstr>Безвозмездные поступления в 2020 году</vt:lpstr>
      <vt:lpstr>Расходы бюджета</vt:lpstr>
      <vt:lpstr>Структура расходов бюджета в 2020 году, %</vt:lpstr>
      <vt:lpstr>Муниципальные программы в 2020 году  18 программ на сумму 334 796 тыс. руб. – 97,4 % расходов бюджета</vt:lpstr>
      <vt:lpstr>Расходы социального характера</vt:lpstr>
      <vt:lpstr>Расходы на МУ «Балабановский городской Дом культуры» в 2020 году</vt:lpstr>
      <vt:lpstr>Расходы на МКУК «Балабановская городская библиотека» имени Н. П. Глухарева в 2020 году</vt:lpstr>
      <vt:lpstr>Расходы на проектирование строительства объекта: «Центр культурного развития в г. Балабаново Боровского района Калужской области» в 2020 году составили 5 114 тыс. рублей </vt:lpstr>
      <vt:lpstr>Расходы на МКУ «Редакция газеты «Балабаново» в 2020 году</vt:lpstr>
      <vt:lpstr>Расходы на МУ «Центр физической культуры и спорта» в 2020 году</vt:lpstr>
      <vt:lpstr>Расходы на проектирование строительства объекта: «Спортивного комплекса с плавательным бассейном без зрительных мест в г. Балабаново» в 2020 году составили 4 028 тыс. рублей </vt:lpstr>
      <vt:lpstr>Прочие Расходы на молодежную и социальную политику в 2020 году</vt:lpstr>
      <vt:lpstr>Прочие Расходы на молодежную и социальную политику в 2020 году</vt:lpstr>
      <vt:lpstr>Расходы на ЖКХ, водное и дорожное хозяйство</vt:lpstr>
      <vt:lpstr>Структура расходов на ЖКХ, водное и дорожное хозяйство в 2020 году, %</vt:lpstr>
      <vt:lpstr>Расходы на жилищное хозяйство в 2020 году</vt:lpstr>
      <vt:lpstr>Расходы на коммунальное хозяйство в 2020 году</vt:lpstr>
      <vt:lpstr>Расходы на благоустройство в 2020 году</vt:lpstr>
      <vt:lpstr>Расходы на дорожное хозяйство в 2020 году</vt:lpstr>
      <vt:lpstr>Расходы на водное хозяйство в 2020 г.</vt:lpstr>
      <vt:lpstr>Расходы на исполнение прочих полномочий</vt:lpstr>
      <vt:lpstr>Структура расходов на исполнение прочих полномочий, %</vt:lpstr>
      <vt:lpstr>Структура расходов на содержание органов местного самоуправления в 2020 году, тыс. руб., %</vt:lpstr>
      <vt:lpstr>Источники внутреннего финансирования дефицита бюджета в 2020 году</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User</dc:creator>
  <cp:lastModifiedBy>Пользователь</cp:lastModifiedBy>
  <cp:revision>224</cp:revision>
  <cp:lastPrinted>2020-05-20T14:22:55Z</cp:lastPrinted>
  <dcterms:created xsi:type="dcterms:W3CDTF">2018-07-11T11:08:22Z</dcterms:created>
  <dcterms:modified xsi:type="dcterms:W3CDTF">2021-05-17T13:05:28Z</dcterms:modified>
</cp:coreProperties>
</file>