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307" r:id="rId15"/>
    <p:sldId id="297" r:id="rId16"/>
    <p:sldId id="299" r:id="rId17"/>
    <p:sldId id="298" r:id="rId18"/>
    <p:sldId id="300" r:id="rId19"/>
    <p:sldId id="301" r:id="rId20"/>
    <p:sldId id="302" r:id="rId21"/>
    <p:sldId id="265" r:id="rId22"/>
    <p:sldId id="267" r:id="rId23"/>
    <p:sldId id="264" r:id="rId24"/>
    <p:sldId id="308" r:id="rId25"/>
    <p:sldId id="309" r:id="rId26"/>
    <p:sldId id="290" r:id="rId27"/>
    <p:sldId id="268" r:id="rId28"/>
    <p:sldId id="269" r:id="rId29"/>
    <p:sldId id="271" r:id="rId30"/>
    <p:sldId id="304" r:id="rId31"/>
    <p:sldId id="270" r:id="rId32"/>
    <p:sldId id="305" r:id="rId33"/>
    <p:sldId id="273" r:id="rId34"/>
    <p:sldId id="274" r:id="rId35"/>
    <p:sldId id="275" r:id="rId36"/>
    <p:sldId id="276" r:id="rId37"/>
    <p:sldId id="277" r:id="rId38"/>
    <p:sldId id="279" r:id="rId39"/>
    <p:sldId id="281" r:id="rId40"/>
    <p:sldId id="282" r:id="rId41"/>
    <p:sldId id="284" r:id="rId42"/>
    <p:sldId id="283" r:id="rId43"/>
    <p:sldId id="306" r:id="rId44"/>
    <p:sldId id="310" r:id="rId45"/>
    <p:sldId id="311" r:id="rId46"/>
    <p:sldId id="312" r:id="rId47"/>
    <p:sldId id="296" r:id="rId4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C6DFEE"/>
    <a:srgbClr val="C7EDED"/>
    <a:srgbClr val="009A46"/>
    <a:srgbClr val="ADDB7B"/>
    <a:srgbClr val="FF6600"/>
    <a:srgbClr val="990000"/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7767" autoAdjust="0"/>
  </p:normalViewPr>
  <p:slideViewPr>
    <p:cSldViewPr>
      <p:cViewPr>
        <p:scale>
          <a:sx n="120" d="100"/>
          <a:sy n="120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47509298881089E-3"/>
          <c:y val="4.0398964683368392E-2"/>
          <c:w val="0.99003522946602451"/>
          <c:h val="0.6027089003999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1"/>
              <c:layout>
                <c:manualLayout>
                  <c:x val="-1.08149864812668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725930116209403E-2"/>
                  <c:y val="-3.968308088114197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59984550019312E-2"/>
                  <c:y val="-1.30107795113304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084609933607663E-2"/>
                  <c:y val="-1.17629904184208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49129113785457E-2"/>
                  <c:y val="-1.06365995254371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360106203410553E-2"/>
                  <c:y val="-8.015866795953108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624951718810377E-2"/>
                  <c:y val="-3.68633915105607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- 84 809 тыс.руб.</c:v>
                </c:pt>
                <c:pt idx="1">
                  <c:v>Акцизы - 1 338 тыс.руб.</c:v>
                </c:pt>
                <c:pt idx="2">
                  <c:v>Налоги на совокупный доход - 51 080 тыс.руб.</c:v>
                </c:pt>
                <c:pt idx="3">
                  <c:v>Налоги на имущество - 61 721 тыс.руб.</c:v>
                </c:pt>
                <c:pt idx="4">
                  <c:v>Доходы от использования имущества - 27 121 тыс.руб.</c:v>
                </c:pt>
                <c:pt idx="5">
                  <c:v>Доходы от оказания платных услуг и компенсации - 6 309 тыс.руб.</c:v>
                </c:pt>
                <c:pt idx="6">
                  <c:v>Доходы от продажи мат.и немат. активов - 2 712 тыс.руб.</c:v>
                </c:pt>
                <c:pt idx="7">
                  <c:v>Штрафы и прочие неналоговые доходы - 1 130 тыс.руб.</c:v>
                </c:pt>
                <c:pt idx="8">
                  <c:v>Безвозмездные поступления - 54 146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29.207620726944615</c:v>
                </c:pt>
                <c:pt idx="1">
                  <c:v>0.46079775180289706</c:v>
                </c:pt>
                <c:pt idx="2">
                  <c:v>17.591591302011945</c:v>
                </c:pt>
                <c:pt idx="3">
                  <c:v>21.256276561305388</c:v>
                </c:pt>
                <c:pt idx="4">
                  <c:v>9.3402808868806968</c:v>
                </c:pt>
                <c:pt idx="5">
                  <c:v>2.1727750494203866</c:v>
                </c:pt>
                <c:pt idx="6">
                  <c:v>0.93399364939421281</c:v>
                </c:pt>
                <c:pt idx="7">
                  <c:v>0.38916402058092198</c:v>
                </c:pt>
                <c:pt idx="8">
                  <c:v>18.647500051658941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3.7396252467282839E-4"/>
          <c:y val="0.68680698659446282"/>
          <c:w val="0.95290305725673186"/>
          <c:h val="0.3078361257480459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2.8181576460786964E-2"/>
          <c:y val="7.9804729299083735E-2"/>
          <c:w val="0.66533204136100133"/>
          <c:h val="0.5318623223150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1"/>
            <c:spPr>
              <a:solidFill>
                <a:srgbClr val="FF6600"/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1"/>
          </c:dPt>
          <c:dLbls>
            <c:dLbl>
              <c:idx val="0"/>
              <c:layout>
                <c:manualLayout>
                  <c:x val="2.9123266979294619E-3"/>
                  <c:y val="-1.080874054929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7291809058231E-5"/>
                  <c:y val="-6.9619457487179789E-3"/>
                </c:manualLayout>
              </c:layout>
              <c:numFmt formatCode="#,##0" sourceLinked="0"/>
              <c:spPr/>
              <c:txPr>
                <a:bodyPr anchor="t" anchorCtr="0"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5833</c:v>
                </c:pt>
                <c:pt idx="1">
                  <c:v>6027</c:v>
                </c:pt>
                <c:pt idx="2">
                  <c:v>6352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47396018757677E-2"/>
                  <c:y val="4.6412971658120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05470140682578E-2"/>
                  <c:y val="-4.641297165812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7396018757677E-2"/>
                  <c:y val="-8.50894650791248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1253</c:v>
                </c:pt>
                <c:pt idx="1">
                  <c:v>793</c:v>
                </c:pt>
                <c:pt idx="2">
                  <c:v>968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49306791717794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6163348964731E-2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1779683861204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51285248"/>
        <c:axId val="151354688"/>
        <c:axId val="0"/>
      </c:bar3DChart>
      <c:catAx>
        <c:axId val="1512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354688"/>
        <c:crosses val="autoZero"/>
        <c:auto val="1"/>
        <c:lblAlgn val="ctr"/>
        <c:lblOffset val="100"/>
        <c:noMultiLvlLbl val="0"/>
      </c:catAx>
      <c:valAx>
        <c:axId val="151354688"/>
        <c:scaling>
          <c:orientation val="minMax"/>
          <c:max val="760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51285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37783139210707"/>
          <c:y val="0.70947325297189212"/>
          <c:w val="0.49393221318827651"/>
          <c:h val="0.146086838304515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54800073568011E-4"/>
          <c:y val="7.5663263857501009E-2"/>
          <c:w val="0.62203195910071618"/>
          <c:h val="0.4757559167439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 </c:v>
                </c:pt>
              </c:strCache>
            </c:strRef>
          </c:tx>
          <c:spPr>
            <a:solidFill>
              <a:srgbClr val="00A1DA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8.0377776857083732E-3"/>
                  <c:y val="-5.48047829126439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45304505901695E-2"/>
                  <c:y val="-4.136070672430185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26503404661928E-2"/>
                  <c:y val="-2.6029264721568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02469135802475E-2"/>
                  <c:y val="-0.148719731027408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8105</c:v>
                </c:pt>
                <c:pt idx="1">
                  <c:v>8274</c:v>
                </c:pt>
                <c:pt idx="2">
                  <c:v>8681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печать газеты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59970307221482E-2"/>
                  <c:y val="-9.7456986553238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9025203841067E-2"/>
                  <c:y val="-2.192782197447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84364138027972E-2"/>
                  <c:y val="-1.949139731064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1800</c:v>
                </c:pt>
                <c:pt idx="1">
                  <c:v>2000</c:v>
                </c:pt>
                <c:pt idx="2">
                  <c:v>2040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7774336"/>
        <c:axId val="34615808"/>
        <c:axId val="0"/>
      </c:bar3DChart>
      <c:catAx>
        <c:axId val="15777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615808"/>
        <c:crosses val="autoZero"/>
        <c:auto val="1"/>
        <c:lblAlgn val="ctr"/>
        <c:lblOffset val="100"/>
        <c:noMultiLvlLbl val="0"/>
      </c:catAx>
      <c:valAx>
        <c:axId val="3461580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57774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864011375019956E-2"/>
          <c:y val="0.63453251566189739"/>
          <c:w val="0.74611889528614472"/>
          <c:h val="6.435964555574529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61741873912927"/>
          <c:y val="3.8140356677700764E-2"/>
          <c:w val="0.68948613392935421"/>
          <c:h val="0.69128732687249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759E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3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Lbls>
            <c:dLbl>
              <c:idx val="0"/>
              <c:layout>
                <c:manualLayout>
                  <c:x val="-1.8945491903176896E-2"/>
                  <c:y val="-1.581896245184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8399176110322E-3"/>
                  <c:y val="2.3879591018376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22295</c:v>
                </c:pt>
                <c:pt idx="1">
                  <c:v>21870</c:v>
                </c:pt>
                <c:pt idx="2">
                  <c:v>22655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0202222041665461E-2"/>
                  <c:y val="-2.6213883901203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49205833329892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3808749994838E-3"/>
                  <c:y val="-8.7378603598927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4546</c:v>
                </c:pt>
                <c:pt idx="1">
                  <c:v>2750</c:v>
                </c:pt>
                <c:pt idx="2">
                  <c:v>3150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spPr>
            <a:solidFill>
              <a:srgbClr val="009A46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2052</c:v>
                </c:pt>
                <c:pt idx="1">
                  <c:v>1802</c:v>
                </c:pt>
                <c:pt idx="2">
                  <c:v>1802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530</c:v>
                </c:pt>
                <c:pt idx="1">
                  <c:v>530</c:v>
                </c:pt>
                <c:pt idx="2">
                  <c:v>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776896"/>
        <c:axId val="34964608"/>
      </c:barChart>
      <c:valAx>
        <c:axId val="3496460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57776896"/>
        <c:crosses val="autoZero"/>
        <c:crossBetween val="between"/>
      </c:valAx>
      <c:catAx>
        <c:axId val="1577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964608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404E-2"/>
          <c:y val="6.7089277748494089E-2"/>
          <c:w val="0.64269696480987926"/>
          <c:h val="0.4990831774816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-2.4563767496778782E-2"/>
                  <c:y val="9.9016775913787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33092224231519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МП "Выборы"</c:v>
                </c:pt>
                <c:pt idx="1">
                  <c:v>МП «Кадровая политика»</c:v>
                </c:pt>
                <c:pt idx="2">
                  <c:v>МП "Развитие системы соц.обслуживания"</c:v>
                </c:pt>
                <c:pt idx="3">
                  <c:v>МП "Молодежная политика"</c:v>
                </c:pt>
                <c:pt idx="4">
                  <c:v>МП "Проведение праздничных мероприятий"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720</c:v>
                </c:pt>
                <c:pt idx="2">
                  <c:v>992</c:v>
                </c:pt>
                <c:pt idx="3">
                  <c:v>1366</c:v>
                </c:pt>
                <c:pt idx="4">
                  <c:v>5138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4.3399638336347199E-3"/>
                  <c:y val="-5.38983403796762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92548611713039E-3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66546112115732E-3"/>
                  <c:y val="-4.091266719118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776553894571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399638336347199E-3"/>
                  <c:y val="-2.3519547498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МП "Выборы"</c:v>
                </c:pt>
                <c:pt idx="1">
                  <c:v>МП «Кадровая политика»</c:v>
                </c:pt>
                <c:pt idx="2">
                  <c:v>МП "Развитие системы соц.обслуживания"</c:v>
                </c:pt>
                <c:pt idx="3">
                  <c:v>МП "Молодежная политика"</c:v>
                </c:pt>
                <c:pt idx="4">
                  <c:v>МП "Проведение праздничных мероприятий"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727</c:v>
                </c:pt>
                <c:pt idx="2">
                  <c:v>992</c:v>
                </c:pt>
                <c:pt idx="3">
                  <c:v>1211</c:v>
                </c:pt>
                <c:pt idx="4">
                  <c:v>3297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1"/>
              <c:layout>
                <c:manualLayout>
                  <c:x val="2.0212385257338195E-2"/>
                  <c:y val="4.3721384758418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4413847364280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6582278481065E-2"/>
                  <c:y val="5.879886874680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53164556962026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МП "Выборы"</c:v>
                </c:pt>
                <c:pt idx="1">
                  <c:v>МП «Кадровая политика»</c:v>
                </c:pt>
                <c:pt idx="2">
                  <c:v>МП "Развитие системы соц.обслуживания"</c:v>
                </c:pt>
                <c:pt idx="3">
                  <c:v>МП "Молодежная политика"</c:v>
                </c:pt>
                <c:pt idx="4">
                  <c:v>МП "Проведение праздничных мероприятий"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283</c:v>
                </c:pt>
                <c:pt idx="1">
                  <c:v>735</c:v>
                </c:pt>
                <c:pt idx="2">
                  <c:v>992</c:v>
                </c:pt>
                <c:pt idx="3">
                  <c:v>1211</c:v>
                </c:pt>
                <c:pt idx="4">
                  <c:v>3297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908992"/>
        <c:axId val="34969216"/>
      </c:barChart>
      <c:catAx>
        <c:axId val="15790899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1740000" vert="horz"/>
          <a:lstStyle/>
          <a:p>
            <a:pPr>
              <a:defRPr sz="1400" spc="0" baseline="0"/>
            </a:pPr>
            <a:endParaRPr lang="ru-RU"/>
          </a:p>
        </c:txPr>
        <c:crossAx val="34969216"/>
        <c:crosses val="autoZero"/>
        <c:auto val="1"/>
        <c:lblAlgn val="ctr"/>
        <c:lblOffset val="100"/>
        <c:tickLblSkip val="1"/>
        <c:noMultiLvlLbl val="0"/>
      </c:catAx>
      <c:valAx>
        <c:axId val="34969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57908992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1.5428393458272013E-2"/>
          <c:y val="2.3060303241160107E-3"/>
          <c:w val="0.26857983761448151"/>
          <c:h val="5.4990600459598055E-2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07237906807551"/>
          <c:y val="2.949669522297892E-2"/>
          <c:w val="0.67115906523582547"/>
          <c:h val="0.5097208435836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70C0"/>
            </a:solidFill>
            <a:ln w="952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8952831668002362E-4"/>
                  <c:y val="-2.2176600080764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104242701628098E-3"/>
                  <c:y val="-3.46648762431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1604545085002E-3"/>
                  <c:y val="-2.217660008076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2956269411426E-2"/>
                  <c:y val="-1.3805005564576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0.3</c:v>
                </c:pt>
                <c:pt idx="1">
                  <c:v>6.6</c:v>
                </c:pt>
                <c:pt idx="2">
                  <c:v>38.299999999999997</c:v>
                </c:pt>
                <c:pt idx="3">
                  <c:v>34.200000000000003</c:v>
                </c:pt>
                <c:pt idx="4">
                  <c:v>143.19999999999999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1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056074917883979E-2"/>
                  <c:y val="-2.366851898922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488755067614662E-3"/>
                  <c:y val="-3.7680056133109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350489546058436E-3"/>
                  <c:y val="-1.192321300815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77332503815403E-2"/>
                  <c:y val="-2.47703830816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5912538822852E-2"/>
                  <c:y val="-4.831770064407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0.3</c:v>
                </c:pt>
                <c:pt idx="1">
                  <c:v>4.7</c:v>
                </c:pt>
                <c:pt idx="2">
                  <c:v>53</c:v>
                </c:pt>
                <c:pt idx="3">
                  <c:v>33.799999999999997</c:v>
                </c:pt>
                <c:pt idx="4">
                  <c:v>25.2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8373698599169409E-2"/>
                  <c:y val="-2.189560843206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292784699563415E-2"/>
                  <c:y val="-1.8321706269700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99738289563985E-2"/>
                  <c:y val="-1.4905963816754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40129389046613E-2"/>
                  <c:y val="3.9472895175984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03665428489169E-2"/>
                  <c:y val="-1.15043524718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0.3</c:v>
                </c:pt>
                <c:pt idx="1">
                  <c:v>4.9000000000000004</c:v>
                </c:pt>
                <c:pt idx="2">
                  <c:v>53</c:v>
                </c:pt>
                <c:pt idx="3">
                  <c:v>34.4</c:v>
                </c:pt>
                <c:pt idx="4">
                  <c:v>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923328"/>
        <c:axId val="157838144"/>
        <c:axId val="0"/>
      </c:bar3DChart>
      <c:catAx>
        <c:axId val="15792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838144"/>
        <c:crosses val="autoZero"/>
        <c:auto val="1"/>
        <c:lblAlgn val="ctr"/>
        <c:lblOffset val="100"/>
        <c:noMultiLvlLbl val="0"/>
      </c:catAx>
      <c:valAx>
        <c:axId val="1578381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57923328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4182894342778836"/>
          <c:y val="0.36001479780648971"/>
          <c:w val="0.1449338219335998"/>
          <c:h val="0.1787335157454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65749392735821E-3"/>
          <c:y val="7.9906945148316283E-2"/>
          <c:w val="0.99454336541265675"/>
          <c:h val="0.825273059462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009A46"/>
              </a:solidFill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990000"/>
              </a:solidFill>
            </c:spPr>
          </c:dPt>
          <c:dLbls>
            <c:dLbl>
              <c:idx val="0"/>
              <c:layout>
                <c:manualLayout>
                  <c:x val="9.1249751287776612E-2"/>
                  <c:y val="0.337139777343104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  </a:t>
                    </a:r>
                    <a:r>
                      <a:rPr lang="ru-RU" dirty="0" smtClean="0"/>
                      <a:t>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1.6903572800614674E-2"/>
                  <c:y val="-1.661077624782997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</a:t>
                    </a:r>
                    <a:r>
                      <a:rPr lang="ru-RU" dirty="0" smtClean="0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1.4259685038209567E-2"/>
                  <c:y val="1.970113864753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УСН 24%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-</c:separator>
            </c:dLbl>
            <c:dLbl>
              <c:idx val="3"/>
              <c:layout>
                <c:manualLayout>
                  <c:x val="-2.160719681058814E-2"/>
                  <c:y val="4.40400659439476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</a:t>
                    </a:r>
                    <a:r>
                      <a:rPr lang="ru-RU" dirty="0" smtClean="0"/>
                      <a:t>31%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-0.1194356685105112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500"/>
                    </a:pPr>
                    <a:r>
                      <a:rPr lang="ru-RU" sz="1500" dirty="0"/>
                      <a:t>Доходы от </a:t>
                    </a:r>
                    <a:r>
                      <a:rPr lang="ru-RU" sz="1500" dirty="0" smtClean="0"/>
                      <a:t>использования имущества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710718401844136E-2"/>
                  <c:y val="-2.7388102349554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400573535684257E-2"/>
                  <c:y val="4.5646837249256889E-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Безвозмездные</a:t>
                    </a:r>
                    <a:r>
                      <a:rPr lang="ru-RU" sz="1500" baseline="0" dirty="0" smtClean="0"/>
                      <a:t> </a:t>
                    </a:r>
                    <a:r>
                      <a:rPr lang="ru-RU" sz="1500" baseline="0" dirty="0"/>
                      <a:t>поступления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83726832456E-3"/>
                  <c:y val="1.21889635292551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4370370370370369"/>
                  <c:y val="-1.3626373076146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НДФЛ 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44.435381463939123</c:v>
                </c:pt>
                <c:pt idx="1">
                  <c:v>0.55103951356511904</c:v>
                </c:pt>
                <c:pt idx="2">
                  <c:v>24.194295883656046</c:v>
                </c:pt>
                <c:pt idx="3">
                  <c:v>30.819283138839708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6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65749392735821E-3"/>
          <c:y val="7.9906945148316283E-2"/>
          <c:w val="0.99454336541265675"/>
          <c:h val="0.825273059462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009A46"/>
              </a:solidFill>
            </c:spPr>
          </c:dPt>
          <c:dPt>
            <c:idx val="4"/>
            <c:bubble3D val="0"/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990000"/>
              </a:solidFill>
            </c:spPr>
          </c:dPt>
          <c:dLbls>
            <c:dLbl>
              <c:idx val="0"/>
              <c:layout>
                <c:manualLayout>
                  <c:x val="6.7834343192636717E-2"/>
                  <c:y val="5.1873321264958435E-3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400"/>
                    </a:pPr>
                    <a:r>
                      <a:rPr lang="ru-RU" sz="1300" dirty="0"/>
                      <a:t>Доходы </a:t>
                    </a:r>
                    <a:r>
                      <a:rPr lang="ru-RU" sz="1300" dirty="0" smtClean="0"/>
                      <a:t>от использования </a:t>
                    </a:r>
                    <a:r>
                      <a:rPr lang="ru-RU" sz="1300" dirty="0"/>
                      <a:t>имущества </a:t>
                    </a:r>
                    <a:r>
                      <a:rPr lang="ru-RU" sz="1300" dirty="0" smtClean="0"/>
                      <a:t>91%</a:t>
                    </a:r>
                    <a:endParaRPr lang="ru-RU" sz="1300" dirty="0"/>
                  </a:p>
                </c:rich>
              </c:tx>
              <c:spPr>
                <a:ln cap="sq">
                  <a:miter lim="800000"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6.6082614752207017E-2"/>
                  <c:y val="-2.96781838057028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оказания платных </a:t>
                    </a:r>
                    <a:r>
                      <a:rPr lang="ru-RU" sz="1400" dirty="0" smtClean="0"/>
                      <a:t>услуг 6%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1.5181005529300164E-2"/>
                  <c:y val="-2.5434905940006393E-2"/>
                </c:manualLayout>
              </c:layout>
              <c:tx>
                <c:rich>
                  <a:bodyPr rot="0"/>
                  <a:lstStyle/>
                  <a:p>
                    <a:pPr>
                      <a:defRPr sz="1400"/>
                    </a:pPr>
                    <a:r>
                      <a:rPr lang="ru-RU" sz="1400" dirty="0"/>
                      <a:t>Доходы от продажи </a:t>
                    </a:r>
                    <a:r>
                      <a:rPr lang="ru-RU" sz="1400" dirty="0" smtClean="0"/>
                      <a:t>активов 2%</a:t>
                    </a:r>
                    <a:endParaRPr lang="ru-RU" sz="1400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0.13288245750472161"/>
                  <c:y val="-3.217595920714692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штрафов </a:t>
                    </a:r>
                    <a:r>
                      <a:rPr lang="ru-RU" sz="1400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-0.1194356685105112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/>
                    </a:pPr>
                    <a:r>
                      <a:rPr lang="ru-RU" sz="1400" dirty="0"/>
                      <a:t>Доходы от </a:t>
                    </a:r>
                    <a:r>
                      <a:rPr lang="ru-RU" sz="1400" dirty="0" smtClean="0"/>
                      <a:t>использования имущества</a:t>
                    </a:r>
                    <a:endParaRPr lang="ru-RU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5.0710718401844136E-2"/>
                  <c:y val="-2.7388102349554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1.8400573535684257E-2"/>
                  <c:y val="4.5646837249256889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Безвозмездные</a:t>
                    </a:r>
                    <a:r>
                      <a:rPr lang="ru-RU" sz="1400" baseline="0" dirty="0" smtClean="0"/>
                      <a:t> </a:t>
                    </a:r>
                    <a:r>
                      <a:rPr lang="ru-RU" sz="1400" baseline="0" dirty="0"/>
                      <a:t>поступления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1.5451583726832456E-3"/>
                  <c:y val="1.21889635292551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4370370370370369"/>
                  <c:y val="-1.3626373076146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@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оказания платных услуг </c:v>
                </c:pt>
                <c:pt idx="2">
                  <c:v>Доходы от продажи активов</c:v>
                </c:pt>
                <c:pt idx="3">
                  <c:v>Доходы от штрафов и прочие  доходы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90.902578796561613</c:v>
                </c:pt>
                <c:pt idx="1">
                  <c:v>5.5157593123209168</c:v>
                </c:pt>
                <c:pt idx="2">
                  <c:v>2.1489971346704868</c:v>
                </c:pt>
                <c:pt idx="3">
                  <c:v>1.4326647564469914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6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61875544262141E-2"/>
          <c:y val="3.4102320551370559E-2"/>
          <c:w val="0.62035420367342919"/>
          <c:h val="0.83933557730545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уровня бюджетной обеспеченности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6853549712932125E-18"/>
                  <c:y val="-1.8167305144923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816730514492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4828397703457E-17"/>
                  <c:y val="-1.816730514492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5858</c:v>
                </c:pt>
                <c:pt idx="1">
                  <c:v>5858</c:v>
                </c:pt>
                <c:pt idx="2">
                  <c:v>5859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Субсидии бюджетам городских поселений на реализацию программ формирования современной городской среды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72795059277053E-2"/>
                  <c:y val="-7.2479679797670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796875800385493E-2"/>
                  <c:y val="-7.2479679797670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0956541493829E-2"/>
                  <c:y val="-7.2479679797670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4836</c:v>
                </c:pt>
                <c:pt idx="1">
                  <c:v>4836</c:v>
                </c:pt>
                <c:pt idx="2">
                  <c:v>5312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городских поселений на осуществление первичного воинского учета органами местного самоуправления поселений, муниципальных и городских округов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503677035566233E-2"/>
                  <c:y val="-2.541527312469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38236047421641E-2"/>
                  <c:y val="-1.8747729086856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420956541493937E-2"/>
                  <c:y val="-1.164477768654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1963</c:v>
                </c:pt>
                <c:pt idx="1">
                  <c:v>2032</c:v>
                </c:pt>
                <c:pt idx="2">
                  <c:v>2104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 бюджетам городских поселений на реализацию мероприятий по стимулированию программ развития жилищного строительства субъектов Российской Федерации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2090074565204768E-2"/>
                  <c:y val="-4.5418262862309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116337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759192588915551E-2"/>
                  <c:y val="-1.135456571557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128994</c:v>
                </c:pt>
                <c:pt idx="1">
                  <c:v>12726</c:v>
                </c:pt>
                <c:pt idx="2">
                  <c:v>13275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995072"/>
        <c:axId val="117834880"/>
        <c:axId val="0"/>
      </c:bar3DChart>
      <c:catAx>
        <c:axId val="116995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34880"/>
        <c:crosses val="autoZero"/>
        <c:auto val="1"/>
        <c:lblAlgn val="ctr"/>
        <c:lblOffset val="100"/>
        <c:noMultiLvlLbl val="0"/>
      </c:catAx>
      <c:valAx>
        <c:axId val="117834880"/>
        <c:scaling>
          <c:orientation val="minMax"/>
          <c:max val="7000"/>
          <c:min val="1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16995072"/>
        <c:crosses val="autoZero"/>
        <c:crossBetween val="between"/>
        <c:majorUnit val="1000"/>
        <c:minorUnit val="100"/>
      </c:valAx>
    </c:plotArea>
    <c:legend>
      <c:legendPos val="r"/>
      <c:layout>
        <c:manualLayout>
          <c:xMode val="edge"/>
          <c:yMode val="edge"/>
          <c:x val="0.6345766303859699"/>
          <c:y val="2.0438218288039049E-2"/>
          <c:w val="0.33770921430771694"/>
          <c:h val="0.75888284663075167"/>
        </c:manualLayout>
      </c:layout>
      <c:overlay val="0"/>
      <c:txPr>
        <a:bodyPr anchor="t"/>
        <a:lstStyle/>
        <a:p>
          <a:pPr algn="just">
            <a:defRPr sz="1100" b="0" i="0" spc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60</c:v>
                </c:pt>
                <c:pt idx="2">
                  <c:v>73</c:v>
                </c:pt>
                <c:pt idx="3">
                  <c:v>99</c:v>
                </c:pt>
                <c:pt idx="4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 и дорожное хозяйство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147</c:v>
                </c:pt>
                <c:pt idx="1">
                  <c:v>131</c:v>
                </c:pt>
                <c:pt idx="2">
                  <c:v>185</c:v>
                </c:pt>
                <c:pt idx="3">
                  <c:v>163</c:v>
                </c:pt>
                <c:pt idx="4">
                  <c:v>142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58</c:v>
                </c:pt>
                <c:pt idx="1">
                  <c:v>70</c:v>
                </c:pt>
                <c:pt idx="2">
                  <c:v>70</c:v>
                </c:pt>
                <c:pt idx="3">
                  <c:v>82</c:v>
                </c:pt>
                <c:pt idx="4">
                  <c:v>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254</c:v>
                </c:pt>
                <c:pt idx="1">
                  <c:v>261</c:v>
                </c:pt>
                <c:pt idx="2">
                  <c:v>328</c:v>
                </c:pt>
                <c:pt idx="3">
                  <c:v>344</c:v>
                </c:pt>
                <c:pt idx="4">
                  <c:v>288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4593920"/>
        <c:axId val="117837760"/>
        <c:axId val="0"/>
      </c:bar3DChart>
      <c:catAx>
        <c:axId val="1445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37760"/>
        <c:crosses val="autoZero"/>
        <c:auto val="1"/>
        <c:lblAlgn val="ctr"/>
        <c:lblOffset val="100"/>
        <c:noMultiLvlLbl val="0"/>
      </c:catAx>
      <c:valAx>
        <c:axId val="11783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9392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458118789464416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84816132384401"/>
          <c:y val="6.4820648582905996E-2"/>
          <c:w val="0.54853054826480019"/>
          <c:h val="0.90748908016068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0"/>
                  <c:y val="-0.120673913724685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819106130504632E-3"/>
                  <c:y val="-6.3014543968049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96302203183556E-4"/>
                  <c:y val="6.60492851221659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86E-2"/>
                  <c:y val="-8.5089465079124848E-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39329721392457E-2"/>
                  <c:y val="-6.08723318491676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790277026564501E-2"/>
                  <c:y val="-1.4280998692452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4253078027187E-2"/>
                  <c:y val="-1.6244455744233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778139013690289E-2"/>
                  <c:y val="-7.25952102188075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60549846595637E-2"/>
                  <c:y val="-3.569760055150567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0420552161600514E-2"/>
                  <c:y val="-1.18412768951597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8544993554922901E-2"/>
                  <c:y val="-9.461021424969875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- 64 546 тыс.  руб.</c:v>
                </c:pt>
                <c:pt idx="1">
                  <c:v>Национальная оборона - 1 971 тыс. руб.</c:v>
                </c:pt>
                <c:pt idx="2">
                  <c:v>Национальная безопасность и правоохранительная деятельность - 1 568 тыс. руб.</c:v>
                </c:pt>
                <c:pt idx="3">
                  <c:v>Национальная экономика - 37 276 тыс. руб.</c:v>
                </c:pt>
                <c:pt idx="4">
                  <c:v>Жилищно-коммунальное хозяйство - 105 960 тыс. руб.</c:v>
                </c:pt>
                <c:pt idx="5">
                  <c:v>Образование - 694 тыс. руб.</c:v>
                </c:pt>
                <c:pt idx="6">
                  <c:v>Культура - 27 506 тыс. руб.</c:v>
                </c:pt>
                <c:pt idx="7">
                  <c:v>Социальная политика - 1 324 тыс. руб.</c:v>
                </c:pt>
                <c:pt idx="8">
                  <c:v>Здравоохранение, физическая культура и спорт - 29 829 тыс. руб.</c:v>
                </c:pt>
                <c:pt idx="9">
                  <c:v>Средства массовой информации - 8 604 тыс. руб.</c:v>
                </c:pt>
                <c:pt idx="10">
                  <c:v>Межбюджетные трансферты общего характера бюджетам бюджетной системы РФ - 9 024 тыс. руб.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22.388328905106452</c:v>
                </c:pt>
                <c:pt idx="1">
                  <c:v>0.68365810851121389</c:v>
                </c:pt>
                <c:pt idx="2">
                  <c:v>0.5438741319865974</c:v>
                </c:pt>
                <c:pt idx="3">
                  <c:v>12.929497540773216</c:v>
                </c:pt>
                <c:pt idx="4">
                  <c:v>36.753126929400423</c:v>
                </c:pt>
                <c:pt idx="5">
                  <c:v>0.24071980076447613</c:v>
                </c:pt>
                <c:pt idx="6">
                  <c:v>9.540689970933256</c:v>
                </c:pt>
                <c:pt idx="7">
                  <c:v>0.45924065736623398</c:v>
                </c:pt>
                <c:pt idx="8">
                  <c:v>10.346442272339422</c:v>
                </c:pt>
                <c:pt idx="9">
                  <c:v>2.9843705558754361</c:v>
                </c:pt>
                <c:pt idx="10">
                  <c:v>3.1300511269432749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l"/>
      <c:layout>
        <c:manualLayout>
          <c:xMode val="edge"/>
          <c:yMode val="edge"/>
          <c:x val="9.2592592592592587E-3"/>
          <c:y val="4.3123863430379088E-4"/>
          <c:w val="0.42056098402764264"/>
          <c:h val="0.986001911468526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</c:v>
                </c:pt>
                <c:pt idx="1">
                  <c:v>75</c:v>
                </c:pt>
                <c:pt idx="2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 и дорожное хозяйство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</c:v>
                </c:pt>
                <c:pt idx="1">
                  <c:v>117</c:v>
                </c:pt>
                <c:pt idx="2">
                  <c:v>118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3475385745774896E-3"/>
                  <c:y val="-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0852314474651E-3"/>
                  <c:y val="-2.555910543130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5385745774089E-3"/>
                  <c:y val="-7.66773162939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75</c:v>
                </c:pt>
                <c:pt idx="1">
                  <c:v>82</c:v>
                </c:pt>
                <c:pt idx="2">
                  <c:v>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377</c:v>
                </c:pt>
                <c:pt idx="1">
                  <c:v>274</c:v>
                </c:pt>
                <c:pt idx="2">
                  <c:v>290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6997120"/>
        <c:axId val="144442496"/>
        <c:axId val="0"/>
      </c:bar3DChart>
      <c:catAx>
        <c:axId val="1169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442496"/>
        <c:crosses val="autoZero"/>
        <c:auto val="1"/>
        <c:lblAlgn val="ctr"/>
        <c:lblOffset val="100"/>
        <c:noMultiLvlLbl val="0"/>
      </c:catAx>
      <c:valAx>
        <c:axId val="14444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99712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010205557516184"/>
          <c:y val="0.15859143166209655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154518950437317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47815707244624E-7"/>
                  <c:y val="-4.034950977669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948945157365532E-2"/>
                  <c:y val="-2.7188298522386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10185716581343E-3"/>
                  <c:y val="-9.7944146503327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30777</c:v>
                </c:pt>
                <c:pt idx="1">
                  <c:v>9905</c:v>
                </c:pt>
                <c:pt idx="2">
                  <c:v>29423</c:v>
                </c:pt>
                <c:pt idx="3">
                  <c:v>8216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120681343403504E-2"/>
                  <c:y val="3.0892400844350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296411928101359E-3"/>
                  <c:y val="-1.1313499888901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0270425380501E-2"/>
                  <c:y val="-2.013578352405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52223319024967E-3"/>
                  <c:y val="-4.861595239417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31198</c:v>
                </c:pt>
                <c:pt idx="1">
                  <c:v>10274</c:v>
                </c:pt>
                <c:pt idx="2">
                  <c:v>26952</c:v>
                </c:pt>
                <c:pt idx="3">
                  <c:v>6227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781226326301049E-2"/>
                  <c:y val="-2.030677146983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96793002915453E-2"/>
                  <c:y val="-1.151799105654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92711370262284E-2"/>
                  <c:y val="-2.6056132651927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3170496545075E-2"/>
                  <c:y val="-4.6798446005999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 культуру</c:v>
                </c:pt>
                <c:pt idx="1">
                  <c:v>На СМИ</c:v>
                </c:pt>
                <c:pt idx="2">
                  <c:v>На физическую культуру и спорт</c:v>
                </c:pt>
                <c:pt idx="3">
                  <c:v>Остальные расходы соц.характера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32856</c:v>
                </c:pt>
                <c:pt idx="1">
                  <c:v>10721</c:v>
                </c:pt>
                <c:pt idx="2">
                  <c:v>28137</c:v>
                </c:pt>
                <c:pt idx="3">
                  <c:v>6518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151283200"/>
        <c:axId val="144448832"/>
        <c:axId val="0"/>
      </c:bar3DChart>
      <c:catAx>
        <c:axId val="1512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0" baseline="0"/>
            </a:pPr>
            <a:endParaRPr lang="ru-RU"/>
          </a:p>
        </c:txPr>
        <c:crossAx val="144448832"/>
        <c:crosses val="autoZero"/>
        <c:auto val="1"/>
        <c:lblAlgn val="ctr"/>
        <c:lblOffset val="100"/>
        <c:noMultiLvlLbl val="0"/>
      </c:catAx>
      <c:valAx>
        <c:axId val="1444488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1283200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565618328321204"/>
          <c:y val="0.29993420869903342"/>
          <c:w val="0.13323534558180228"/>
          <c:h val="0.25285229278080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62005535480429E-2"/>
          <c:y val="5.6860661804400449E-2"/>
          <c:w val="0.65621870959309458"/>
          <c:h val="0.5260436633801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B05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19896</c:v>
                </c:pt>
                <c:pt idx="1">
                  <c:v>20828</c:v>
                </c:pt>
                <c:pt idx="2">
                  <c:v>21896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220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3445</c:v>
                </c:pt>
                <c:pt idx="1">
                  <c:v>3180</c:v>
                </c:pt>
                <c:pt idx="2">
                  <c:v>3270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развитие учреждения культуры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586397529638553E-2"/>
                  <c:y val="-2.300534593519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6397529638473E-2"/>
                  <c:y val="-6.901603780557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10478270746969E-2"/>
                  <c:y val="-2.300534593519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#,##0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1522816"/>
        <c:axId val="151349504"/>
        <c:axId val="0"/>
      </c:bar3DChart>
      <c:catAx>
        <c:axId val="1515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1349504"/>
        <c:crosses val="autoZero"/>
        <c:auto val="1"/>
        <c:lblAlgn val="ctr"/>
        <c:lblOffset val="100"/>
        <c:noMultiLvlLbl val="0"/>
      </c:catAx>
      <c:valAx>
        <c:axId val="151349504"/>
        <c:scaling>
          <c:orientation val="minMax"/>
          <c:max val="20000"/>
        </c:scaling>
        <c:delete val="1"/>
        <c:axPos val="l"/>
        <c:majorGridlines/>
        <c:numFmt formatCode="#,##0" sourceLinked="1"/>
        <c:majorTickMark val="none"/>
        <c:minorTickMark val="none"/>
        <c:tickLblPos val="nextTo"/>
        <c:crossAx val="15152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7793349108082"/>
          <c:y val="0.69089545606043778"/>
          <c:w val="0.49477221215467276"/>
          <c:h val="0.19424446096481884"/>
        </c:manualLayout>
      </c:layout>
      <c:overlay val="0"/>
      <c:spPr>
        <a:effectLst/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b="1" dirty="0" smtClean="0">
              <a:solidFill>
                <a:schemeClr val="tx1"/>
              </a:solidFill>
            </a:rPr>
            <a:t>2022 г. – 22472 тыс. руб., 2023 г. – 21121 тыс. руб., 2024 г. – 21873 тыс. руб.</a:t>
          </a:r>
          <a:endParaRPr lang="ru-RU" b="1" dirty="0">
            <a:solidFill>
              <a:schemeClr val="tx1"/>
            </a:solidFill>
          </a:endParaRPr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Балабаново»: </a:t>
          </a:r>
          <a:r>
            <a:rPr lang="ru-RU" b="1" dirty="0" smtClean="0"/>
            <a:t>2022 г. – 3589 тыс. руб., 2023 г. – 3652 тыс. руб., 2024 г. – 3718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дорог»: </a:t>
          </a:r>
          <a:r>
            <a:rPr lang="ru-RU" b="1" dirty="0" smtClean="0"/>
            <a:t>2022 г. – </a:t>
          </a:r>
          <a:r>
            <a:rPr lang="ru-RU" b="1" dirty="0" smtClean="0"/>
            <a:t>143197 </a:t>
          </a:r>
          <a:r>
            <a:rPr lang="ru-RU" b="1" dirty="0" smtClean="0"/>
            <a:t>тыс. руб., 2023 г. – 25207 тыс. руб., 2024 г. – 25213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2022 г. </a:t>
          </a:r>
          <a:r>
            <a:rPr lang="ru-RU" b="1" smtClean="0">
              <a:solidFill>
                <a:schemeClr val="tx1"/>
              </a:solidFill>
            </a:rPr>
            <a:t>– </a:t>
          </a:r>
          <a:r>
            <a:rPr lang="ru-RU" b="1" smtClean="0">
              <a:solidFill>
                <a:schemeClr val="tx1"/>
              </a:solidFill>
            </a:rPr>
            <a:t>35940 </a:t>
          </a:r>
          <a:r>
            <a:rPr lang="ru-RU" b="1" dirty="0" smtClean="0">
              <a:solidFill>
                <a:schemeClr val="tx1"/>
              </a:solidFill>
            </a:rPr>
            <a:t>тыс. руб., 2023 г. – 50646 тыс. руб., 2024 г. – 50646 тыс. руб.</a:t>
          </a:r>
          <a:endParaRPr lang="ru-RU" b="1" dirty="0">
            <a:solidFill>
              <a:schemeClr val="tx1"/>
            </a:solidFill>
          </a:endParaRPr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b="1" dirty="0" smtClean="0">
              <a:solidFill>
                <a:schemeClr val="tx1"/>
              </a:solidFill>
            </a:rPr>
            <a:t>2022 г. – 1366 тыс. руб., 2023 г. – 1211 тыс. руб., 2024 г. –1211 тыс. руб.</a:t>
          </a:r>
          <a:endParaRPr lang="ru-RU" b="1" dirty="0">
            <a:solidFill>
              <a:schemeClr val="tx1"/>
            </a:solidFill>
          </a:endParaRPr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Балабаново»: </a:t>
          </a:r>
          <a:r>
            <a:rPr lang="ru-RU" b="1" dirty="0" smtClean="0"/>
            <a:t>2022 г. – 9408 тыс. руб., 2023 г. – 9090 тыс. руб., 2024 г. – 9216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b="1" dirty="0" smtClean="0">
              <a:solidFill>
                <a:schemeClr val="tx1"/>
              </a:solidFill>
            </a:rPr>
            <a:t>2022 – 2024 г. по 992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b="1" dirty="0" smtClean="0"/>
            <a:t>2022 г. – 6460 тыс. руб., 2023 г. – 4623 тыс. руб., 2024 г. – 4798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2022 г. – </a:t>
          </a:r>
          <a:r>
            <a:rPr lang="ru-RU" b="1" dirty="0" smtClean="0">
              <a:solidFill>
                <a:schemeClr val="tx1"/>
              </a:solidFill>
            </a:rPr>
            <a:t>30777 </a:t>
          </a:r>
          <a:r>
            <a:rPr lang="ru-RU" b="1" dirty="0" smtClean="0">
              <a:solidFill>
                <a:schemeClr val="tx1"/>
              </a:solidFill>
            </a:rPr>
            <a:t>тыс. руб., 2023 г. – </a:t>
          </a:r>
          <a:r>
            <a:rPr lang="ru-RU" b="1" dirty="0" smtClean="0">
              <a:solidFill>
                <a:schemeClr val="tx1"/>
              </a:solidFill>
            </a:rPr>
            <a:t>31198 </a:t>
          </a:r>
          <a:r>
            <a:rPr lang="ru-RU" b="1" dirty="0" smtClean="0">
              <a:solidFill>
                <a:schemeClr val="tx1"/>
              </a:solidFill>
            </a:rPr>
            <a:t>тыс. руб., 2024 г. – </a:t>
          </a:r>
          <a:r>
            <a:rPr lang="ru-RU" b="1" dirty="0" smtClean="0">
              <a:solidFill>
                <a:schemeClr val="tx1"/>
              </a:solidFill>
            </a:rPr>
            <a:t>32855 </a:t>
          </a:r>
          <a:r>
            <a:rPr lang="ru-RU" b="1" dirty="0" smtClean="0">
              <a:solidFill>
                <a:schemeClr val="tx1"/>
              </a:solidFill>
            </a:rPr>
            <a:t>тыс. руб.</a:t>
          </a:r>
          <a:endParaRPr lang="ru-RU" b="1" dirty="0">
            <a:solidFill>
              <a:schemeClr val="tx1"/>
            </a:solidFill>
          </a:endParaRPr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Балабаново»: </a:t>
          </a:r>
          <a:r>
            <a:rPr lang="ru-RU" b="1" dirty="0" smtClean="0"/>
            <a:t>2022 г. – </a:t>
          </a:r>
          <a:r>
            <a:rPr lang="ru-RU" b="1" dirty="0" smtClean="0"/>
            <a:t>29423 </a:t>
          </a:r>
          <a:r>
            <a:rPr lang="ru-RU" b="1" dirty="0" smtClean="0"/>
            <a:t>тыс. руб., 2023 г. – 26952 тыс. руб., 2024 г. –28137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2022 г. – </a:t>
          </a:r>
          <a:r>
            <a:rPr lang="ru-RU" b="1" dirty="0" smtClean="0">
              <a:solidFill>
                <a:schemeClr val="tx1"/>
              </a:solidFill>
            </a:rPr>
            <a:t>28119 </a:t>
          </a:r>
          <a:r>
            <a:rPr lang="ru-RU" b="1" dirty="0" smtClean="0">
              <a:solidFill>
                <a:schemeClr val="tx1"/>
              </a:solidFill>
            </a:rPr>
            <a:t>тыс. руб., 2023 г. – </a:t>
          </a:r>
          <a:r>
            <a:rPr lang="ru-RU" b="1" dirty="0" smtClean="0">
              <a:solidFill>
                <a:schemeClr val="tx1"/>
              </a:solidFill>
            </a:rPr>
            <a:t>27711 </a:t>
          </a:r>
          <a:r>
            <a:rPr lang="ru-RU" b="1" dirty="0" smtClean="0">
              <a:solidFill>
                <a:schemeClr val="tx1"/>
              </a:solidFill>
            </a:rPr>
            <a:t>тыс. руб., 2024 г. – </a:t>
          </a:r>
          <a:r>
            <a:rPr lang="ru-RU" b="1" dirty="0" smtClean="0">
              <a:solidFill>
                <a:schemeClr val="tx1"/>
              </a:solidFill>
            </a:rPr>
            <a:t>27811 </a:t>
          </a:r>
          <a:r>
            <a:rPr lang="ru-RU" b="1" dirty="0" smtClean="0">
              <a:solidFill>
                <a:schemeClr val="tx1"/>
              </a:solidFill>
            </a:rPr>
            <a:t>тыс. руб.</a:t>
          </a:r>
          <a:endParaRPr lang="ru-RU" b="1" dirty="0">
            <a:solidFill>
              <a:schemeClr val="tx1"/>
            </a:solidFill>
          </a:endParaRPr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b="1" dirty="0" smtClean="0"/>
            <a:t>2022 - 2024 г. г. по 1000 тыс. руб. ежегодно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2022 г. – </a:t>
          </a:r>
          <a:r>
            <a:rPr lang="ru-RU" b="1" dirty="0" smtClean="0">
              <a:solidFill>
                <a:schemeClr val="tx1"/>
              </a:solidFill>
            </a:rPr>
            <a:t>9905 </a:t>
          </a:r>
          <a:r>
            <a:rPr lang="ru-RU" b="1" dirty="0" smtClean="0">
              <a:solidFill>
                <a:schemeClr val="tx1"/>
              </a:solidFill>
            </a:rPr>
            <a:t>тыс. руб., 2023 г. – 10274 тыс. руб., 2024 г. – 10721 тыс. руб.</a:t>
          </a:r>
          <a:endParaRPr lang="ru-RU" b="1" dirty="0">
            <a:solidFill>
              <a:schemeClr val="tx1"/>
            </a:solidFill>
          </a:endParaRPr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Балабаново»: </a:t>
          </a:r>
          <a:r>
            <a:rPr lang="ru-RU" b="1" dirty="0" smtClean="0"/>
            <a:t>2022 г. – 5138 тыс. руб., 2023 г. – 3297 тыс. руб., 2024 г. – 3297 тыс. руб.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b="1" dirty="0" smtClean="0"/>
            <a:t>2022 г. – 34263 тыс. руб., 2023 г. – 35384 тыс. руб., 2024 г. – 36757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C9D4F9B1-37B9-4541-BB8C-C97B769F4C61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«Выборы»: </a:t>
          </a:r>
          <a:r>
            <a:rPr lang="ru-RU" b="1" dirty="0" smtClean="0"/>
            <a:t>2024 г. – 3283 тыс. руб.</a:t>
          </a:r>
          <a:endParaRPr lang="ru-RU" b="1" dirty="0"/>
        </a:p>
      </dgm:t>
    </dgm:pt>
    <dgm:pt modelId="{383193DC-0D81-45F7-BC02-F9817114D559}" type="parTrans" cxnId="{82167B2F-40CB-4D19-ADA6-757D925C1A7E}">
      <dgm:prSet/>
      <dgm:spPr/>
      <dgm:t>
        <a:bodyPr/>
        <a:lstStyle/>
        <a:p>
          <a:endParaRPr lang="ru-RU"/>
        </a:p>
      </dgm:t>
    </dgm:pt>
    <dgm:pt modelId="{436D094B-E64B-4357-800E-C35009A2F14D}" type="sibTrans" cxnId="{82167B2F-40CB-4D19-ADA6-757D925C1A7E}">
      <dgm:prSet/>
      <dgm:spPr/>
      <dgm:t>
        <a:bodyPr/>
        <a:lstStyle/>
        <a:p>
          <a:endParaRPr lang="ru-RU"/>
        </a:p>
      </dgm:t>
    </dgm:pt>
    <dgm:pt modelId="{03C09308-9620-426D-B51A-791C026742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b="1" dirty="0" smtClean="0">
              <a:solidFill>
                <a:schemeClr val="tx1"/>
              </a:solidFill>
            </a:rPr>
            <a:t>2022 г. – 6061 тыс. руб., 2023 г. – 6061 тыс. руб., 2024 г. – 6552 тыс. руб.</a:t>
          </a:r>
          <a:endParaRPr lang="ru-RU" b="1" dirty="0">
            <a:solidFill>
              <a:schemeClr val="tx1"/>
            </a:solidFill>
          </a:endParaRPr>
        </a:p>
      </dgm:t>
    </dgm:pt>
    <dgm:pt modelId="{0681954D-023C-4DF1-8641-C278B16CCB0B}" type="parTrans" cxnId="{032B3206-A128-4BD9-B03A-9AE6D1724D6C}">
      <dgm:prSet/>
      <dgm:spPr/>
      <dgm:t>
        <a:bodyPr/>
        <a:lstStyle/>
        <a:p>
          <a:endParaRPr lang="ru-RU"/>
        </a:p>
      </dgm:t>
    </dgm:pt>
    <dgm:pt modelId="{6194A8DE-1470-4D03-8253-FE1D81153099}" type="sibTrans" cxnId="{032B3206-A128-4BD9-B03A-9AE6D1724D6C}">
      <dgm:prSet/>
      <dgm:spPr/>
      <dgm:t>
        <a:bodyPr/>
        <a:lstStyle/>
        <a:p>
          <a:endParaRPr lang="ru-RU"/>
        </a:p>
      </dgm:t>
    </dgm:pt>
    <dgm:pt modelId="{49869780-C345-42CD-8532-EFB47494A666}">
      <dgm:prSet phldrT="[Текст]"/>
      <dgm:spPr/>
      <dgm:t>
        <a:bodyPr/>
        <a:lstStyle/>
        <a:p>
          <a:r>
            <a:rPr lang="ru-RU" b="1" dirty="0" smtClean="0"/>
            <a:t>Муниципальная программа «Переселение граждан из аварийного жилищного фонда городского поселения «Город Балабаново»: 2022 – 2024 г. г. по 100 тыс. руб. ежегодно</a:t>
          </a:r>
          <a:endParaRPr lang="ru-RU" b="1" dirty="0"/>
        </a:p>
      </dgm:t>
    </dgm:pt>
    <dgm:pt modelId="{F5F577B0-443A-465B-B61A-9C48185B34C3}" type="parTrans" cxnId="{D5CF5CEF-4CF1-40AE-AAC5-DA0811113D34}">
      <dgm:prSet/>
      <dgm:spPr/>
      <dgm:t>
        <a:bodyPr/>
        <a:lstStyle/>
        <a:p>
          <a:endParaRPr lang="ru-RU"/>
        </a:p>
      </dgm:t>
    </dgm:pt>
    <dgm:pt modelId="{D57624A9-55C3-45A9-8BD0-A64832AEA448}" type="sibTrans" cxnId="{D5CF5CEF-4CF1-40AE-AAC5-DA0811113D34}">
      <dgm:prSet/>
      <dgm:spPr/>
      <dgm:t>
        <a:bodyPr/>
        <a:lstStyle/>
        <a:p>
          <a:endParaRPr lang="ru-RU"/>
        </a:p>
      </dgm:t>
    </dgm:pt>
    <dgm:pt modelId="{1B46ECF0-DB70-48D8-80C6-8C7EB4F21EA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Муниципальная программа «Реализация проектов развития общественной инфраструктуры МО «Город Балабаново», основанных на местных инициативах»: 2022 – 2024 г .г. по 500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54040C90-AC14-4960-8414-CB7C38251802}" type="parTrans" cxnId="{0BBABD8B-8C27-4081-AC83-0A4D716058F8}">
      <dgm:prSet/>
      <dgm:spPr/>
      <dgm:t>
        <a:bodyPr/>
        <a:lstStyle/>
        <a:p>
          <a:endParaRPr lang="ru-RU"/>
        </a:p>
      </dgm:t>
    </dgm:pt>
    <dgm:pt modelId="{5FE8D3E0-6D4C-4057-A92A-62A56AD28BDC}" type="sibTrans" cxnId="{0BBABD8B-8C27-4081-AC83-0A4D716058F8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  <dgm:t>
        <a:bodyPr/>
        <a:lstStyle/>
        <a:p>
          <a:endParaRPr lang="ru-RU"/>
        </a:p>
      </dgm:t>
    </dgm:pt>
    <dgm:pt modelId="{B189D1DD-1660-4D47-8565-E573D75AD731}" type="pres">
      <dgm:prSet presAssocID="{55AB6B2E-923A-48CD-9C6C-CBABF28FAF79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  <dgm:t>
        <a:bodyPr/>
        <a:lstStyle/>
        <a:p>
          <a:endParaRPr lang="ru-RU"/>
        </a:p>
      </dgm:t>
    </dgm:pt>
    <dgm:pt modelId="{22D3A689-38A3-4BBD-AD69-A81B7416298B}" type="pres">
      <dgm:prSet presAssocID="{C5E5463C-7099-478A-8CDC-D0959B3BE4B9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  <dgm:t>
        <a:bodyPr/>
        <a:lstStyle/>
        <a:p>
          <a:endParaRPr lang="ru-RU"/>
        </a:p>
      </dgm:t>
    </dgm:pt>
    <dgm:pt modelId="{A1B61145-D6F1-4CEE-A73A-0C832A8C61E1}" type="pres">
      <dgm:prSet presAssocID="{C6CE63D6-CB0E-40E7-9D03-ABA481C7BF49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  <dgm:t>
        <a:bodyPr/>
        <a:lstStyle/>
        <a:p>
          <a:endParaRPr lang="ru-RU"/>
        </a:p>
      </dgm:t>
    </dgm:pt>
    <dgm:pt modelId="{944C7D2A-CE59-4E61-8834-4EEEBB455DAF}" type="pres">
      <dgm:prSet presAssocID="{C9D4F9B1-37B9-4541-BB8C-C97B769F4C61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78B0-C111-484A-8F01-04526CC30407}" type="pres">
      <dgm:prSet presAssocID="{436D094B-E64B-4357-800E-C35009A2F14D}" presName="sibTrans" presStyleCnt="0"/>
      <dgm:spPr/>
      <dgm:t>
        <a:bodyPr/>
        <a:lstStyle/>
        <a:p>
          <a:endParaRPr lang="ru-RU"/>
        </a:p>
      </dgm:t>
    </dgm:pt>
    <dgm:pt modelId="{E3615419-3767-4863-8576-2FDE4D497C47}" type="pres">
      <dgm:prSet presAssocID="{3033608E-00BA-46B0-9AD6-DF0C79C428A2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  <dgm:t>
        <a:bodyPr/>
        <a:lstStyle/>
        <a:p>
          <a:endParaRPr lang="ru-RU"/>
        </a:p>
      </dgm:t>
    </dgm:pt>
    <dgm:pt modelId="{60D625C2-4ACF-42EF-8B1F-D8D72A029E0B}" type="pres">
      <dgm:prSet presAssocID="{5FB37861-E936-4DE4-9A3E-D93D66BD2029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  <dgm:t>
        <a:bodyPr/>
        <a:lstStyle/>
        <a:p>
          <a:endParaRPr lang="ru-RU"/>
        </a:p>
      </dgm:t>
    </dgm:pt>
    <dgm:pt modelId="{F63DE0F1-E4F1-4A9E-899E-164ED982587B}" type="pres">
      <dgm:prSet presAssocID="{93DA1383-815F-44BB-A08B-07540F8DEC77}" presName="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  <dgm:t>
        <a:bodyPr/>
        <a:lstStyle/>
        <a:p>
          <a:endParaRPr lang="ru-RU"/>
        </a:p>
      </dgm:t>
    </dgm:pt>
    <dgm:pt modelId="{02519CA7-53F5-46D0-BBAE-1A25262818CF}" type="pres">
      <dgm:prSet presAssocID="{03C09308-9620-426D-B51A-791C02674251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D8D8-0AC2-4AF4-A828-C140ABF42795}" type="pres">
      <dgm:prSet presAssocID="{6194A8DE-1470-4D03-8253-FE1D81153099}" presName="sibTrans" presStyleCnt="0"/>
      <dgm:spPr/>
      <dgm:t>
        <a:bodyPr/>
        <a:lstStyle/>
        <a:p>
          <a:endParaRPr lang="ru-RU"/>
        </a:p>
      </dgm:t>
    </dgm:pt>
    <dgm:pt modelId="{1B4F3A76-70C1-4173-BFB3-79D03C6EAC84}" type="pres">
      <dgm:prSet presAssocID="{9F082627-A81F-4D97-AC88-4F18FC272299}" presName="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  <dgm:t>
        <a:bodyPr/>
        <a:lstStyle/>
        <a:p>
          <a:endParaRPr lang="ru-RU"/>
        </a:p>
      </dgm:t>
    </dgm:pt>
    <dgm:pt modelId="{2336B8D7-6188-48F1-A956-A7BB4A5D2F64}" type="pres">
      <dgm:prSet presAssocID="{D394614D-119C-4E96-903B-7486E1ED75BD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  <dgm:t>
        <a:bodyPr/>
        <a:lstStyle/>
        <a:p>
          <a:endParaRPr lang="ru-RU"/>
        </a:p>
      </dgm:t>
    </dgm:pt>
    <dgm:pt modelId="{A146E97E-F28D-45B9-8B0F-3ADC27167B2C}" type="pres">
      <dgm:prSet presAssocID="{64516AFC-A8E4-404A-943B-AE7EAC14CAF5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  <dgm:t>
        <a:bodyPr/>
        <a:lstStyle/>
        <a:p>
          <a:endParaRPr lang="ru-RU"/>
        </a:p>
      </dgm:t>
    </dgm:pt>
    <dgm:pt modelId="{01E900EC-B0FB-4937-92D5-8E421A5A45B1}" type="pres">
      <dgm:prSet presAssocID="{C5A13E84-4B95-438E-BCD1-0EEB455454EF}" presName="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  <dgm:t>
        <a:bodyPr/>
        <a:lstStyle/>
        <a:p>
          <a:endParaRPr lang="ru-RU"/>
        </a:p>
      </dgm:t>
    </dgm:pt>
    <dgm:pt modelId="{33634896-89CD-438F-AFC1-F87306856668}" type="pres">
      <dgm:prSet presAssocID="{A6F745FE-9B05-40C8-ADD7-C52D63EB9583}" presName="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  <dgm:t>
        <a:bodyPr/>
        <a:lstStyle/>
        <a:p>
          <a:endParaRPr lang="ru-RU"/>
        </a:p>
      </dgm:t>
    </dgm:pt>
    <dgm:pt modelId="{487368EC-BFFA-418E-BBB1-7E6CF022FD9F}" type="pres">
      <dgm:prSet presAssocID="{2FAFDF61-9AB2-444E-B986-3D53DB27104D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  <dgm:t>
        <a:bodyPr/>
        <a:lstStyle/>
        <a:p>
          <a:endParaRPr lang="ru-RU"/>
        </a:p>
      </dgm:t>
    </dgm:pt>
    <dgm:pt modelId="{B7857FEC-2219-4EFA-A4D1-2ED6EDD4AA61}" type="pres">
      <dgm:prSet presAssocID="{5169FF00-7069-40EB-8BAB-CA5F77FDA70D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  <dgm:t>
        <a:bodyPr/>
        <a:lstStyle/>
        <a:p>
          <a:endParaRPr lang="ru-RU"/>
        </a:p>
      </dgm:t>
    </dgm:pt>
    <dgm:pt modelId="{45060E4A-5EE7-4215-BA11-BA80DB63EEFC}" type="pres">
      <dgm:prSet presAssocID="{1B46ECF0-DB70-48D8-80C6-8C7EB4F21EA5}" presName="node" presStyleLbl="node1" presStyleIdx="16" presStyleCnt="19" custScaleX="138557" custScaleY="88814" custLinFactNeighborX="1922" custLinFactNeighborY="-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1187-822F-4520-928B-F6834362F6B8}" type="pres">
      <dgm:prSet presAssocID="{5FE8D3E0-6D4C-4057-A92A-62A56AD28BDC}" presName="sibTrans" presStyleCnt="0"/>
      <dgm:spPr/>
    </dgm:pt>
    <dgm:pt modelId="{AC826481-2138-406D-9169-7F475589C201}" type="pres">
      <dgm:prSet presAssocID="{6579EF3A-C606-4640-91D1-860857C18160}" presName="node" presStyleLbl="node1" presStyleIdx="17" presStyleCnt="19" custScaleX="135858" custScaleY="90468" custLinFactNeighborX="766" custLinFactNeighborY="-7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01FDD-CBCE-4B7C-BF5F-F3C203CCEEF9}" type="pres">
      <dgm:prSet presAssocID="{F2D304EE-4512-4800-8DE0-0FB906CBF146}" presName="sibTrans" presStyleCnt="0"/>
      <dgm:spPr/>
    </dgm:pt>
    <dgm:pt modelId="{E517364C-4BDF-4705-86DC-6450E0769807}" type="pres">
      <dgm:prSet presAssocID="{49869780-C345-42CD-8532-EFB47494A666}" presName="node" presStyleLbl="node1" presStyleIdx="18" presStyleCnt="19" custScaleX="140880" custScaleY="93467" custLinFactNeighborX="-1903" custLinFactNeighborY="-5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4E4FB-4414-4F7D-9BCB-4DD15E6905A0}" srcId="{E2D17913-472D-4E46-B349-0988F6E8CC01}" destId="{6579EF3A-C606-4640-91D1-860857C18160}" srcOrd="17" destOrd="0" parTransId="{94E3E3B5-288A-4C3C-9EBD-403004977439}" sibTransId="{F2D304EE-4512-4800-8DE0-0FB906CBF146}"/>
    <dgm:cxn modelId="{8B17AE30-7356-422D-893E-7B91C9C3BC9F}" type="presOf" srcId="{3033608E-00BA-46B0-9AD6-DF0C79C428A2}" destId="{E3615419-3767-4863-8576-2FDE4D497C47}" srcOrd="0" destOrd="0" presId="urn:microsoft.com/office/officeart/2005/8/layout/default#1"/>
    <dgm:cxn modelId="{0BD4445A-0CB5-4DA8-971A-75B82DBF0AF5}" type="presOf" srcId="{6579EF3A-C606-4640-91D1-860857C18160}" destId="{AC826481-2138-406D-9169-7F475589C201}" srcOrd="0" destOrd="0" presId="urn:microsoft.com/office/officeart/2005/8/layout/default#1"/>
    <dgm:cxn modelId="{7EF246EB-2191-4A25-A400-BC203E3A7DC5}" type="presOf" srcId="{1B46ECF0-DB70-48D8-80C6-8C7EB4F21EA5}" destId="{45060E4A-5EE7-4215-BA11-BA80DB63EEFC}" srcOrd="0" destOrd="0" presId="urn:microsoft.com/office/officeart/2005/8/layout/default#1"/>
    <dgm:cxn modelId="{53A7FA4A-C73D-4472-A748-1ED58B75E153}" type="presOf" srcId="{49869780-C345-42CD-8532-EFB47494A666}" destId="{E517364C-4BDF-4705-86DC-6450E0769807}" srcOrd="0" destOrd="0" presId="urn:microsoft.com/office/officeart/2005/8/layout/default#1"/>
    <dgm:cxn modelId="{B8234884-B736-4A91-A1D3-246E77D02EBF}" type="presOf" srcId="{93DA1383-815F-44BB-A08B-07540F8DEC77}" destId="{F63DE0F1-E4F1-4A9E-899E-164ED982587B}" srcOrd="0" destOrd="0" presId="urn:microsoft.com/office/officeart/2005/8/layout/default#1"/>
    <dgm:cxn modelId="{37A80BAB-9624-4D26-95FA-132E6A7980E1}" type="presOf" srcId="{C5E5463C-7099-478A-8CDC-D0959B3BE4B9}" destId="{22D3A689-38A3-4BBD-AD69-A81B7416298B}" srcOrd="0" destOrd="0" presId="urn:microsoft.com/office/officeart/2005/8/layout/default#1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209686A6-9776-45FE-B7AF-000CF912399B}" srcId="{E2D17913-472D-4E46-B349-0988F6E8CC01}" destId="{5169FF00-7069-40EB-8BAB-CA5F77FDA70D}" srcOrd="15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#1"/>
    <dgm:cxn modelId="{07801278-1DFD-404A-8F26-D654FEE0B7FE}" srcId="{E2D17913-472D-4E46-B349-0988F6E8CC01}" destId="{D394614D-119C-4E96-903B-7486E1ED75BD}" srcOrd="10" destOrd="0" parTransId="{B44F85E3-DE48-42FC-9BAC-2DE9EB1FB0ED}" sibTransId="{67EADDFC-D871-457A-A705-506CD1E8AB4B}"/>
    <dgm:cxn modelId="{F84D8981-22D2-4BFD-9BCD-2C8103C4C1BE}" type="presOf" srcId="{A6F745FE-9B05-40C8-ADD7-C52D63EB9583}" destId="{33634896-89CD-438F-AFC1-F87306856668}" srcOrd="0" destOrd="0" presId="urn:microsoft.com/office/officeart/2005/8/layout/default#1"/>
    <dgm:cxn modelId="{0BBABD8B-8C27-4081-AC83-0A4D716058F8}" srcId="{E2D17913-472D-4E46-B349-0988F6E8CC01}" destId="{1B46ECF0-DB70-48D8-80C6-8C7EB4F21EA5}" srcOrd="16" destOrd="0" parTransId="{54040C90-AC14-4960-8414-CB7C38251802}" sibTransId="{5FE8D3E0-6D4C-4057-A92A-62A56AD28BDC}"/>
    <dgm:cxn modelId="{E59D897E-E072-4C32-AF8B-0EC048C1FA3C}" type="presOf" srcId="{5169FF00-7069-40EB-8BAB-CA5F77FDA70D}" destId="{B7857FEC-2219-4EFA-A4D1-2ED6EDD4AA61}" srcOrd="0" destOrd="0" presId="urn:microsoft.com/office/officeart/2005/8/layout/default#1"/>
    <dgm:cxn modelId="{0FAB4148-2AD1-4EEC-A6E3-280027CA032F}" type="presOf" srcId="{C5A13E84-4B95-438E-BCD1-0EEB455454EF}" destId="{01E900EC-B0FB-4937-92D5-8E421A5A45B1}" srcOrd="0" destOrd="0" presId="urn:microsoft.com/office/officeart/2005/8/layout/default#1"/>
    <dgm:cxn modelId="{4D1AEC3C-18AA-49D2-8E48-0E2DA37F34CB}" type="presOf" srcId="{E2D17913-472D-4E46-B349-0988F6E8CC01}" destId="{222FEDA1-9E9A-421C-8C03-F349E0631388}" srcOrd="0" destOrd="0" presId="urn:microsoft.com/office/officeart/2005/8/layout/default#1"/>
    <dgm:cxn modelId="{CFC92E46-9318-4B2B-8079-7514D07ACD20}" type="presOf" srcId="{9F082627-A81F-4D97-AC88-4F18FC272299}" destId="{1B4F3A76-70C1-4173-BFB3-79D03C6EAC84}" srcOrd="0" destOrd="0" presId="urn:microsoft.com/office/officeart/2005/8/layout/default#1"/>
    <dgm:cxn modelId="{D5CF5CEF-4CF1-40AE-AAC5-DA0811113D34}" srcId="{E2D17913-472D-4E46-B349-0988F6E8CC01}" destId="{49869780-C345-42CD-8532-EFB47494A666}" srcOrd="18" destOrd="0" parTransId="{F5F577B0-443A-465B-B61A-9C48185B34C3}" sibTransId="{D57624A9-55C3-45A9-8BD0-A64832AEA448}"/>
    <dgm:cxn modelId="{FDBF355E-C00E-40CF-B499-38FD4FF5F8E1}" type="presOf" srcId="{C9D4F9B1-37B9-4541-BB8C-C97B769F4C61}" destId="{944C7D2A-CE59-4E61-8834-4EEEBB455DAF}" srcOrd="0" destOrd="0" presId="urn:microsoft.com/office/officeart/2005/8/layout/default#1"/>
    <dgm:cxn modelId="{5584A912-2F1E-4FF0-8BB1-15D85CAF50D1}" srcId="{E2D17913-472D-4E46-B349-0988F6E8CC01}" destId="{9F082627-A81F-4D97-AC88-4F18FC272299}" srcOrd="9" destOrd="0" parTransId="{D6948FD3-9006-4517-A518-3E4D6B10C1A5}" sibTransId="{7A8ABDDB-969E-4C4C-BB73-1636AB6C19D0}"/>
    <dgm:cxn modelId="{E2D2725D-D6A2-47B0-8432-00EDFFAA2631}" type="presOf" srcId="{D394614D-119C-4E96-903B-7486E1ED75BD}" destId="{2336B8D7-6188-48F1-A956-A7BB4A5D2F64}" srcOrd="0" destOrd="0" presId="urn:microsoft.com/office/officeart/2005/8/layout/default#1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33CFB0DB-3219-4E15-91CA-BE6C1B2C03B9}" srcId="{E2D17913-472D-4E46-B349-0988F6E8CC01}" destId="{A6F745FE-9B05-40C8-ADD7-C52D63EB9583}" srcOrd="13" destOrd="0" parTransId="{2202078F-B173-4350-8712-C726B8340A3D}" sibTransId="{C9772CA2-588B-4BA5-8DB2-98951E3BC068}"/>
    <dgm:cxn modelId="{DBF3E331-16D0-4A39-9BEE-BEB5E80A1BBF}" type="presOf" srcId="{C6CE63D6-CB0E-40E7-9D03-ABA481C7BF49}" destId="{A1B61145-D6F1-4CEE-A73A-0C832A8C61E1}" srcOrd="0" destOrd="0" presId="urn:microsoft.com/office/officeart/2005/8/layout/default#1"/>
    <dgm:cxn modelId="{563E6F48-17C3-4024-B795-9E96BAD9020E}" type="presOf" srcId="{03C09308-9620-426D-B51A-791C02674251}" destId="{02519CA7-53F5-46D0-BBAE-1A25262818CF}" srcOrd="0" destOrd="0" presId="urn:microsoft.com/office/officeart/2005/8/layout/default#1"/>
    <dgm:cxn modelId="{F79DECEF-F679-4D4D-9254-685750B75417}" srcId="{E2D17913-472D-4E46-B349-0988F6E8CC01}" destId="{2FAFDF61-9AB2-444E-B986-3D53DB27104D}" srcOrd="14" destOrd="0" parTransId="{043E38B2-BF2B-46C8-B7AE-A41D177953BF}" sibTransId="{7DD9E060-C429-4537-A990-E4900B30C7F9}"/>
    <dgm:cxn modelId="{69700942-E59D-4561-9C36-BB9C62F77B9E}" type="presOf" srcId="{2FAFDF61-9AB2-444E-B986-3D53DB27104D}" destId="{487368EC-BFFA-418E-BBB1-7E6CF022FD9F}" srcOrd="0" destOrd="0" presId="urn:microsoft.com/office/officeart/2005/8/layout/default#1"/>
    <dgm:cxn modelId="{E0B667C0-6AD1-4158-9E33-BBA7A248D118}" srcId="{E2D17913-472D-4E46-B349-0988F6E8CC01}" destId="{5FB37861-E936-4DE4-9A3E-D93D66BD2029}" srcOrd="6" destOrd="0" parTransId="{253750AC-11D9-4345-99F5-3C364074BF83}" sibTransId="{C0EAB6F4-0840-4C44-9E9D-0EDEEA8D1AA8}"/>
    <dgm:cxn modelId="{032B3206-A128-4BD9-B03A-9AE6D1724D6C}" srcId="{E2D17913-472D-4E46-B349-0988F6E8CC01}" destId="{03C09308-9620-426D-B51A-791C02674251}" srcOrd="8" destOrd="0" parTransId="{0681954D-023C-4DF1-8641-C278B16CCB0B}" sibTransId="{6194A8DE-1470-4D03-8253-FE1D81153099}"/>
    <dgm:cxn modelId="{6296D930-7D7A-4BD6-B984-5249FDBE90DA}" type="presOf" srcId="{55AB6B2E-923A-48CD-9C6C-CBABF28FAF79}" destId="{B189D1DD-1660-4D47-8565-E573D75AD731}" srcOrd="0" destOrd="0" presId="urn:microsoft.com/office/officeart/2005/8/layout/default#1"/>
    <dgm:cxn modelId="{3908BC4C-B74F-4070-A340-B75E47CD1E38}" srcId="{E2D17913-472D-4E46-B349-0988F6E8CC01}" destId="{C5A13E84-4B95-438E-BCD1-0EEB455454EF}" srcOrd="12" destOrd="0" parTransId="{046988FC-CD8F-405D-A3BB-A4405FACFD9D}" sibTransId="{14A2CF0B-1A1E-48B5-AB56-6A9A2F204F56}"/>
    <dgm:cxn modelId="{A1319B69-E763-4A30-80EF-87D767442B0F}" srcId="{E2D17913-472D-4E46-B349-0988F6E8CC01}" destId="{3033608E-00BA-46B0-9AD6-DF0C79C428A2}" srcOrd="5" destOrd="0" parTransId="{1B5373D6-8C16-41D8-ACAB-A6D3A96A7AED}" sibTransId="{6C89FDA8-9993-4DD3-8999-2A3730B4CD43}"/>
    <dgm:cxn modelId="{82167B2F-40CB-4D19-ADA6-757D925C1A7E}" srcId="{E2D17913-472D-4E46-B349-0988F6E8CC01}" destId="{C9D4F9B1-37B9-4541-BB8C-C97B769F4C61}" srcOrd="4" destOrd="0" parTransId="{383193DC-0D81-45F7-BC02-F9817114D559}" sibTransId="{436D094B-E64B-4357-800E-C35009A2F14D}"/>
    <dgm:cxn modelId="{EA22FAD7-05CF-4BB2-96C9-FF409B7876C5}" type="presOf" srcId="{5FB37861-E936-4DE4-9A3E-D93D66BD2029}" destId="{60D625C2-4ACF-42EF-8B1F-D8D72A029E0B}" srcOrd="0" destOrd="0" presId="urn:microsoft.com/office/officeart/2005/8/layout/default#1"/>
    <dgm:cxn modelId="{47D9F148-EA9A-47AF-9425-0118BCC0E422}" srcId="{E2D17913-472D-4E46-B349-0988F6E8CC01}" destId="{93DA1383-815F-44BB-A08B-07540F8DEC77}" srcOrd="7" destOrd="0" parTransId="{2673F7D8-FA87-4B37-979A-1A487CFA6D6B}" sibTransId="{31A1728A-5A79-4907-B50A-CD3A18310759}"/>
    <dgm:cxn modelId="{0533CC6E-2E04-430C-8D13-0B408CFAAACA}" type="presOf" srcId="{FD17F7F9-61D1-4526-99F9-8B2B4DC4F926}" destId="{6F477A26-A5B9-4A6C-A94D-BE1713F515B7}" srcOrd="0" destOrd="0" presId="urn:microsoft.com/office/officeart/2005/8/layout/default#1"/>
    <dgm:cxn modelId="{B70E223D-7546-4697-83E5-661E239CF8D8}" srcId="{E2D17913-472D-4E46-B349-0988F6E8CC01}" destId="{64516AFC-A8E4-404A-943B-AE7EAC14CAF5}" srcOrd="11" destOrd="0" parTransId="{E7A9BFE4-CABC-4F48-A3BC-EFB0BFFED536}" sibTransId="{5843BD3E-3FEE-4891-92C6-6DCD1FD6F747}"/>
    <dgm:cxn modelId="{4F1150C4-E0B0-4556-8C65-247C92661223}" type="presParOf" srcId="{222FEDA1-9E9A-421C-8C03-F349E0631388}" destId="{6F477A26-A5B9-4A6C-A94D-BE1713F515B7}" srcOrd="0" destOrd="0" presId="urn:microsoft.com/office/officeart/2005/8/layout/default#1"/>
    <dgm:cxn modelId="{C73E1285-C3A0-4914-9B7C-33D692BB74FA}" type="presParOf" srcId="{222FEDA1-9E9A-421C-8C03-F349E0631388}" destId="{B28881CC-E414-401B-AE12-417BE601F5FA}" srcOrd="1" destOrd="0" presId="urn:microsoft.com/office/officeart/2005/8/layout/default#1"/>
    <dgm:cxn modelId="{5BE996EB-59B1-415C-AEF1-EF8D65798975}" type="presParOf" srcId="{222FEDA1-9E9A-421C-8C03-F349E0631388}" destId="{B189D1DD-1660-4D47-8565-E573D75AD731}" srcOrd="2" destOrd="0" presId="urn:microsoft.com/office/officeart/2005/8/layout/default#1"/>
    <dgm:cxn modelId="{3E7F422A-AC0B-452B-AE18-4EBED2092871}" type="presParOf" srcId="{222FEDA1-9E9A-421C-8C03-F349E0631388}" destId="{01B5E205-7813-4FF0-95EF-23C24858D9F0}" srcOrd="3" destOrd="0" presId="urn:microsoft.com/office/officeart/2005/8/layout/default#1"/>
    <dgm:cxn modelId="{E31FB675-9122-4CA1-ACDD-DF7ADF533044}" type="presParOf" srcId="{222FEDA1-9E9A-421C-8C03-F349E0631388}" destId="{22D3A689-38A3-4BBD-AD69-A81B7416298B}" srcOrd="4" destOrd="0" presId="urn:microsoft.com/office/officeart/2005/8/layout/default#1"/>
    <dgm:cxn modelId="{F40742F3-ACA3-4691-849B-C02C7B20C323}" type="presParOf" srcId="{222FEDA1-9E9A-421C-8C03-F349E0631388}" destId="{344F34F2-4CA3-4D49-8153-384E901BFA11}" srcOrd="5" destOrd="0" presId="urn:microsoft.com/office/officeart/2005/8/layout/default#1"/>
    <dgm:cxn modelId="{D8A39AD8-9AD6-41C3-94E7-44F81B6BCA2F}" type="presParOf" srcId="{222FEDA1-9E9A-421C-8C03-F349E0631388}" destId="{A1B61145-D6F1-4CEE-A73A-0C832A8C61E1}" srcOrd="6" destOrd="0" presId="urn:microsoft.com/office/officeart/2005/8/layout/default#1"/>
    <dgm:cxn modelId="{EFD9C0D4-9C93-4E09-813C-00B0E386549C}" type="presParOf" srcId="{222FEDA1-9E9A-421C-8C03-F349E0631388}" destId="{41737BE4-4399-4F41-B7D5-F0DA8642BB8F}" srcOrd="7" destOrd="0" presId="urn:microsoft.com/office/officeart/2005/8/layout/default#1"/>
    <dgm:cxn modelId="{9922044C-A4C3-490F-AE65-56320AC4D6DA}" type="presParOf" srcId="{222FEDA1-9E9A-421C-8C03-F349E0631388}" destId="{944C7D2A-CE59-4E61-8834-4EEEBB455DAF}" srcOrd="8" destOrd="0" presId="urn:microsoft.com/office/officeart/2005/8/layout/default#1"/>
    <dgm:cxn modelId="{FBDDB478-63BC-4266-A368-5BF6B92D090C}" type="presParOf" srcId="{222FEDA1-9E9A-421C-8C03-F349E0631388}" destId="{352678B0-C111-484A-8F01-04526CC30407}" srcOrd="9" destOrd="0" presId="urn:microsoft.com/office/officeart/2005/8/layout/default#1"/>
    <dgm:cxn modelId="{FF0EEC27-9E63-4159-B944-6DC23956381A}" type="presParOf" srcId="{222FEDA1-9E9A-421C-8C03-F349E0631388}" destId="{E3615419-3767-4863-8576-2FDE4D497C47}" srcOrd="10" destOrd="0" presId="urn:microsoft.com/office/officeart/2005/8/layout/default#1"/>
    <dgm:cxn modelId="{2CD54F9D-C923-4DA2-872C-91281B2EC8A0}" type="presParOf" srcId="{222FEDA1-9E9A-421C-8C03-F349E0631388}" destId="{1CFF1F1A-820D-4931-9A4B-E137E6EA073F}" srcOrd="11" destOrd="0" presId="urn:microsoft.com/office/officeart/2005/8/layout/default#1"/>
    <dgm:cxn modelId="{DAF5B96B-C6AB-415C-AFEE-2DB06CBF0596}" type="presParOf" srcId="{222FEDA1-9E9A-421C-8C03-F349E0631388}" destId="{60D625C2-4ACF-42EF-8B1F-D8D72A029E0B}" srcOrd="12" destOrd="0" presId="urn:microsoft.com/office/officeart/2005/8/layout/default#1"/>
    <dgm:cxn modelId="{805926E2-9206-44F7-9706-560919764F67}" type="presParOf" srcId="{222FEDA1-9E9A-421C-8C03-F349E0631388}" destId="{F550CAFA-7B05-46C9-8327-3A9975992261}" srcOrd="13" destOrd="0" presId="urn:microsoft.com/office/officeart/2005/8/layout/default#1"/>
    <dgm:cxn modelId="{D58A3AEE-1162-416E-8E2A-3A8E6AFDF673}" type="presParOf" srcId="{222FEDA1-9E9A-421C-8C03-F349E0631388}" destId="{F63DE0F1-E4F1-4A9E-899E-164ED982587B}" srcOrd="14" destOrd="0" presId="urn:microsoft.com/office/officeart/2005/8/layout/default#1"/>
    <dgm:cxn modelId="{1858BE82-532C-44E0-98BD-274BB27EE486}" type="presParOf" srcId="{222FEDA1-9E9A-421C-8C03-F349E0631388}" destId="{29D557E9-5BE2-4438-AA68-6C0087F57939}" srcOrd="15" destOrd="0" presId="urn:microsoft.com/office/officeart/2005/8/layout/default#1"/>
    <dgm:cxn modelId="{13CED776-ABA3-4DC0-90B8-2FCEE1D0A79F}" type="presParOf" srcId="{222FEDA1-9E9A-421C-8C03-F349E0631388}" destId="{02519CA7-53F5-46D0-BBAE-1A25262818CF}" srcOrd="16" destOrd="0" presId="urn:microsoft.com/office/officeart/2005/8/layout/default#1"/>
    <dgm:cxn modelId="{EFD87B1E-6E23-447B-9777-588D1D130B84}" type="presParOf" srcId="{222FEDA1-9E9A-421C-8C03-F349E0631388}" destId="{C21FD8D8-0AC2-4AF4-A828-C140ABF42795}" srcOrd="17" destOrd="0" presId="urn:microsoft.com/office/officeart/2005/8/layout/default#1"/>
    <dgm:cxn modelId="{38B4DAFA-A019-42D5-9A86-0D776AF089EA}" type="presParOf" srcId="{222FEDA1-9E9A-421C-8C03-F349E0631388}" destId="{1B4F3A76-70C1-4173-BFB3-79D03C6EAC84}" srcOrd="18" destOrd="0" presId="urn:microsoft.com/office/officeart/2005/8/layout/default#1"/>
    <dgm:cxn modelId="{6B515325-B187-400A-8EDD-D2C888C5BC1B}" type="presParOf" srcId="{222FEDA1-9E9A-421C-8C03-F349E0631388}" destId="{9F975A6C-F824-440F-BB87-2EB2B9552D39}" srcOrd="19" destOrd="0" presId="urn:microsoft.com/office/officeart/2005/8/layout/default#1"/>
    <dgm:cxn modelId="{D0CB8D30-853C-44B0-8A35-25EEA394257E}" type="presParOf" srcId="{222FEDA1-9E9A-421C-8C03-F349E0631388}" destId="{2336B8D7-6188-48F1-A956-A7BB4A5D2F64}" srcOrd="20" destOrd="0" presId="urn:microsoft.com/office/officeart/2005/8/layout/default#1"/>
    <dgm:cxn modelId="{6E167183-51C8-4F6F-BF77-4D0B7260D1A8}" type="presParOf" srcId="{222FEDA1-9E9A-421C-8C03-F349E0631388}" destId="{6CB94715-39D3-4429-B77D-DBB2D19D53A8}" srcOrd="21" destOrd="0" presId="urn:microsoft.com/office/officeart/2005/8/layout/default#1"/>
    <dgm:cxn modelId="{DEF645F5-7685-479D-B5CC-DF057B003921}" type="presParOf" srcId="{222FEDA1-9E9A-421C-8C03-F349E0631388}" destId="{A146E97E-F28D-45B9-8B0F-3ADC27167B2C}" srcOrd="22" destOrd="0" presId="urn:microsoft.com/office/officeart/2005/8/layout/default#1"/>
    <dgm:cxn modelId="{951E2883-063B-45CC-BF5B-B8CDE237CCAE}" type="presParOf" srcId="{222FEDA1-9E9A-421C-8C03-F349E0631388}" destId="{28A2EB8F-39E3-4E92-8475-88BCD850E6A0}" srcOrd="23" destOrd="0" presId="urn:microsoft.com/office/officeart/2005/8/layout/default#1"/>
    <dgm:cxn modelId="{26495BC2-E480-49CB-8533-CCCACFEC0077}" type="presParOf" srcId="{222FEDA1-9E9A-421C-8C03-F349E0631388}" destId="{01E900EC-B0FB-4937-92D5-8E421A5A45B1}" srcOrd="24" destOrd="0" presId="urn:microsoft.com/office/officeart/2005/8/layout/default#1"/>
    <dgm:cxn modelId="{8A085C79-B3F3-481F-B305-72594F7B92B5}" type="presParOf" srcId="{222FEDA1-9E9A-421C-8C03-F349E0631388}" destId="{DDD3ACED-0001-4FC3-9EB5-AFEC22EC7056}" srcOrd="25" destOrd="0" presId="urn:microsoft.com/office/officeart/2005/8/layout/default#1"/>
    <dgm:cxn modelId="{EDE32EB5-2AB0-4054-95B0-8B45B33854E6}" type="presParOf" srcId="{222FEDA1-9E9A-421C-8C03-F349E0631388}" destId="{33634896-89CD-438F-AFC1-F87306856668}" srcOrd="26" destOrd="0" presId="urn:microsoft.com/office/officeart/2005/8/layout/default#1"/>
    <dgm:cxn modelId="{E6E30E01-13DB-46E0-989F-DEC2761DE425}" type="presParOf" srcId="{222FEDA1-9E9A-421C-8C03-F349E0631388}" destId="{FBDC35B0-0670-406E-AB5B-AAB9BFCE5E32}" srcOrd="27" destOrd="0" presId="urn:microsoft.com/office/officeart/2005/8/layout/default#1"/>
    <dgm:cxn modelId="{0D8FC4C0-B77E-47A9-85EA-51D9FB3351E3}" type="presParOf" srcId="{222FEDA1-9E9A-421C-8C03-F349E0631388}" destId="{487368EC-BFFA-418E-BBB1-7E6CF022FD9F}" srcOrd="28" destOrd="0" presId="urn:microsoft.com/office/officeart/2005/8/layout/default#1"/>
    <dgm:cxn modelId="{5CBDC8D9-AA1C-443F-94DD-D1F85A93456C}" type="presParOf" srcId="{222FEDA1-9E9A-421C-8C03-F349E0631388}" destId="{B017EBAF-D78F-468D-B291-0C0204C8B593}" srcOrd="29" destOrd="0" presId="urn:microsoft.com/office/officeart/2005/8/layout/default#1"/>
    <dgm:cxn modelId="{8C0E22F8-AF73-4808-8B2D-FA470D3AB90E}" type="presParOf" srcId="{222FEDA1-9E9A-421C-8C03-F349E0631388}" destId="{B7857FEC-2219-4EFA-A4D1-2ED6EDD4AA61}" srcOrd="30" destOrd="0" presId="urn:microsoft.com/office/officeart/2005/8/layout/default#1"/>
    <dgm:cxn modelId="{E5E34396-D93F-4CB6-9BD4-E4ED64BA6B78}" type="presParOf" srcId="{222FEDA1-9E9A-421C-8C03-F349E0631388}" destId="{CBE2CEF2-9F01-48EB-B252-F4DF3FDF6E70}" srcOrd="31" destOrd="0" presId="urn:microsoft.com/office/officeart/2005/8/layout/default#1"/>
    <dgm:cxn modelId="{C4E7EABD-5785-4719-9E6C-7E198F1E2016}" type="presParOf" srcId="{222FEDA1-9E9A-421C-8C03-F349E0631388}" destId="{45060E4A-5EE7-4215-BA11-BA80DB63EEFC}" srcOrd="32" destOrd="0" presId="urn:microsoft.com/office/officeart/2005/8/layout/default#1"/>
    <dgm:cxn modelId="{4D72A0E5-D600-40C5-A90B-5A9C592D4E0B}" type="presParOf" srcId="{222FEDA1-9E9A-421C-8C03-F349E0631388}" destId="{50461187-822F-4520-928B-F6834362F6B8}" srcOrd="33" destOrd="0" presId="urn:microsoft.com/office/officeart/2005/8/layout/default#1"/>
    <dgm:cxn modelId="{2CA147E1-F499-4C1B-844A-524BFD3A18B5}" type="presParOf" srcId="{222FEDA1-9E9A-421C-8C03-F349E0631388}" destId="{AC826481-2138-406D-9169-7F475589C201}" srcOrd="34" destOrd="0" presId="urn:microsoft.com/office/officeart/2005/8/layout/default#1"/>
    <dgm:cxn modelId="{D11CE537-AC18-4FFC-82B2-BCD595FCC19B}" type="presParOf" srcId="{222FEDA1-9E9A-421C-8C03-F349E0631388}" destId="{BC401FDD-CBCE-4B7C-BF5F-F3C203CCEEF9}" srcOrd="35" destOrd="0" presId="urn:microsoft.com/office/officeart/2005/8/layout/default#1"/>
    <dgm:cxn modelId="{3E6E2E6F-E177-49BD-8E11-7A773915F562}" type="presParOf" srcId="{222FEDA1-9E9A-421C-8C03-F349E0631388}" destId="{E517364C-4BDF-4705-86DC-6450E0769807}" srcOrd="36" destOrd="0" presId="urn:microsoft.com/office/officeart/2005/8/layout/default#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2022 г. – 4 521тыс. руб., 2023 г. – 2 573 тыс. руб., 2024 г. – 2 676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 sz="2000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 sz="2000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 текущий ремонт  жилищного  фонда: 2022 г. – 1 226 тыс. руб., 2023 г. – 1 307 тыс. руб., 2024 г. – 1 350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 sz="2000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 sz="2000"/>
        </a:p>
      </dgm:t>
    </dgm:pt>
    <dgm:pt modelId="{62CCD32F-10AF-4AC4-A627-29E5418E6EB2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«Переселение  граждан из аварийного жилищного фонда ГП «Город Балабаново»»: </a:t>
          </a:r>
        </a:p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2022 - 2024 г. г. по 100 тыс. руб. ежегодно.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FDD3F-FA6B-455F-B0A3-2BCB7BA35C71}" type="parTrans" cxnId="{9F9B7F76-3574-4DA3-AAD9-84B146172EDA}">
      <dgm:prSet/>
      <dgm:spPr/>
      <dgm:t>
        <a:bodyPr/>
        <a:lstStyle/>
        <a:p>
          <a:endParaRPr lang="ru-RU"/>
        </a:p>
      </dgm:t>
    </dgm:pt>
    <dgm:pt modelId="{01D8EA3A-C195-44B4-94A4-7A3341A5E934}" type="sibTrans" cxnId="{9F9B7F76-3574-4DA3-AAD9-84B146172EDA}">
      <dgm:prSet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2022 г. – 714 тыс. руб., 2023 г. – 742 тыс. руб., 2024 г. – 772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 sz="2000"/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 sz="2000"/>
        </a:p>
      </dgm:t>
    </dgm:pt>
    <dgm:pt modelId="{1F05769C-4FD8-43CC-9033-BDF85A61D5EF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«Развитие жилищной и коммунальной инфраструктуры городского поселения «Город Балабаново»: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561B6C0-B12A-427D-BB47-56EC7B11BF66}" type="parTrans" cxnId="{2BF93222-AE35-4A45-86BB-813AE3F1995D}">
      <dgm:prSet/>
      <dgm:spPr/>
      <dgm:t>
        <a:bodyPr/>
        <a:lstStyle/>
        <a:p>
          <a:endParaRPr lang="ru-RU"/>
        </a:p>
      </dgm:t>
    </dgm:pt>
    <dgm:pt modelId="{B810B48A-4033-49F9-BA13-59452E9AE198}" type="sibTrans" cxnId="{2BF93222-AE35-4A45-86BB-813AE3F1995D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63612A-855E-4E05-A91B-5D5E14FC0EAB}" type="pres">
      <dgm:prSet presAssocID="{62CCD32F-10AF-4AC4-A627-29E5418E6EB2}" presName="noChildren" presStyleCnt="0"/>
      <dgm:spPr/>
      <dgm:t>
        <a:bodyPr/>
        <a:lstStyle/>
        <a:p>
          <a:endParaRPr lang="ru-RU"/>
        </a:p>
      </dgm:t>
    </dgm:pt>
    <dgm:pt modelId="{FC4CA685-7BCC-4E08-9758-EF65917C5BE7}" type="pres">
      <dgm:prSet presAssocID="{62CCD32F-10AF-4AC4-A627-29E5418E6EB2}" presName="gap" presStyleCnt="0"/>
      <dgm:spPr/>
      <dgm:t>
        <a:bodyPr/>
        <a:lstStyle/>
        <a:p>
          <a:endParaRPr lang="ru-RU"/>
        </a:p>
      </dgm:t>
    </dgm:pt>
    <dgm:pt modelId="{0D608341-0198-40D3-A7CD-A2EB9F5BA039}" type="pres">
      <dgm:prSet presAssocID="{62CCD32F-10AF-4AC4-A627-29E5418E6EB2}" presName="medCircle2" presStyleLbl="vennNode1" presStyleIdx="0" presStyleCnt="5" custLinFactNeighborX="-48987" custLinFactNeighborY="-514"/>
      <dgm:spPr/>
      <dgm:t>
        <a:bodyPr/>
        <a:lstStyle/>
        <a:p>
          <a:endParaRPr lang="ru-RU"/>
        </a:p>
      </dgm:t>
    </dgm:pt>
    <dgm:pt modelId="{E61800A8-27A8-4F0F-8ABA-1BE383202147}" type="pres">
      <dgm:prSet presAssocID="{62CCD32F-10AF-4AC4-A627-29E5418E6EB2}" presName="txLvlOnly1" presStyleLbl="revTx" presStyleIdx="0" presStyleCnt="5" custScaleX="82309" custLinFactNeighborX="-20314" custLinFactNeighborY="-514"/>
      <dgm:spPr/>
      <dgm:t>
        <a:bodyPr/>
        <a:lstStyle/>
        <a:p>
          <a:endParaRPr lang="ru-RU"/>
        </a:p>
      </dgm:t>
    </dgm:pt>
    <dgm:pt modelId="{0BD5AE07-85E9-4D01-8CC2-C5AD97932EFF}" type="pres">
      <dgm:prSet presAssocID="{1F05769C-4FD8-43CC-9033-BDF85A61D5EF}" presName="withChildren" presStyleCnt="0"/>
      <dgm:spPr/>
      <dgm:t>
        <a:bodyPr/>
        <a:lstStyle/>
        <a:p>
          <a:endParaRPr lang="ru-RU"/>
        </a:p>
      </dgm:t>
    </dgm:pt>
    <dgm:pt modelId="{2F1B1BD8-F618-47B5-BD40-214A2BFEF137}" type="pres">
      <dgm:prSet presAssocID="{1F05769C-4FD8-43CC-9033-BDF85A61D5EF}" presName="bigCircle" presStyleLbl="vennNode1" presStyleIdx="1" presStyleCnt="5" custScaleX="3697" custScaleY="3697" custLinFactNeighborX="-39312" custLinFactNeighborY="400"/>
      <dgm:spPr/>
      <dgm:t>
        <a:bodyPr/>
        <a:lstStyle/>
        <a:p>
          <a:endParaRPr lang="ru-RU"/>
        </a:p>
      </dgm:t>
    </dgm:pt>
    <dgm:pt modelId="{579D69E0-D840-454B-9125-20F95B3DD465}" type="pres">
      <dgm:prSet presAssocID="{1F05769C-4FD8-43CC-9033-BDF85A61D5EF}" presName="medCircle" presStyleLbl="vennNode1" presStyleIdx="2" presStyleCnt="5" custLinFactNeighborX="-12309" custLinFactNeighborY="-2390"/>
      <dgm:spPr/>
      <dgm:t>
        <a:bodyPr/>
        <a:lstStyle/>
        <a:p>
          <a:endParaRPr lang="ru-RU"/>
        </a:p>
      </dgm:t>
    </dgm:pt>
    <dgm:pt modelId="{7917CB4E-6745-4E9A-9468-09E224AA83AE}" type="pres">
      <dgm:prSet presAssocID="{1F05769C-4FD8-43CC-9033-BDF85A61D5EF}" presName="txLvl1" presStyleLbl="revTx" presStyleIdx="1" presStyleCnt="5" custLinFactNeighborX="-5080" custLinFactNeighborY="3396"/>
      <dgm:spPr/>
      <dgm:t>
        <a:bodyPr/>
        <a:lstStyle/>
        <a:p>
          <a:endParaRPr lang="ru-RU"/>
        </a:p>
      </dgm:t>
    </dgm:pt>
    <dgm:pt modelId="{5679A647-7154-4576-B5DD-74E5A9A15384}" type="pres">
      <dgm:prSet presAssocID="{1F05769C-4FD8-43CC-9033-BDF85A61D5EF}" presName="lin" presStyleCnt="0"/>
      <dgm:spPr/>
      <dgm:t>
        <a:bodyPr/>
        <a:lstStyle/>
        <a:p>
          <a:endParaRPr lang="ru-RU"/>
        </a:p>
      </dgm:t>
    </dgm:pt>
    <dgm:pt modelId="{A1A727A1-8CEE-4528-B244-218BCCF7AE93}" type="pres">
      <dgm:prSet presAssocID="{40BAB931-72F1-43CB-B1AE-05D26F12AC69}" presName="txLvl2" presStyleLbl="revTx" presStyleIdx="2" presStyleCnt="5" custLinFactNeighborX="249" custLinFactNeighborY="-47540"/>
      <dgm:spPr/>
      <dgm:t>
        <a:bodyPr/>
        <a:lstStyle/>
        <a:p>
          <a:endParaRPr lang="ru-RU"/>
        </a:p>
      </dgm:t>
    </dgm:pt>
    <dgm:pt modelId="{F96DE0D2-A00C-4096-AE67-50FB9CE76F78}" type="pres">
      <dgm:prSet presAssocID="{B2403294-3682-4C3E-A669-4B0B99905994}" presName="smCircle" presStyleLbl="vennNode1" presStyleIdx="3" presStyleCnt="5" custLinFactX="-31557" custLinFactNeighborX="-100000" custLinFactNeighborY="-78202"/>
      <dgm:spPr/>
      <dgm:t>
        <a:bodyPr/>
        <a:lstStyle/>
        <a:p>
          <a:endParaRPr lang="ru-RU"/>
        </a:p>
      </dgm:t>
    </dgm:pt>
    <dgm:pt modelId="{99692B7A-1F2E-4123-B117-EFC0983861DE}" type="pres">
      <dgm:prSet presAssocID="{1C992233-013F-4131-AF52-45C778B99890}" presName="txLvl2" presStyleLbl="revTx" presStyleIdx="3" presStyleCnt="5" custLinFactY="-2483" custLinFactNeighborX="249" custLinFactNeighborY="-100000"/>
      <dgm:spPr/>
      <dgm:t>
        <a:bodyPr/>
        <a:lstStyle/>
        <a:p>
          <a:endParaRPr lang="ru-RU"/>
        </a:p>
      </dgm:t>
    </dgm:pt>
    <dgm:pt modelId="{0239921F-2838-45D1-950B-9B1A6621EF31}" type="pres">
      <dgm:prSet presAssocID="{F2C6763D-22BF-47EF-A4DE-D8A3B1F956DF}" presName="smCircle" presStyleLbl="vennNode1" presStyleIdx="4" presStyleCnt="5" custLinFactX="-31556" custLinFactY="-40718" custLinFactNeighborX="-100000" custLinFactNeighborY="-100000"/>
      <dgm:spPr/>
      <dgm:t>
        <a:bodyPr/>
        <a:lstStyle/>
        <a:p>
          <a:endParaRPr lang="ru-RU"/>
        </a:p>
      </dgm:t>
    </dgm:pt>
    <dgm:pt modelId="{C082628F-EAA9-442F-8E4D-94C41BCF80BC}" type="pres">
      <dgm:prSet presAssocID="{BB6CEAFE-2E66-402F-8F5A-197D954B6340}" presName="txLvl2" presStyleLbl="revTx" presStyleIdx="4" presStyleCnt="5" custLinFactY="-24109" custLinFactNeighborX="249" custLinFactNeighborY="-100000"/>
      <dgm:spPr/>
      <dgm:t>
        <a:bodyPr/>
        <a:lstStyle/>
        <a:p>
          <a:endParaRPr lang="ru-RU"/>
        </a:p>
      </dgm:t>
    </dgm:pt>
  </dgm:ptLst>
  <dgm:cxnLst>
    <dgm:cxn modelId="{BFEC0E0A-73CB-4599-9151-EA43CE3E2F47}" type="presOf" srcId="{1F05769C-4FD8-43CC-9033-BDF85A61D5EF}" destId="{7917CB4E-6745-4E9A-9468-09E224AA83AE}" srcOrd="0" destOrd="0" presId="urn:microsoft.com/office/officeart/2008/layout/VerticalCircleList"/>
    <dgm:cxn modelId="{BEE7ACA9-81EA-4CE7-AB94-259C580F3B33}" type="presOf" srcId="{1C992233-013F-4131-AF52-45C778B99890}" destId="{99692B7A-1F2E-4123-B117-EFC0983861DE}" srcOrd="0" destOrd="0" presId="urn:microsoft.com/office/officeart/2008/layout/VerticalCircleList"/>
    <dgm:cxn modelId="{BD5C7EC9-66E3-404D-ABCE-7CF74D41C4D1}" type="presOf" srcId="{62CCD32F-10AF-4AC4-A627-29E5418E6EB2}" destId="{E61800A8-27A8-4F0F-8ABA-1BE383202147}" srcOrd="0" destOrd="0" presId="urn:microsoft.com/office/officeart/2008/layout/VerticalCircleList"/>
    <dgm:cxn modelId="{2526D877-0B8D-4919-8024-7DD9AF0EC8CD}" type="presOf" srcId="{BB6CEAFE-2E66-402F-8F5A-197D954B6340}" destId="{C082628F-EAA9-442F-8E4D-94C41BCF80BC}" srcOrd="0" destOrd="0" presId="urn:microsoft.com/office/officeart/2008/layout/VerticalCircleList"/>
    <dgm:cxn modelId="{F34AB000-53CD-45E5-84E1-5469681C97C4}" type="presOf" srcId="{40BAB931-72F1-43CB-B1AE-05D26F12AC69}" destId="{A1A727A1-8CEE-4528-B244-218BCCF7AE93}" srcOrd="0" destOrd="0" presId="urn:microsoft.com/office/officeart/2008/layout/VerticalCircleList"/>
    <dgm:cxn modelId="{2BF93222-AE35-4A45-86BB-813AE3F1995D}" srcId="{08FBAACC-CB35-43E3-B96E-FE30BB07E238}" destId="{1F05769C-4FD8-43CC-9033-BDF85A61D5EF}" srcOrd="1" destOrd="0" parTransId="{E561B6C0-B12A-427D-BB47-56EC7B11BF66}" sibTransId="{B810B48A-4033-49F9-BA13-59452E9AE198}"/>
    <dgm:cxn modelId="{9F9B7F76-3574-4DA3-AAD9-84B146172EDA}" srcId="{08FBAACC-CB35-43E3-B96E-FE30BB07E238}" destId="{62CCD32F-10AF-4AC4-A627-29E5418E6EB2}" srcOrd="0" destOrd="0" parTransId="{1ACFDD3F-FA6B-455F-B0A3-2BCB7BA35C71}" sibTransId="{01D8EA3A-C195-44B4-94A4-7A3341A5E934}"/>
    <dgm:cxn modelId="{ED051B45-1671-4A91-B8AE-23F27182856F}" srcId="{1F05769C-4FD8-43CC-9033-BDF85A61D5EF}" destId="{BB6CEAFE-2E66-402F-8F5A-197D954B6340}" srcOrd="2" destOrd="0" parTransId="{811BB13A-8DEC-404C-9744-5EF52B3A3E91}" sibTransId="{7A9387F4-D868-49B4-8F6E-F7DF9F3B55A6}"/>
    <dgm:cxn modelId="{D1B1148C-E67D-4DFD-AC4F-CACAE2C7E35E}" srcId="{1F05769C-4FD8-43CC-9033-BDF85A61D5EF}" destId="{1C992233-013F-4131-AF52-45C778B99890}" srcOrd="1" destOrd="0" parTransId="{CEBF6717-038C-4449-942B-AFADF7210A5A}" sibTransId="{F2C6763D-22BF-47EF-A4DE-D8A3B1F956DF}"/>
    <dgm:cxn modelId="{E6FBC4EB-072A-4960-8EAD-ECC3FC343BE7}" srcId="{1F05769C-4FD8-43CC-9033-BDF85A61D5EF}" destId="{40BAB931-72F1-43CB-B1AE-05D26F12AC69}" srcOrd="0" destOrd="0" parTransId="{E843A904-A349-4658-AF72-7B7CC19AF170}" sibTransId="{B2403294-3682-4C3E-A669-4B0B99905994}"/>
    <dgm:cxn modelId="{C0BA7146-C477-4190-A6F1-4A3884538412}" type="presOf" srcId="{08FBAACC-CB35-43E3-B96E-FE30BB07E238}" destId="{505548E9-A7C3-4DBF-86A6-9D1C9DEB9A76}" srcOrd="0" destOrd="0" presId="urn:microsoft.com/office/officeart/2008/layout/VerticalCircleList"/>
    <dgm:cxn modelId="{7F9EAE15-E919-4AB2-98B0-7FCE9BA204F4}" type="presParOf" srcId="{505548E9-A7C3-4DBF-86A6-9D1C9DEB9A76}" destId="{6963612A-855E-4E05-A91B-5D5E14FC0EAB}" srcOrd="0" destOrd="0" presId="urn:microsoft.com/office/officeart/2008/layout/VerticalCircleList"/>
    <dgm:cxn modelId="{0E62183B-5E7C-43FC-B3E4-F6A1425B98C1}" type="presParOf" srcId="{6963612A-855E-4E05-A91B-5D5E14FC0EAB}" destId="{FC4CA685-7BCC-4E08-9758-EF65917C5BE7}" srcOrd="0" destOrd="0" presId="urn:microsoft.com/office/officeart/2008/layout/VerticalCircleList"/>
    <dgm:cxn modelId="{63C87F5B-B793-484E-A6F2-6658A71A2E0D}" type="presParOf" srcId="{6963612A-855E-4E05-A91B-5D5E14FC0EAB}" destId="{0D608341-0198-40D3-A7CD-A2EB9F5BA039}" srcOrd="1" destOrd="0" presId="urn:microsoft.com/office/officeart/2008/layout/VerticalCircleList"/>
    <dgm:cxn modelId="{33B12165-C50D-4F27-9998-7B5D70315E65}" type="presParOf" srcId="{6963612A-855E-4E05-A91B-5D5E14FC0EAB}" destId="{E61800A8-27A8-4F0F-8ABA-1BE383202147}" srcOrd="2" destOrd="0" presId="urn:microsoft.com/office/officeart/2008/layout/VerticalCircleList"/>
    <dgm:cxn modelId="{6AE0276E-8BBC-40D2-8210-94E8EA398DA8}" type="presParOf" srcId="{505548E9-A7C3-4DBF-86A6-9D1C9DEB9A76}" destId="{0BD5AE07-85E9-4D01-8CC2-C5AD97932EFF}" srcOrd="1" destOrd="0" presId="urn:microsoft.com/office/officeart/2008/layout/VerticalCircleList"/>
    <dgm:cxn modelId="{F6E83F28-C208-4409-808B-46298AAE7459}" type="presParOf" srcId="{0BD5AE07-85E9-4D01-8CC2-C5AD97932EFF}" destId="{2F1B1BD8-F618-47B5-BD40-214A2BFEF137}" srcOrd="0" destOrd="0" presId="urn:microsoft.com/office/officeart/2008/layout/VerticalCircleList"/>
    <dgm:cxn modelId="{7C750A8B-CEB5-4614-873D-B7CBEE5A849A}" type="presParOf" srcId="{0BD5AE07-85E9-4D01-8CC2-C5AD97932EFF}" destId="{579D69E0-D840-454B-9125-20F95B3DD465}" srcOrd="1" destOrd="0" presId="urn:microsoft.com/office/officeart/2008/layout/VerticalCircleList"/>
    <dgm:cxn modelId="{5D604579-5D59-4B87-A41F-85C6D6933344}" type="presParOf" srcId="{0BD5AE07-85E9-4D01-8CC2-C5AD97932EFF}" destId="{7917CB4E-6745-4E9A-9468-09E224AA83AE}" srcOrd="2" destOrd="0" presId="urn:microsoft.com/office/officeart/2008/layout/VerticalCircleList"/>
    <dgm:cxn modelId="{18D7B781-CA93-4D04-8FA2-E35B1421722E}" type="presParOf" srcId="{0BD5AE07-85E9-4D01-8CC2-C5AD97932EFF}" destId="{5679A647-7154-4576-B5DD-74E5A9A15384}" srcOrd="3" destOrd="0" presId="urn:microsoft.com/office/officeart/2008/layout/VerticalCircleList"/>
    <dgm:cxn modelId="{BD9793E9-A7F9-4ACF-9FBF-F344DBC8C2C4}" type="presParOf" srcId="{5679A647-7154-4576-B5DD-74E5A9A15384}" destId="{A1A727A1-8CEE-4528-B244-218BCCF7AE93}" srcOrd="0" destOrd="0" presId="urn:microsoft.com/office/officeart/2008/layout/VerticalCircleList"/>
    <dgm:cxn modelId="{3220BA1A-8CF6-4FD3-88BB-CD95AC76090E}" type="presParOf" srcId="{5679A647-7154-4576-B5DD-74E5A9A15384}" destId="{F96DE0D2-A00C-4096-AE67-50FB9CE76F78}" srcOrd="1" destOrd="0" presId="urn:microsoft.com/office/officeart/2008/layout/VerticalCircleList"/>
    <dgm:cxn modelId="{C1F22521-76AF-47EE-A059-A24A76A0A237}" type="presParOf" srcId="{5679A647-7154-4576-B5DD-74E5A9A15384}" destId="{99692B7A-1F2E-4123-B117-EFC0983861DE}" srcOrd="2" destOrd="0" presId="urn:microsoft.com/office/officeart/2008/layout/VerticalCircleList"/>
    <dgm:cxn modelId="{FA05FFD0-37F9-45C2-B277-1145C53A2A00}" type="presParOf" srcId="{5679A647-7154-4576-B5DD-74E5A9A15384}" destId="{0239921F-2838-45D1-950B-9B1A6621EF31}" srcOrd="3" destOrd="0" presId="urn:microsoft.com/office/officeart/2008/layout/VerticalCircleList"/>
    <dgm:cxn modelId="{C78DBBC0-21DF-4164-855B-F0426E16BB36}" type="presParOf" srcId="{5679A647-7154-4576-B5DD-74E5A9A15384}" destId="{C082628F-EAA9-442F-8E4D-94C41BCF80BC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 custT="1"/>
      <dgm:spPr/>
      <dgm:t>
        <a:bodyPr/>
        <a:lstStyle/>
        <a:p>
          <a:endParaRPr lang="ru-RU" sz="2400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2022 г. – 35 940 тыс. руб., 2023 г. – 50 646 тыс. руб., 2024 г. – 50 646 тыс. руб.</a:t>
          </a:r>
          <a:endParaRPr lang="ru-RU" sz="1800" baseline="0" dirty="0">
            <a:effectLst/>
          </a:endParaRPr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6A58A14F-6EBD-45FF-9B27-151EA8F50385}">
      <dgm:prSet phldrT="[Текст]" custT="1"/>
      <dgm:spPr/>
      <dgm:t>
        <a:bodyPr/>
        <a:lstStyle/>
        <a:p>
          <a:endParaRPr lang="ru-RU" sz="2400" baseline="0" dirty="0"/>
        </a:p>
      </dgm:t>
    </dgm:pt>
    <dgm:pt modelId="{A0D322B7-9F5B-4A9F-B47F-9FDE04EC5372}" type="parTrans" cxnId="{6BC43C3C-39E3-4D6F-B60B-BBC7D406D88B}">
      <dgm:prSet/>
      <dgm:spPr/>
      <dgm:t>
        <a:bodyPr/>
        <a:lstStyle/>
        <a:p>
          <a:endParaRPr lang="ru-RU"/>
        </a:p>
      </dgm:t>
    </dgm:pt>
    <dgm:pt modelId="{2B1EFCD6-FDF1-4197-B754-2E3EBDC014B1}" type="sibTrans" cxnId="{6BC43C3C-39E3-4D6F-B60B-BBC7D406D88B}">
      <dgm:prSet/>
      <dgm:spPr/>
      <dgm:t>
        <a:bodyPr/>
        <a:lstStyle/>
        <a:p>
          <a:endParaRPr lang="ru-RU"/>
        </a:p>
      </dgm:t>
    </dgm:pt>
    <dgm:pt modelId="{6B9B39C2-91A8-44DE-A32B-34AE9CF56AF7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2022 г. – 2024 г. г. по 2 251 тыс. рублей ежегодно.</a:t>
          </a:r>
          <a:endParaRPr lang="ru-RU" sz="1800" b="0" cap="none" spc="0" baseline="0" dirty="0">
            <a:ln w="10541" cmpd="sng">
              <a:prstDash val="solid"/>
            </a:ln>
            <a:effectLst/>
          </a:endParaRPr>
        </a:p>
      </dgm:t>
    </dgm:pt>
    <dgm:pt modelId="{45FD892D-B90D-40CB-8543-FAE6D8D36CDE}" type="parTrans" cxnId="{B5EA1AD1-5A2C-4787-A763-5DD1E985EA0A}">
      <dgm:prSet/>
      <dgm:spPr/>
      <dgm:t>
        <a:bodyPr/>
        <a:lstStyle/>
        <a:p>
          <a:endParaRPr lang="ru-RU"/>
        </a:p>
      </dgm:t>
    </dgm:pt>
    <dgm:pt modelId="{E7CF514F-D5F6-4F65-BC14-6F8E42E8F9CD}" type="sibTrans" cxnId="{B5EA1AD1-5A2C-4787-A763-5DD1E985EA0A}">
      <dgm:prSet/>
      <dgm:spPr/>
      <dgm:t>
        <a:bodyPr/>
        <a:lstStyle/>
        <a:p>
          <a:endParaRPr lang="ru-RU"/>
        </a:p>
      </dgm:t>
    </dgm:pt>
    <dgm:pt modelId="{13C3AA3F-44B0-43BE-9418-B0470D9A8560}">
      <dgm:prSet phldrT="[Текст]" custT="1"/>
      <dgm:spPr/>
      <dgm:t>
        <a:bodyPr/>
        <a:lstStyle/>
        <a:p>
          <a:endParaRPr lang="ru-RU" sz="2400" dirty="0"/>
        </a:p>
      </dgm:t>
    </dgm:pt>
    <dgm:pt modelId="{441C0385-E3A2-4FF6-B7E3-B823528DD612}" type="parTrans" cxnId="{4F6A308E-5EB0-426B-8D86-96BBFD7A3037}">
      <dgm:prSet/>
      <dgm:spPr/>
      <dgm:t>
        <a:bodyPr/>
        <a:lstStyle/>
        <a:p>
          <a:endParaRPr lang="ru-RU"/>
        </a:p>
      </dgm:t>
    </dgm:pt>
    <dgm:pt modelId="{BEDE0183-2B13-484C-BC1F-4ED46734A1DB}" type="sibTrans" cxnId="{4F6A308E-5EB0-426B-8D86-96BBFD7A3037}">
      <dgm:prSet/>
      <dgm:spPr/>
      <dgm:t>
        <a:bodyPr/>
        <a:lstStyle/>
        <a:p>
          <a:endParaRPr lang="ru-RU"/>
        </a:p>
      </dgm:t>
    </dgm:pt>
    <dgm:pt modelId="{50CF56C7-F2B4-4619-B4A8-255D4F94D4F0}">
      <dgm:prSet phldrT="[Текст]" custT="1"/>
      <dgm:spPr>
        <a:solidFill>
          <a:srgbClr val="ADDB7B">
            <a:alpha val="89804"/>
          </a:srgbClr>
        </a:solidFill>
      </dgm:spPr>
      <dgm:t>
        <a:bodyPr/>
        <a:lstStyle/>
        <a:p>
          <a:r>
            <a:rPr lang="ru-RU" sz="1800" b="0" dirty="0" smtClean="0">
              <a:effectLst/>
            </a:rPr>
            <a:t>МП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dirty="0" smtClean="0">
              <a:effectLst/>
            </a:rPr>
            <a:t>Безопасность жизнедеятельности в г. Балабаново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": 2022 – 2024 г. г. по 150 тыс. рублей ежегодно.</a:t>
          </a:r>
          <a:endParaRPr lang="ru-RU" sz="1800" b="0" dirty="0">
            <a:effectLst/>
          </a:endParaRPr>
        </a:p>
      </dgm:t>
    </dgm:pt>
    <dgm:pt modelId="{6F524937-06C0-40FC-9F37-EA9786BE9EB5}" type="parTrans" cxnId="{8D697161-8E1C-4361-971B-31023FA350A9}">
      <dgm:prSet/>
      <dgm:spPr/>
      <dgm:t>
        <a:bodyPr/>
        <a:lstStyle/>
        <a:p>
          <a:endParaRPr lang="ru-RU"/>
        </a:p>
      </dgm:t>
    </dgm:pt>
    <dgm:pt modelId="{225353A3-D9C8-4939-B569-039718750AA1}" type="sibTrans" cxnId="{8D697161-8E1C-4361-971B-31023FA350A9}">
      <dgm:prSet/>
      <dgm:spPr/>
      <dgm:t>
        <a:bodyPr/>
        <a:lstStyle/>
        <a:p>
          <a:endParaRPr lang="ru-RU"/>
        </a:p>
      </dgm:t>
    </dgm:pt>
    <dgm:pt modelId="{C0BE74FC-E62E-4AF4-8A6F-B04F922FF70F}" type="pres">
      <dgm:prSet presAssocID="{5014C19B-F8BD-47F1-888B-8BE9794A1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FEE55-9C69-4848-8842-241691853FCF}" type="pres">
      <dgm:prSet presAssocID="{13C3AA3F-44B0-43BE-9418-B0470D9A8560}" presName="composite" presStyleCnt="0"/>
      <dgm:spPr/>
      <dgm:t>
        <a:bodyPr/>
        <a:lstStyle/>
        <a:p>
          <a:endParaRPr lang="ru-RU"/>
        </a:p>
      </dgm:t>
    </dgm:pt>
    <dgm:pt modelId="{735405EF-BC4E-4628-908A-B3B626B4774C}" type="pres">
      <dgm:prSet presAssocID="{13C3AA3F-44B0-43BE-9418-B0470D9A85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8ABB-502F-4831-893F-9B9D4A0D223E}" type="pres">
      <dgm:prSet presAssocID="{13C3AA3F-44B0-43BE-9418-B0470D9A85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B44BB-BB4D-4EA2-840E-2FF8F0C66F9D}" type="pres">
      <dgm:prSet presAssocID="{BEDE0183-2B13-484C-BC1F-4ED46734A1DB}" presName="sp" presStyleCnt="0"/>
      <dgm:spPr/>
      <dgm:t>
        <a:bodyPr/>
        <a:lstStyle/>
        <a:p>
          <a:endParaRPr lang="ru-RU"/>
        </a:p>
      </dgm:t>
    </dgm:pt>
    <dgm:pt modelId="{56E5297D-48E1-46CF-A8AB-A082F90C5A3E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3D8F07CF-A846-4421-BA66-E06098B0C0C7}" type="pres">
      <dgm:prSet presAssocID="{E9003D58-78BC-4955-B59C-5C99A81B2B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5206-774F-4515-B8D3-D579FC030406}" type="pres">
      <dgm:prSet presAssocID="{E9003D58-78BC-4955-B59C-5C99A81B2BCD}" presName="descendantText" presStyleLbl="alignAcc1" presStyleIdx="1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9C0589A-0AFE-4925-A22A-2EC7CA8F400C}" type="pres">
      <dgm:prSet presAssocID="{0BDFE4DF-E0E9-410D-9C86-9FA6DD7D8470}" presName="sp" presStyleCnt="0"/>
      <dgm:spPr/>
      <dgm:t>
        <a:bodyPr/>
        <a:lstStyle/>
        <a:p>
          <a:endParaRPr lang="ru-RU"/>
        </a:p>
      </dgm:t>
    </dgm:pt>
    <dgm:pt modelId="{6F516F2A-8709-4520-9377-28F511E08F01}" type="pres">
      <dgm:prSet presAssocID="{6A58A14F-6EBD-45FF-9B27-151EA8F50385}" presName="composite" presStyleCnt="0"/>
      <dgm:spPr/>
      <dgm:t>
        <a:bodyPr/>
        <a:lstStyle/>
        <a:p>
          <a:endParaRPr lang="ru-RU"/>
        </a:p>
      </dgm:t>
    </dgm:pt>
    <dgm:pt modelId="{93C543B6-3983-433E-B607-41B83BC4533E}" type="pres">
      <dgm:prSet presAssocID="{6A58A14F-6EBD-45FF-9B27-151EA8F5038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6D812-A991-46DC-B6F5-0582144FD483}" type="pres">
      <dgm:prSet presAssocID="{6A58A14F-6EBD-45FF-9B27-151EA8F5038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754AD1-78C8-4373-922E-BD15A240183E}" type="presOf" srcId="{13C3AA3F-44B0-43BE-9418-B0470D9A8560}" destId="{735405EF-BC4E-4628-908A-B3B626B4774C}" srcOrd="0" destOrd="0" presId="urn:microsoft.com/office/officeart/2005/8/layout/chevron2"/>
    <dgm:cxn modelId="{4F6A308E-5EB0-426B-8D86-96BBFD7A3037}" srcId="{5014C19B-F8BD-47F1-888B-8BE9794A16AC}" destId="{13C3AA3F-44B0-43BE-9418-B0470D9A8560}" srcOrd="0" destOrd="0" parTransId="{441C0385-E3A2-4FF6-B7E3-B823528DD612}" sibTransId="{BEDE0183-2B13-484C-BC1F-4ED46734A1DB}"/>
    <dgm:cxn modelId="{97CBBEB9-BE72-43B7-B649-864B91E95CE6}" type="presOf" srcId="{50CF56C7-F2B4-4619-B4A8-255D4F94D4F0}" destId="{F4D28ABB-502F-4831-893F-9B9D4A0D223E}" srcOrd="0" destOrd="0" presId="urn:microsoft.com/office/officeart/2005/8/layout/chevron2"/>
    <dgm:cxn modelId="{B51FBA9F-D53A-418C-A18C-D60A4B838FD4}" srcId="{E9003D58-78BC-4955-B59C-5C99A81B2BCD}" destId="{09EC1956-C3A7-48DB-994A-E232AEE80A43}" srcOrd="0" destOrd="0" parTransId="{13A02E1D-93DE-4E66-9B6C-B30277DF0652}" sibTransId="{E456FD4A-0DD1-420C-90F8-07C04EBAFDAF}"/>
    <dgm:cxn modelId="{169773F5-C340-48E9-9037-12B4273BFE0B}" type="presOf" srcId="{5014C19B-F8BD-47F1-888B-8BE9794A16AC}" destId="{C0BE74FC-E62E-4AF4-8A6F-B04F922FF70F}" srcOrd="0" destOrd="0" presId="urn:microsoft.com/office/officeart/2005/8/layout/chevron2"/>
    <dgm:cxn modelId="{D886D427-8DD1-4DE0-BF3D-86A6E8C40B81}" type="presOf" srcId="{6B9B39C2-91A8-44DE-A32B-34AE9CF56AF7}" destId="{A736D812-A991-46DC-B6F5-0582144FD483}" srcOrd="0" destOrd="0" presId="urn:microsoft.com/office/officeart/2005/8/layout/chevron2"/>
    <dgm:cxn modelId="{CFBAD3E7-0713-4DCA-ABBE-08DF9418C666}" type="presOf" srcId="{E9003D58-78BC-4955-B59C-5C99A81B2BCD}" destId="{3D8F07CF-A846-4421-BA66-E06098B0C0C7}" srcOrd="0" destOrd="0" presId="urn:microsoft.com/office/officeart/2005/8/layout/chevron2"/>
    <dgm:cxn modelId="{AB3ECBFE-E248-4041-8EA8-0AA43D0CE620}" type="presOf" srcId="{6A58A14F-6EBD-45FF-9B27-151EA8F50385}" destId="{93C543B6-3983-433E-B607-41B83BC4533E}" srcOrd="0" destOrd="0" presId="urn:microsoft.com/office/officeart/2005/8/layout/chevron2"/>
    <dgm:cxn modelId="{902EEF85-BB1D-4739-9BD6-B91981B82708}" type="presOf" srcId="{09EC1956-C3A7-48DB-994A-E232AEE80A43}" destId="{01CE5206-774F-4515-B8D3-D579FC030406}" srcOrd="0" destOrd="0" presId="urn:microsoft.com/office/officeart/2005/8/layout/chevron2"/>
    <dgm:cxn modelId="{8D697161-8E1C-4361-971B-31023FA350A9}" srcId="{13C3AA3F-44B0-43BE-9418-B0470D9A8560}" destId="{50CF56C7-F2B4-4619-B4A8-255D4F94D4F0}" srcOrd="0" destOrd="0" parTransId="{6F524937-06C0-40FC-9F37-EA9786BE9EB5}" sibTransId="{225353A3-D9C8-4939-B569-039718750AA1}"/>
    <dgm:cxn modelId="{2C21D298-DAEB-4C70-8D36-338ABDB257EA}" srcId="{5014C19B-F8BD-47F1-888B-8BE9794A16AC}" destId="{E9003D58-78BC-4955-B59C-5C99A81B2BCD}" srcOrd="1" destOrd="0" parTransId="{D91DC104-21F8-4A72-B017-51C0EAC59549}" sibTransId="{0BDFE4DF-E0E9-410D-9C86-9FA6DD7D8470}"/>
    <dgm:cxn modelId="{B5EA1AD1-5A2C-4787-A763-5DD1E985EA0A}" srcId="{6A58A14F-6EBD-45FF-9B27-151EA8F50385}" destId="{6B9B39C2-91A8-44DE-A32B-34AE9CF56AF7}" srcOrd="0" destOrd="0" parTransId="{45FD892D-B90D-40CB-8543-FAE6D8D36CDE}" sibTransId="{E7CF514F-D5F6-4F65-BC14-6F8E42E8F9CD}"/>
    <dgm:cxn modelId="{6BC43C3C-39E3-4D6F-B60B-BBC7D406D88B}" srcId="{5014C19B-F8BD-47F1-888B-8BE9794A16AC}" destId="{6A58A14F-6EBD-45FF-9B27-151EA8F50385}" srcOrd="2" destOrd="0" parTransId="{A0D322B7-9F5B-4A9F-B47F-9FDE04EC5372}" sibTransId="{2B1EFCD6-FDF1-4197-B754-2E3EBDC014B1}"/>
    <dgm:cxn modelId="{FFA27BBB-93E5-4F9F-894D-55DAF18CF306}" type="presParOf" srcId="{C0BE74FC-E62E-4AF4-8A6F-B04F922FF70F}" destId="{DD4FEE55-9C69-4848-8842-241691853FCF}" srcOrd="0" destOrd="0" presId="urn:microsoft.com/office/officeart/2005/8/layout/chevron2"/>
    <dgm:cxn modelId="{BAD1DAE8-9093-478C-A863-389F9B1007FE}" type="presParOf" srcId="{DD4FEE55-9C69-4848-8842-241691853FCF}" destId="{735405EF-BC4E-4628-908A-B3B626B4774C}" srcOrd="0" destOrd="0" presId="urn:microsoft.com/office/officeart/2005/8/layout/chevron2"/>
    <dgm:cxn modelId="{AB290804-57B3-452A-9335-CC69135E2D6A}" type="presParOf" srcId="{DD4FEE55-9C69-4848-8842-241691853FCF}" destId="{F4D28ABB-502F-4831-893F-9B9D4A0D223E}" srcOrd="1" destOrd="0" presId="urn:microsoft.com/office/officeart/2005/8/layout/chevron2"/>
    <dgm:cxn modelId="{D11371B6-8352-4BC0-9CE0-150681B0A4CD}" type="presParOf" srcId="{C0BE74FC-E62E-4AF4-8A6F-B04F922FF70F}" destId="{064B44BB-BB4D-4EA2-840E-2FF8F0C66F9D}" srcOrd="1" destOrd="0" presId="urn:microsoft.com/office/officeart/2005/8/layout/chevron2"/>
    <dgm:cxn modelId="{30F7632E-4419-4BE5-B790-A42F95D9FF51}" type="presParOf" srcId="{C0BE74FC-E62E-4AF4-8A6F-B04F922FF70F}" destId="{56E5297D-48E1-46CF-A8AB-A082F90C5A3E}" srcOrd="2" destOrd="0" presId="urn:microsoft.com/office/officeart/2005/8/layout/chevron2"/>
    <dgm:cxn modelId="{26E2F5B6-AC30-4B45-8216-7C86B7D382EF}" type="presParOf" srcId="{56E5297D-48E1-46CF-A8AB-A082F90C5A3E}" destId="{3D8F07CF-A846-4421-BA66-E06098B0C0C7}" srcOrd="0" destOrd="0" presId="urn:microsoft.com/office/officeart/2005/8/layout/chevron2"/>
    <dgm:cxn modelId="{00D3E5CA-AAB7-4743-976F-786D4F1D549B}" type="presParOf" srcId="{56E5297D-48E1-46CF-A8AB-A082F90C5A3E}" destId="{01CE5206-774F-4515-B8D3-D579FC030406}" srcOrd="1" destOrd="0" presId="urn:microsoft.com/office/officeart/2005/8/layout/chevron2"/>
    <dgm:cxn modelId="{EFC038B4-FC62-4546-B385-A4E476B8F687}" type="presParOf" srcId="{C0BE74FC-E62E-4AF4-8A6F-B04F922FF70F}" destId="{29C0589A-0AFE-4925-A22A-2EC7CA8F400C}" srcOrd="3" destOrd="0" presId="urn:microsoft.com/office/officeart/2005/8/layout/chevron2"/>
    <dgm:cxn modelId="{1BF3A282-894F-4B1E-AEC3-4338E6F2A4EE}" type="presParOf" srcId="{C0BE74FC-E62E-4AF4-8A6F-B04F922FF70F}" destId="{6F516F2A-8709-4520-9377-28F511E08F01}" srcOrd="4" destOrd="0" presId="urn:microsoft.com/office/officeart/2005/8/layout/chevron2"/>
    <dgm:cxn modelId="{3E9C53F1-EBEA-48E6-BF41-6C019F0CE9E6}" type="presParOf" srcId="{6F516F2A-8709-4520-9377-28F511E08F01}" destId="{93C543B6-3983-433E-B607-41B83BC4533E}" srcOrd="0" destOrd="0" presId="urn:microsoft.com/office/officeart/2005/8/layout/chevron2"/>
    <dgm:cxn modelId="{012E5E3B-6603-4858-889F-6089ED601314}" type="presParOf" srcId="{6F516F2A-8709-4520-9377-28F511E08F01}" destId="{A736D812-A991-46DC-B6F5-0582144FD483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«Благоустройство городского поселения «Город Балабаново»: 2022 г. – </a:t>
          </a:r>
          <a:r>
            <a:rPr lang="ru-RU" sz="1800" dirty="0" smtClean="0"/>
            <a:t>28 119 </a:t>
          </a:r>
          <a:r>
            <a:rPr lang="ru-RU" sz="1800" dirty="0" smtClean="0"/>
            <a:t>тыс. руб., 2023 г. – 27 711 тыс. руб., 2024 г.      – 27 811 тыс. руб.</a:t>
          </a:r>
          <a:endParaRPr lang="ru-RU" sz="1800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«Формирование комфортной городской среды города Балабаново»: 2022 г. – 6 061 тыс. руб., 2023 г. – 6 061 тыс. руб., 2024 г. – 6 552 тыс. руб. </a:t>
          </a:r>
          <a:endParaRPr lang="ru-RU" sz="1800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2" custScaleY="94805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2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2" custScaleY="94805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2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</dgm:ptLst>
  <dgm:cxnLst>
    <dgm:cxn modelId="{0D6B1389-477B-4295-BA9C-4DB7822BD768}" type="presOf" srcId="{95333CF5-6DA0-4EF9-98F8-C06578190665}" destId="{314A851F-06CB-451B-8A0C-AEFA1130DACA}" srcOrd="0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DF52B469-FD36-4BF7-8815-005A7A8290D6}" type="presOf" srcId="{848109A8-0274-45B4-AA7F-748AC3A64559}" destId="{BB574567-52E2-4D90-8B40-A4F7262B81D5}" srcOrd="0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BEB42F67-4A74-4E17-BAC2-13F2376F2179}" type="presOf" srcId="{848109A8-0274-45B4-AA7F-748AC3A64559}" destId="{66712953-2939-43FA-A709-DF946F76E6F2}" srcOrd="1" destOrd="0" presId="urn:microsoft.com/office/officeart/2005/8/layout/lProcess2"/>
    <dgm:cxn modelId="{012DC61F-AA1E-427C-9911-13E64E898F6C}" type="presOf" srcId="{734883F3-AEBE-4C91-A0A1-EC13FB3ADF08}" destId="{3A1D7661-44C7-442E-B6D5-170DE1FD51C9}" srcOrd="0" destOrd="0" presId="urn:microsoft.com/office/officeart/2005/8/layout/lProcess2"/>
    <dgm:cxn modelId="{392D6E30-4715-457F-9541-50901DC80271}" type="presOf" srcId="{734883F3-AEBE-4C91-A0A1-EC13FB3ADF08}" destId="{0D724822-7892-465F-A44C-615D9493C8AA}" srcOrd="1" destOrd="0" presId="urn:microsoft.com/office/officeart/2005/8/layout/lProcess2"/>
    <dgm:cxn modelId="{BE3498ED-7CA9-48F0-8752-92DDF92D6681}" type="presParOf" srcId="{314A851F-06CB-451B-8A0C-AEFA1130DACA}" destId="{6B0A925F-DB64-426F-9B25-4A5DF1A9F0A4}" srcOrd="0" destOrd="0" presId="urn:microsoft.com/office/officeart/2005/8/layout/lProcess2"/>
    <dgm:cxn modelId="{D5D3B7ED-E7A1-4CB3-9EE8-50EDDF083395}" type="presParOf" srcId="{6B0A925F-DB64-426F-9B25-4A5DF1A9F0A4}" destId="{BB574567-52E2-4D90-8B40-A4F7262B81D5}" srcOrd="0" destOrd="0" presId="urn:microsoft.com/office/officeart/2005/8/layout/lProcess2"/>
    <dgm:cxn modelId="{3A825AE6-6817-49A7-8244-9FC22CBAE8FA}" type="presParOf" srcId="{6B0A925F-DB64-426F-9B25-4A5DF1A9F0A4}" destId="{66712953-2939-43FA-A709-DF946F76E6F2}" srcOrd="1" destOrd="0" presId="urn:microsoft.com/office/officeart/2005/8/layout/lProcess2"/>
    <dgm:cxn modelId="{9C5A6CF5-A5B5-4609-9FFF-A6F5FFE843D9}" type="presParOf" srcId="{6B0A925F-DB64-426F-9B25-4A5DF1A9F0A4}" destId="{CDD51063-7CD6-4A77-9A03-D7A332629E0B}" srcOrd="2" destOrd="0" presId="urn:microsoft.com/office/officeart/2005/8/layout/lProcess2"/>
    <dgm:cxn modelId="{E007A263-15DD-48DA-A674-6B4845E84C1B}" type="presParOf" srcId="{CDD51063-7CD6-4A77-9A03-D7A332629E0B}" destId="{0DF01A35-4190-4DCB-989C-8C2C9949C9FF}" srcOrd="0" destOrd="0" presId="urn:microsoft.com/office/officeart/2005/8/layout/lProcess2"/>
    <dgm:cxn modelId="{E2C4BC94-93F6-4D52-ADD5-985DB0DC1C76}" type="presParOf" srcId="{314A851F-06CB-451B-8A0C-AEFA1130DACA}" destId="{D5D58FB4-5179-46D8-90C9-5989FD8B1ECE}" srcOrd="1" destOrd="0" presId="urn:microsoft.com/office/officeart/2005/8/layout/lProcess2"/>
    <dgm:cxn modelId="{DA5638FB-3503-4FC1-8768-259EBF1AAC1B}" type="presParOf" srcId="{314A851F-06CB-451B-8A0C-AEFA1130DACA}" destId="{4A75F5A0-6BBB-4417-8DB6-2701302539F6}" srcOrd="2" destOrd="0" presId="urn:microsoft.com/office/officeart/2005/8/layout/lProcess2"/>
    <dgm:cxn modelId="{65381BC1-ACB7-4175-9497-D69D8024BD9E}" type="presParOf" srcId="{4A75F5A0-6BBB-4417-8DB6-2701302539F6}" destId="{3A1D7661-44C7-442E-B6D5-170DE1FD51C9}" srcOrd="0" destOrd="0" presId="urn:microsoft.com/office/officeart/2005/8/layout/lProcess2"/>
    <dgm:cxn modelId="{A2C562A7-9AFF-4879-8333-C1A75D704FAE}" type="presParOf" srcId="{4A75F5A0-6BBB-4417-8DB6-2701302539F6}" destId="{0D724822-7892-465F-A44C-615D9493C8AA}" srcOrd="1" destOrd="0" presId="urn:microsoft.com/office/officeart/2005/8/layout/lProcess2"/>
    <dgm:cxn modelId="{23173121-31E3-4876-B222-957159BD5E28}" type="presParOf" srcId="{4A75F5A0-6BBB-4417-8DB6-2701302539F6}" destId="{FEDBE85D-3435-45E1-ADED-68C7158DB184}" srcOrd="2" destOrd="0" presId="urn:microsoft.com/office/officeart/2005/8/layout/lProcess2"/>
    <dgm:cxn modelId="{6BF7436B-A590-442A-BCD3-049576F0D8B9}" type="presParOf" srcId="{FEDBE85D-3435-45E1-ADED-68C7158DB184}" destId="{5757D00B-547C-4668-AC76-8CB9EEDAD6AE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</a:rPr>
            <a:t>МП «Ремонт и содержание сети автомобильных дорог»</a:t>
          </a:r>
        </a:p>
        <a:p>
          <a:r>
            <a:rPr lang="ru-RU" sz="2300" b="1" dirty="0" smtClean="0">
              <a:solidFill>
                <a:srgbClr val="002060"/>
              </a:solidFill>
            </a:rPr>
            <a:t>,</a:t>
          </a:r>
          <a:endParaRPr lang="ru-RU" sz="2300" b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 custT="1"/>
      <dgm:spPr/>
      <dgm:t>
        <a:bodyPr/>
        <a:lstStyle/>
        <a:p>
          <a:r>
            <a:rPr lang="ru-RU" sz="1800" dirty="0" smtClean="0"/>
            <a:t>на содержание сети автомобильных дорог: 2022 – 2024 г. г. будет направлено по 24 млн. руб. ежегодно.</a:t>
          </a:r>
          <a:endParaRPr lang="ru-RU" sz="1800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156E53B0-8179-44D3-92B1-4117CB21B28B}">
      <dgm:prSet custT="1"/>
      <dgm:spPr/>
      <dgm:t>
        <a:bodyPr/>
        <a:lstStyle/>
        <a:p>
          <a:r>
            <a:rPr lang="ru-RU" sz="1800" dirty="0" smtClean="0"/>
            <a:t>на строительство автомобильных дорог: 2022 г. – </a:t>
          </a:r>
          <a:r>
            <a:rPr lang="ru-RU" sz="1800" dirty="0" smtClean="0"/>
            <a:t>117 512 </a:t>
          </a:r>
          <a:r>
            <a:rPr lang="ru-RU" sz="1800" dirty="0" smtClean="0"/>
            <a:t>тыс. руб.</a:t>
          </a:r>
          <a:endParaRPr lang="ru-RU" sz="1800" dirty="0"/>
        </a:p>
      </dgm:t>
    </dgm:pt>
    <dgm:pt modelId="{65778C4A-F723-4F8D-927A-B4C1D482FBE0}" type="parTrans" cxnId="{D89BC01D-78EB-4C78-AF3B-097D39179486}">
      <dgm:prSet/>
      <dgm:spPr/>
      <dgm:t>
        <a:bodyPr/>
        <a:lstStyle/>
        <a:p>
          <a:endParaRPr lang="ru-RU"/>
        </a:p>
      </dgm:t>
    </dgm:pt>
    <dgm:pt modelId="{42A705E4-4705-4195-85F8-A16C20161F66}" type="sibTrans" cxnId="{D89BC01D-78EB-4C78-AF3B-097D39179486}">
      <dgm:prSet/>
      <dgm:spPr/>
      <dgm:t>
        <a:bodyPr/>
        <a:lstStyle/>
        <a:p>
          <a:endParaRPr lang="ru-RU"/>
        </a:p>
      </dgm:t>
    </dgm:pt>
    <dgm:pt modelId="{CECABF3C-38EA-494C-9EBE-79D318B2FB23}">
      <dgm:prSet custT="1"/>
      <dgm:spPr/>
      <dgm:t>
        <a:bodyPr/>
        <a:lstStyle/>
        <a:p>
          <a:r>
            <a:rPr lang="ru-RU" sz="1800" dirty="0" smtClean="0"/>
            <a:t>на содержание, капитальный ремонт сети автомобильных дорог за счет средств Дорожного фонда: 2022 г. – 1 189 тыс. руб., 2023 г. – 1 207 тыс. руб., 2024 г. – 1 213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7E487BE8-B8D0-4412-8F00-19D7006988B2}">
      <dgm:prSet custT="1"/>
      <dgm:spPr/>
      <dgm:t>
        <a:bodyPr/>
        <a:lstStyle/>
        <a:p>
          <a:r>
            <a:rPr lang="ru-RU" sz="1800" dirty="0" smtClean="0"/>
            <a:t>на обеспечение безопасности дорожного движения: 2022 г. – 470 тыс. руб.</a:t>
          </a:r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</dgm:pt>
    <dgm:pt modelId="{C1D70545-E53B-48F3-B356-62A312954CB2}" type="pres">
      <dgm:prSet presAssocID="{3D8BF5A7-7D94-4754-B1A7-550A30D08094}" presName="aNode" presStyleLbl="bgShp" presStyleIdx="0" presStyleCnt="1" custLinFactNeighborX="-53" custLinFactNeighborY="-16"/>
      <dgm:spPr/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/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</dgm:pt>
    <dgm:pt modelId="{661713C7-AFAF-4538-8E18-2D18DDAFFCE9}" type="pres">
      <dgm:prSet presAssocID="{3D8BF5A7-7D94-4754-B1A7-550A30D08094}" presName="theInnerList" presStyleCnt="0"/>
      <dgm:spPr/>
    </dgm:pt>
    <dgm:pt modelId="{59FF0B83-B479-4CED-908D-4370333C7530}" type="pres">
      <dgm:prSet presAssocID="{7E03990A-A6E6-4DA7-9627-37489F3B4E2A}" presName="childNode" presStyleLbl="node1" presStyleIdx="0" presStyleCnt="4" custScaleX="121008" custScaleY="228836" custLinFactY="-160111" custLinFactNeighborX="4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EB5E-BC0C-4376-9909-939060B0AE2A}" type="pres">
      <dgm:prSet presAssocID="{7E03990A-A6E6-4DA7-9627-37489F3B4E2A}" presName="aSpace2" presStyleCnt="0"/>
      <dgm:spPr/>
    </dgm:pt>
    <dgm:pt modelId="{74B9E92B-A37F-4926-B179-56994A434E96}" type="pres">
      <dgm:prSet presAssocID="{7E487BE8-B8D0-4412-8F00-19D7006988B2}" presName="childNode" presStyleLbl="node1" presStyleIdx="1" presStyleCnt="4" custScaleX="120808" custScaleY="247396" custLinFactY="-122011" custLinFactNeighborX="-59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EFD3-B941-4A50-9C27-154A3882DE3F}" type="pres">
      <dgm:prSet presAssocID="{7E487BE8-B8D0-4412-8F00-19D7006988B2}" presName="aSpace2" presStyleCnt="0"/>
      <dgm:spPr/>
    </dgm:pt>
    <dgm:pt modelId="{88439BFF-46A8-4CA3-B4A9-499CE4AE7658}" type="pres">
      <dgm:prSet presAssocID="{CECABF3C-38EA-494C-9EBE-79D318B2FB23}" presName="childNode" presStyleLbl="node1" presStyleIdx="2" presStyleCnt="4" custScaleX="120808" custScaleY="327860" custLinFactY="-100000" custLinFactNeighborX="-59" custLinFactNeighborY="-13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33D1F-8C6F-4AF3-BED0-F439D90B8597}" type="pres">
      <dgm:prSet presAssocID="{CECABF3C-38EA-494C-9EBE-79D318B2FB23}" presName="aSpace2" presStyleCnt="0"/>
      <dgm:spPr/>
    </dgm:pt>
    <dgm:pt modelId="{B494858A-84D5-466F-A893-0E4FBA8E21F0}" type="pres">
      <dgm:prSet presAssocID="{156E53B0-8179-44D3-92B1-4117CB21B28B}" presName="childNode" presStyleLbl="node1" presStyleIdx="3" presStyleCnt="4" custScaleX="120808" custScaleY="148025" custLinFactY="-86748" custLinFactNeighborX="-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B7C54-D0FA-4D23-A8EB-6030EFF07A29}" type="presOf" srcId="{7E03990A-A6E6-4DA7-9627-37489F3B4E2A}" destId="{59FF0B83-B479-4CED-908D-4370333C7530}" srcOrd="0" destOrd="0" presId="urn:microsoft.com/office/officeart/2005/8/layout/lProcess2"/>
    <dgm:cxn modelId="{DCE2198F-514D-41E5-81FC-0831F7C8B3D2}" srcId="{3D8BF5A7-7D94-4754-B1A7-550A30D08094}" destId="{7E487BE8-B8D0-4412-8F00-19D7006988B2}" srcOrd="1" destOrd="0" parTransId="{953C10E1-5262-42B8-AC2E-8F17A851D4E5}" sibTransId="{F4E3B1EC-4FC6-451F-8DAC-64DC2A357A8F}"/>
    <dgm:cxn modelId="{9A505597-FB1C-46F9-86FF-3B3CC0581291}" type="presOf" srcId="{3D8BF5A7-7D94-4754-B1A7-550A30D08094}" destId="{C1D70545-E53B-48F3-B356-62A312954CB2}" srcOrd="0" destOrd="0" presId="urn:microsoft.com/office/officeart/2005/8/layout/lProcess2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AB8D79FA-0611-43A9-A7F6-C5DC102FB37A}" type="presOf" srcId="{7E487BE8-B8D0-4412-8F00-19D7006988B2}" destId="{74B9E92B-A37F-4926-B179-56994A434E96}" srcOrd="0" destOrd="0" presId="urn:microsoft.com/office/officeart/2005/8/layout/lProcess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9FE2DF98-C2FF-4B6D-9FAF-B1C663E7A29F}" type="presOf" srcId="{156E53B0-8179-44D3-92B1-4117CB21B28B}" destId="{B494858A-84D5-466F-A893-0E4FBA8E21F0}" srcOrd="0" destOrd="0" presId="urn:microsoft.com/office/officeart/2005/8/layout/lProcess2"/>
    <dgm:cxn modelId="{CA5BDF5B-1C09-4DF8-A371-6B17FD51FEE4}" type="presOf" srcId="{F77B6BDC-4FA7-4974-8AD2-6C7B47B0CBAF}" destId="{B5F9522C-F4C7-46E8-A164-05ACC36DFEF5}" srcOrd="0" destOrd="0" presId="urn:microsoft.com/office/officeart/2005/8/layout/lProcess2"/>
    <dgm:cxn modelId="{94DF5413-E461-405B-99A9-20E098887D0A}" srcId="{3D8BF5A7-7D94-4754-B1A7-550A30D08094}" destId="{CECABF3C-38EA-494C-9EBE-79D318B2FB23}" srcOrd="2" destOrd="0" parTransId="{14CD2D03-A2D8-474F-997F-30919432651B}" sibTransId="{CA375C8E-2AF8-41F2-8755-610F5EC1EBBE}"/>
    <dgm:cxn modelId="{D8720115-6F13-494F-AD29-DF5CF97A9CA9}" type="presOf" srcId="{3D8BF5A7-7D94-4754-B1A7-550A30D08094}" destId="{2D9447AA-8626-4FF6-9275-9B7293E87F40}" srcOrd="1" destOrd="0" presId="urn:microsoft.com/office/officeart/2005/8/layout/lProcess2"/>
    <dgm:cxn modelId="{AA9DCF9C-4E5E-4C03-B458-B8CF4E549AE9}" type="presOf" srcId="{CECABF3C-38EA-494C-9EBE-79D318B2FB23}" destId="{88439BFF-46A8-4CA3-B4A9-499CE4AE7658}" srcOrd="0" destOrd="0" presId="urn:microsoft.com/office/officeart/2005/8/layout/lProcess2"/>
    <dgm:cxn modelId="{D89BC01D-78EB-4C78-AF3B-097D39179486}" srcId="{3D8BF5A7-7D94-4754-B1A7-550A30D08094}" destId="{156E53B0-8179-44D3-92B1-4117CB21B28B}" srcOrd="3" destOrd="0" parTransId="{65778C4A-F723-4F8D-927A-B4C1D482FBE0}" sibTransId="{42A705E4-4705-4195-85F8-A16C20161F66}"/>
    <dgm:cxn modelId="{C410A262-1CEF-438C-9653-C5A9C0747F18}" type="presParOf" srcId="{B5F9522C-F4C7-46E8-A164-05ACC36DFEF5}" destId="{D10B894C-97EB-4D3B-B93E-FAC0752715DE}" srcOrd="0" destOrd="0" presId="urn:microsoft.com/office/officeart/2005/8/layout/lProcess2"/>
    <dgm:cxn modelId="{7C2F186E-88BB-434D-9F5E-3458565C18CB}" type="presParOf" srcId="{D10B894C-97EB-4D3B-B93E-FAC0752715DE}" destId="{C1D70545-E53B-48F3-B356-62A312954CB2}" srcOrd="0" destOrd="0" presId="urn:microsoft.com/office/officeart/2005/8/layout/lProcess2"/>
    <dgm:cxn modelId="{504088F2-EAC4-491B-BD6D-102173DD2008}" type="presParOf" srcId="{D10B894C-97EB-4D3B-B93E-FAC0752715DE}" destId="{2D9447AA-8626-4FF6-9275-9B7293E87F40}" srcOrd="1" destOrd="0" presId="urn:microsoft.com/office/officeart/2005/8/layout/lProcess2"/>
    <dgm:cxn modelId="{EF5E4335-3B80-4E56-9487-FFBF930338EE}" type="presParOf" srcId="{D10B894C-97EB-4D3B-B93E-FAC0752715DE}" destId="{34C498A5-B72B-48A3-A466-650E5F8CFCD8}" srcOrd="2" destOrd="0" presId="urn:microsoft.com/office/officeart/2005/8/layout/lProcess2"/>
    <dgm:cxn modelId="{A4BA5678-C0E1-47AF-99BF-425DA92FA038}" type="presParOf" srcId="{34C498A5-B72B-48A3-A466-650E5F8CFCD8}" destId="{661713C7-AFAF-4538-8E18-2D18DDAFFCE9}" srcOrd="0" destOrd="0" presId="urn:microsoft.com/office/officeart/2005/8/layout/lProcess2"/>
    <dgm:cxn modelId="{9DCC0D27-4C87-48E1-8FA9-70004FFA4BAA}" type="presParOf" srcId="{661713C7-AFAF-4538-8E18-2D18DDAFFCE9}" destId="{59FF0B83-B479-4CED-908D-4370333C7530}" srcOrd="0" destOrd="0" presId="urn:microsoft.com/office/officeart/2005/8/layout/lProcess2"/>
    <dgm:cxn modelId="{CB8679DE-5AEC-4BDE-9425-404A6CA431C4}" type="presParOf" srcId="{661713C7-AFAF-4538-8E18-2D18DDAFFCE9}" destId="{090BEB5E-BC0C-4376-9909-939060B0AE2A}" srcOrd="1" destOrd="0" presId="urn:microsoft.com/office/officeart/2005/8/layout/lProcess2"/>
    <dgm:cxn modelId="{2F259F35-5962-4C75-B747-BD1249BFBF3F}" type="presParOf" srcId="{661713C7-AFAF-4538-8E18-2D18DDAFFCE9}" destId="{74B9E92B-A37F-4926-B179-56994A434E96}" srcOrd="2" destOrd="0" presId="urn:microsoft.com/office/officeart/2005/8/layout/lProcess2"/>
    <dgm:cxn modelId="{259A9DF9-8E3C-4881-81D6-0545809B1603}" type="presParOf" srcId="{661713C7-AFAF-4538-8E18-2D18DDAFFCE9}" destId="{EC43EFD3-B941-4A50-9C27-154A3882DE3F}" srcOrd="3" destOrd="0" presId="urn:microsoft.com/office/officeart/2005/8/layout/lProcess2"/>
    <dgm:cxn modelId="{B0E8EF65-9A9B-49F3-8636-FE273C01C967}" type="presParOf" srcId="{661713C7-AFAF-4538-8E18-2D18DDAFFCE9}" destId="{88439BFF-46A8-4CA3-B4A9-499CE4AE7658}" srcOrd="4" destOrd="0" presId="urn:microsoft.com/office/officeart/2005/8/layout/lProcess2"/>
    <dgm:cxn modelId="{75C24F2B-18D0-41DD-B387-D0E8DC0759AB}" type="presParOf" srcId="{661713C7-AFAF-4538-8E18-2D18DDAFFCE9}" destId="{A8A33D1F-8C6F-4AF3-BED0-F439D90B8597}" srcOrd="5" destOrd="0" presId="urn:microsoft.com/office/officeart/2005/8/layout/lProcess2"/>
    <dgm:cxn modelId="{EF1A48E5-4E36-44AF-A6BB-A0430B803F06}" type="presParOf" srcId="{661713C7-AFAF-4538-8E18-2D18DDAFFCE9}" destId="{B494858A-84D5-466F-A893-0E4FBA8E21F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1ACFCFC-646D-4A77-B924-06B77E43C6C5}">
      <dgm:prSet phldrT="[Текст]" custT="1"/>
      <dgm:spPr>
        <a:gradFill rotWithShape="0">
          <a:gsLst>
            <a:gs pos="0">
              <a:srgbClr val="00A1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dist="50800" dir="420000">
            <a:prstClr val="black">
              <a:alpha val="99000"/>
            </a:prstClr>
          </a:innerShdw>
        </a:effectLst>
      </dgm:spPr>
      <dgm:t>
        <a:bodyPr/>
        <a:lstStyle/>
        <a:p>
          <a:endParaRPr lang="ru-RU" sz="1600" b="1" i="1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1600" b="1" i="1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1600" b="1" i="1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1600" b="1" i="1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r>
            <a:rPr lang="ru-RU" sz="17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МП "Управление муниципальным имуществом  МО "Город Балабаново"</a:t>
          </a:r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: </a:t>
          </a:r>
        </a:p>
        <a:p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  на содержание, страхование и текущий ремонт ГТС на реке </a:t>
          </a:r>
          <a:r>
            <a:rPr lang="ru-RU" sz="1600" b="1" i="1" cap="none" spc="0" baseline="0" dirty="0" err="1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Страдаловка</a:t>
          </a:r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 в 2022 – 2024 г. г. </a:t>
          </a:r>
        </a:p>
        <a:p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будет направлено по 319 тыс. рублей ежегодно.</a:t>
          </a:r>
          <a:endParaRPr lang="ru-RU" sz="1600" b="1" i="1" dirty="0">
            <a:solidFill>
              <a:srgbClr val="002060"/>
            </a:solidFill>
          </a:endParaRPr>
        </a:p>
      </dgm:t>
    </dgm:pt>
    <dgm:pt modelId="{5647BF46-F250-4363-B7FA-8E1D07A6FD5C}" type="parTrans" cxnId="{BD08120B-0A35-4026-AB1A-E40D65207C8A}">
      <dgm:prSet/>
      <dgm:spPr/>
      <dgm:t>
        <a:bodyPr/>
        <a:lstStyle/>
        <a:p>
          <a:endParaRPr lang="ru-RU"/>
        </a:p>
      </dgm:t>
    </dgm:pt>
    <dgm:pt modelId="{9376BF7B-1601-400C-BDE0-3ED762093E55}" type="sibTrans" cxnId="{BD08120B-0A35-4026-AB1A-E40D65207C8A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34245-FEFD-4A73-B32E-716EE2C68BB1}" type="pres">
      <dgm:prSet presAssocID="{41ACFCFC-646D-4A77-B924-06B77E43C6C5}" presName="compNode" presStyleCnt="0"/>
      <dgm:spPr/>
    </dgm:pt>
    <dgm:pt modelId="{BCDF0E77-E920-4CAF-B9B0-4C9D66E536A3}" type="pres">
      <dgm:prSet presAssocID="{41ACFCFC-646D-4A77-B924-06B77E43C6C5}" presName="aNode" presStyleLbl="bgShp" presStyleIdx="0" presStyleCnt="1" custScaleX="90024" custScaleY="37746" custLinFactNeighborX="-49" custLinFactNeighborY="-3237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6AF94289-6B85-4E47-9A2C-7ABFCB868F7A}" type="pres">
      <dgm:prSet presAssocID="{41ACFCFC-646D-4A77-B924-06B77E43C6C5}" presName="textNode" presStyleLbl="bgShp" presStyleIdx="0" presStyleCnt="1"/>
      <dgm:spPr/>
      <dgm:t>
        <a:bodyPr/>
        <a:lstStyle/>
        <a:p>
          <a:endParaRPr lang="ru-RU"/>
        </a:p>
      </dgm:t>
    </dgm:pt>
    <dgm:pt modelId="{C47C6121-E6E3-4A19-A534-CF0A401BFB65}" type="pres">
      <dgm:prSet presAssocID="{41ACFCFC-646D-4A77-B924-06B77E43C6C5}" presName="compChildNode" presStyleCnt="0"/>
      <dgm:spPr/>
    </dgm:pt>
    <dgm:pt modelId="{A63D73F2-BEBD-43B8-AA0E-08B6B42CF565}" type="pres">
      <dgm:prSet presAssocID="{41ACFCFC-646D-4A77-B924-06B77E43C6C5}" presName="theInnerList" presStyleCnt="0"/>
      <dgm:spPr/>
    </dgm:pt>
  </dgm:ptLst>
  <dgm:cxnLst>
    <dgm:cxn modelId="{BD08120B-0A35-4026-AB1A-E40D65207C8A}" srcId="{F77B6BDC-4FA7-4974-8AD2-6C7B47B0CBAF}" destId="{41ACFCFC-646D-4A77-B924-06B77E43C6C5}" srcOrd="0" destOrd="0" parTransId="{5647BF46-F250-4363-B7FA-8E1D07A6FD5C}" sibTransId="{9376BF7B-1601-400C-BDE0-3ED762093E55}"/>
    <dgm:cxn modelId="{BEC462A8-B755-4219-B0D5-C56F9627D71A}" type="presOf" srcId="{41ACFCFC-646D-4A77-B924-06B77E43C6C5}" destId="{6AF94289-6B85-4E47-9A2C-7ABFCB868F7A}" srcOrd="1" destOrd="0" presId="urn:microsoft.com/office/officeart/2005/8/layout/lProcess2"/>
    <dgm:cxn modelId="{44DFE19F-6208-40A4-8B49-3ADD37D3C2C6}" type="presOf" srcId="{F77B6BDC-4FA7-4974-8AD2-6C7B47B0CBAF}" destId="{B5F9522C-F4C7-46E8-A164-05ACC36DFEF5}" srcOrd="0" destOrd="0" presId="urn:microsoft.com/office/officeart/2005/8/layout/lProcess2"/>
    <dgm:cxn modelId="{3CE4D262-EB83-4297-ADEC-2A22B7F5496D}" type="presOf" srcId="{41ACFCFC-646D-4A77-B924-06B77E43C6C5}" destId="{BCDF0E77-E920-4CAF-B9B0-4C9D66E536A3}" srcOrd="0" destOrd="0" presId="urn:microsoft.com/office/officeart/2005/8/layout/lProcess2"/>
    <dgm:cxn modelId="{4D0E9CEC-7E53-4159-AF60-4A793BF8B2A9}" type="presParOf" srcId="{B5F9522C-F4C7-46E8-A164-05ACC36DFEF5}" destId="{EAC34245-FEFD-4A73-B32E-716EE2C68BB1}" srcOrd="0" destOrd="0" presId="urn:microsoft.com/office/officeart/2005/8/layout/lProcess2"/>
    <dgm:cxn modelId="{351DC38E-14AA-415F-88C8-4E895AEE8F20}" type="presParOf" srcId="{EAC34245-FEFD-4A73-B32E-716EE2C68BB1}" destId="{BCDF0E77-E920-4CAF-B9B0-4C9D66E536A3}" srcOrd="0" destOrd="0" presId="urn:microsoft.com/office/officeart/2005/8/layout/lProcess2"/>
    <dgm:cxn modelId="{227DCE0C-FBAC-42D3-BBD7-BF694259DC86}" type="presParOf" srcId="{EAC34245-FEFD-4A73-B32E-716EE2C68BB1}" destId="{6AF94289-6B85-4E47-9A2C-7ABFCB868F7A}" srcOrd="1" destOrd="0" presId="urn:microsoft.com/office/officeart/2005/8/layout/lProcess2"/>
    <dgm:cxn modelId="{AD9CBDF1-20E7-4C8C-A144-DB50A064FF29}" type="presParOf" srcId="{EAC34245-FEFD-4A73-B32E-716EE2C68BB1}" destId="{C47C6121-E6E3-4A19-A534-CF0A401BFB65}" srcOrd="2" destOrd="0" presId="urn:microsoft.com/office/officeart/2005/8/layout/lProcess2"/>
    <dgm:cxn modelId="{2F913FA5-B67D-4AAC-9881-C9C2591ACB39}" type="presParOf" srcId="{C47C6121-E6E3-4A19-A534-CF0A401BFB65}" destId="{A63D73F2-BEBD-43B8-AA0E-08B6B42CF56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77A26-A5B9-4A6C-A94D-BE1713F515B7}">
      <dsp:nvSpPr>
        <dsp:cNvPr id="0" name=""/>
        <dsp:cNvSpPr/>
      </dsp:nvSpPr>
      <dsp:spPr>
        <a:xfrm>
          <a:off x="438704" y="1531"/>
          <a:ext cx="1709811" cy="1025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Балабаново»:    </a:t>
          </a:r>
          <a:r>
            <a:rPr lang="ru-RU" sz="800" b="1" kern="1200" dirty="0" smtClean="0">
              <a:solidFill>
                <a:schemeClr val="tx1"/>
              </a:solidFill>
            </a:rPr>
            <a:t>2022 – 2024 г. по 992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38704" y="1531"/>
        <a:ext cx="1709811" cy="1025887"/>
      </dsp:txXfrm>
    </dsp:sp>
    <dsp:sp modelId="{B189D1DD-1660-4D47-8565-E573D75AD731}">
      <dsp:nvSpPr>
        <dsp:cNvPr id="0" name=""/>
        <dsp:cNvSpPr/>
      </dsp:nvSpPr>
      <dsp:spPr>
        <a:xfrm>
          <a:off x="2319497" y="1531"/>
          <a:ext cx="1709811" cy="10258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sz="800" b="1" kern="1200" dirty="0" smtClean="0"/>
            <a:t>2022 г. – 6460 тыс. руб., 2023 г. – 4623 тыс. руб., 2024 г. – 4798 тыс. руб.</a:t>
          </a:r>
          <a:endParaRPr lang="ru-RU" sz="800" b="1" kern="1200" dirty="0"/>
        </a:p>
      </dsp:txBody>
      <dsp:txXfrm>
        <a:off x="2319497" y="1531"/>
        <a:ext cx="1709811" cy="1025887"/>
      </dsp:txXfrm>
    </dsp:sp>
    <dsp:sp modelId="{22D3A689-38A3-4BBD-AD69-A81B7416298B}">
      <dsp:nvSpPr>
        <dsp:cNvPr id="0" name=""/>
        <dsp:cNvSpPr/>
      </dsp:nvSpPr>
      <dsp:spPr>
        <a:xfrm>
          <a:off x="4200290" y="1531"/>
          <a:ext cx="1709811" cy="1025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– 22472 тыс. руб., 2023 г. – 21121 тыс. руб., 2024 г. – 21873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200290" y="1531"/>
        <a:ext cx="1709811" cy="1025887"/>
      </dsp:txXfrm>
    </dsp:sp>
    <dsp:sp modelId="{A1B61145-D6F1-4CEE-A73A-0C832A8C61E1}">
      <dsp:nvSpPr>
        <dsp:cNvPr id="0" name=""/>
        <dsp:cNvSpPr/>
      </dsp:nvSpPr>
      <dsp:spPr>
        <a:xfrm>
          <a:off x="6081083" y="1531"/>
          <a:ext cx="1709811" cy="10258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«Безопасность жизнедеятельности в городе Балабаново»: </a:t>
          </a:r>
          <a:r>
            <a:rPr lang="ru-RU" sz="800" b="1" kern="1200" dirty="0" smtClean="0"/>
            <a:t>2022 г. – 3589 тыс. руб., 2023 г. – 3652 тыс. руб., 2024 г. – 3718 тыс. руб.</a:t>
          </a:r>
          <a:endParaRPr lang="ru-RU" sz="800" b="1" kern="1200" dirty="0"/>
        </a:p>
      </dsp:txBody>
      <dsp:txXfrm>
        <a:off x="6081083" y="1531"/>
        <a:ext cx="1709811" cy="1025887"/>
      </dsp:txXfrm>
    </dsp:sp>
    <dsp:sp modelId="{944C7D2A-CE59-4E61-8834-4EEEBB455DAF}">
      <dsp:nvSpPr>
        <dsp:cNvPr id="0" name=""/>
        <dsp:cNvSpPr/>
      </dsp:nvSpPr>
      <dsp:spPr>
        <a:xfrm>
          <a:off x="438704" y="1198399"/>
          <a:ext cx="1709811" cy="10258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«Выборы»: </a:t>
          </a:r>
          <a:r>
            <a:rPr lang="ru-RU" sz="800" b="1" kern="1200" dirty="0" smtClean="0"/>
            <a:t>2024 г. – 3283 тыс. руб.</a:t>
          </a:r>
          <a:endParaRPr lang="ru-RU" sz="800" b="1" kern="1200" dirty="0"/>
        </a:p>
      </dsp:txBody>
      <dsp:txXfrm>
        <a:off x="438704" y="1198399"/>
        <a:ext cx="1709811" cy="1025887"/>
      </dsp:txXfrm>
    </dsp:sp>
    <dsp:sp modelId="{E3615419-3767-4863-8576-2FDE4D497C47}">
      <dsp:nvSpPr>
        <dsp:cNvPr id="0" name=""/>
        <dsp:cNvSpPr/>
      </dsp:nvSpPr>
      <dsp:spPr>
        <a:xfrm>
          <a:off x="2319497" y="1198399"/>
          <a:ext cx="1709811" cy="1025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– </a:t>
          </a:r>
          <a:r>
            <a:rPr lang="ru-RU" sz="800" b="1" kern="1200" dirty="0" smtClean="0">
              <a:solidFill>
                <a:schemeClr val="tx1"/>
              </a:solidFill>
            </a:rPr>
            <a:t>30777 </a:t>
          </a:r>
          <a:r>
            <a:rPr lang="ru-RU" sz="800" b="1" kern="1200" dirty="0" smtClean="0">
              <a:solidFill>
                <a:schemeClr val="tx1"/>
              </a:solidFill>
            </a:rPr>
            <a:t>тыс. руб., 2023 г. – </a:t>
          </a:r>
          <a:r>
            <a:rPr lang="ru-RU" sz="800" b="1" kern="1200" dirty="0" smtClean="0">
              <a:solidFill>
                <a:schemeClr val="tx1"/>
              </a:solidFill>
            </a:rPr>
            <a:t>31198 </a:t>
          </a:r>
          <a:r>
            <a:rPr lang="ru-RU" sz="800" b="1" kern="1200" dirty="0" smtClean="0">
              <a:solidFill>
                <a:schemeClr val="tx1"/>
              </a:solidFill>
            </a:rPr>
            <a:t>тыс. руб., 2024 г. – </a:t>
          </a:r>
          <a:r>
            <a:rPr lang="ru-RU" sz="800" b="1" kern="1200" dirty="0" smtClean="0">
              <a:solidFill>
                <a:schemeClr val="tx1"/>
              </a:solidFill>
            </a:rPr>
            <a:t>32855 </a:t>
          </a:r>
          <a:r>
            <a:rPr lang="ru-RU" sz="800" b="1" kern="1200" dirty="0" smtClean="0">
              <a:solidFill>
                <a:schemeClr val="tx1"/>
              </a:solidFill>
            </a:rPr>
            <a:t>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319497" y="1198399"/>
        <a:ext cx="1709811" cy="1025887"/>
      </dsp:txXfrm>
    </dsp:sp>
    <dsp:sp modelId="{60D625C2-4ACF-42EF-8B1F-D8D72A029E0B}">
      <dsp:nvSpPr>
        <dsp:cNvPr id="0" name=""/>
        <dsp:cNvSpPr/>
      </dsp:nvSpPr>
      <dsp:spPr>
        <a:xfrm>
          <a:off x="4200290" y="1198399"/>
          <a:ext cx="1709811" cy="10258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«Развитие физической культуры и спорта в г. Балабаново»: </a:t>
          </a:r>
          <a:r>
            <a:rPr lang="ru-RU" sz="800" b="1" kern="1200" dirty="0" smtClean="0"/>
            <a:t>2022 г. – </a:t>
          </a:r>
          <a:r>
            <a:rPr lang="ru-RU" sz="800" b="1" kern="1200" dirty="0" smtClean="0"/>
            <a:t>29423 </a:t>
          </a:r>
          <a:r>
            <a:rPr lang="ru-RU" sz="800" b="1" kern="1200" dirty="0" smtClean="0"/>
            <a:t>тыс. руб., 2023 г. – 26952 тыс. руб., 2024 г. –28137 тыс. руб.</a:t>
          </a:r>
          <a:endParaRPr lang="ru-RU" sz="800" b="1" kern="1200" dirty="0"/>
        </a:p>
      </dsp:txBody>
      <dsp:txXfrm>
        <a:off x="4200290" y="1198399"/>
        <a:ext cx="1709811" cy="1025887"/>
      </dsp:txXfrm>
    </dsp:sp>
    <dsp:sp modelId="{F63DE0F1-E4F1-4A9E-899E-164ED982587B}">
      <dsp:nvSpPr>
        <dsp:cNvPr id="0" name=""/>
        <dsp:cNvSpPr/>
      </dsp:nvSpPr>
      <dsp:spPr>
        <a:xfrm>
          <a:off x="6081083" y="1198399"/>
          <a:ext cx="1709811" cy="1025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– </a:t>
          </a:r>
          <a:r>
            <a:rPr lang="ru-RU" sz="800" b="1" kern="1200" dirty="0" smtClean="0">
              <a:solidFill>
                <a:schemeClr val="tx1"/>
              </a:solidFill>
            </a:rPr>
            <a:t>28119 </a:t>
          </a:r>
          <a:r>
            <a:rPr lang="ru-RU" sz="800" b="1" kern="1200" dirty="0" smtClean="0">
              <a:solidFill>
                <a:schemeClr val="tx1"/>
              </a:solidFill>
            </a:rPr>
            <a:t>тыс. руб., 2023 г. – </a:t>
          </a:r>
          <a:r>
            <a:rPr lang="ru-RU" sz="800" b="1" kern="1200" dirty="0" smtClean="0">
              <a:solidFill>
                <a:schemeClr val="tx1"/>
              </a:solidFill>
            </a:rPr>
            <a:t>27711 </a:t>
          </a:r>
          <a:r>
            <a:rPr lang="ru-RU" sz="800" b="1" kern="1200" dirty="0" smtClean="0">
              <a:solidFill>
                <a:schemeClr val="tx1"/>
              </a:solidFill>
            </a:rPr>
            <a:t>тыс. руб., 2024 г. – </a:t>
          </a:r>
          <a:r>
            <a:rPr lang="ru-RU" sz="800" b="1" kern="1200" dirty="0" smtClean="0">
              <a:solidFill>
                <a:schemeClr val="tx1"/>
              </a:solidFill>
            </a:rPr>
            <a:t>27811 </a:t>
          </a:r>
          <a:r>
            <a:rPr lang="ru-RU" sz="800" b="1" kern="1200" dirty="0" smtClean="0">
              <a:solidFill>
                <a:schemeClr val="tx1"/>
              </a:solidFill>
            </a:rPr>
            <a:t>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6081083" y="1198399"/>
        <a:ext cx="1709811" cy="1025887"/>
      </dsp:txXfrm>
    </dsp:sp>
    <dsp:sp modelId="{02519CA7-53F5-46D0-BBAE-1A25262818CF}">
      <dsp:nvSpPr>
        <dsp:cNvPr id="0" name=""/>
        <dsp:cNvSpPr/>
      </dsp:nvSpPr>
      <dsp:spPr>
        <a:xfrm>
          <a:off x="438704" y="2395268"/>
          <a:ext cx="1709811" cy="10258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– 6061 тыс. руб., 2023 г. – 6061 тыс. руб., 2024 г. – 6552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38704" y="2395268"/>
        <a:ext cx="1709811" cy="1025887"/>
      </dsp:txXfrm>
    </dsp:sp>
    <dsp:sp modelId="{1B4F3A76-70C1-4173-BFB3-79D03C6EAC84}">
      <dsp:nvSpPr>
        <dsp:cNvPr id="0" name=""/>
        <dsp:cNvSpPr/>
      </dsp:nvSpPr>
      <dsp:spPr>
        <a:xfrm>
          <a:off x="2319497" y="2395268"/>
          <a:ext cx="1709811" cy="10258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sz="800" b="1" kern="1200" dirty="0" smtClean="0"/>
            <a:t>2022 - 2024 г. г. по 1000 тыс. руб. ежегодно</a:t>
          </a:r>
          <a:endParaRPr lang="ru-RU" sz="800" b="1" kern="1200" dirty="0"/>
        </a:p>
      </dsp:txBody>
      <dsp:txXfrm>
        <a:off x="2319497" y="2395268"/>
        <a:ext cx="1709811" cy="1025887"/>
      </dsp:txXfrm>
    </dsp:sp>
    <dsp:sp modelId="{2336B8D7-6188-48F1-A956-A7BB4A5D2F64}">
      <dsp:nvSpPr>
        <dsp:cNvPr id="0" name=""/>
        <dsp:cNvSpPr/>
      </dsp:nvSpPr>
      <dsp:spPr>
        <a:xfrm>
          <a:off x="4200290" y="2395268"/>
          <a:ext cx="1709811" cy="1025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– </a:t>
          </a:r>
          <a:r>
            <a:rPr lang="ru-RU" sz="800" b="1" kern="1200" dirty="0" smtClean="0">
              <a:solidFill>
                <a:schemeClr val="tx1"/>
              </a:solidFill>
            </a:rPr>
            <a:t>9905 </a:t>
          </a:r>
          <a:r>
            <a:rPr lang="ru-RU" sz="800" b="1" kern="1200" dirty="0" smtClean="0">
              <a:solidFill>
                <a:schemeClr val="tx1"/>
              </a:solidFill>
            </a:rPr>
            <a:t>тыс. руб., 2023 г. – 10274 тыс. руб., 2024 г. – 10721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200290" y="2395268"/>
        <a:ext cx="1709811" cy="1025887"/>
      </dsp:txXfrm>
    </dsp:sp>
    <dsp:sp modelId="{A146E97E-F28D-45B9-8B0F-3ADC27167B2C}">
      <dsp:nvSpPr>
        <dsp:cNvPr id="0" name=""/>
        <dsp:cNvSpPr/>
      </dsp:nvSpPr>
      <dsp:spPr>
        <a:xfrm>
          <a:off x="6081083" y="2395268"/>
          <a:ext cx="1709811" cy="10258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«Ремонт и содержание сети автомобильных дорог»: </a:t>
          </a:r>
          <a:r>
            <a:rPr lang="ru-RU" sz="800" b="1" kern="1200" dirty="0" smtClean="0"/>
            <a:t>2022 г. – </a:t>
          </a:r>
          <a:r>
            <a:rPr lang="ru-RU" sz="800" b="1" kern="1200" dirty="0" smtClean="0"/>
            <a:t>143197 </a:t>
          </a:r>
          <a:r>
            <a:rPr lang="ru-RU" sz="800" b="1" kern="1200" dirty="0" smtClean="0"/>
            <a:t>тыс. руб., 2023 г. – 25207 тыс. руб., 2024 г. – 25213 тыс. руб.</a:t>
          </a:r>
          <a:endParaRPr lang="ru-RU" sz="800" b="1" kern="1200" dirty="0"/>
        </a:p>
      </dsp:txBody>
      <dsp:txXfrm>
        <a:off x="6081083" y="2395268"/>
        <a:ext cx="1709811" cy="1025887"/>
      </dsp:txXfrm>
    </dsp:sp>
    <dsp:sp modelId="{01E900EC-B0FB-4937-92D5-8E421A5A45B1}">
      <dsp:nvSpPr>
        <dsp:cNvPr id="0" name=""/>
        <dsp:cNvSpPr/>
      </dsp:nvSpPr>
      <dsp:spPr>
        <a:xfrm>
          <a:off x="438704" y="3592136"/>
          <a:ext cx="1709811" cy="10258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«Проведение праздничных мероприятий в г. Балабаново»: </a:t>
          </a:r>
          <a:r>
            <a:rPr lang="ru-RU" sz="800" b="1" kern="1200" dirty="0" smtClean="0"/>
            <a:t>2022 г. – 5138 тыс. руб., 2023 г. – 3297 тыс. руб., 2024 г. – 3297 тыс. руб.</a:t>
          </a:r>
          <a:endParaRPr lang="ru-RU" sz="800" b="1" kern="1200" dirty="0"/>
        </a:p>
      </dsp:txBody>
      <dsp:txXfrm>
        <a:off x="438704" y="3592136"/>
        <a:ext cx="1709811" cy="1025887"/>
      </dsp:txXfrm>
    </dsp:sp>
    <dsp:sp modelId="{33634896-89CD-438F-AFC1-F87306856668}">
      <dsp:nvSpPr>
        <dsp:cNvPr id="0" name=""/>
        <dsp:cNvSpPr/>
      </dsp:nvSpPr>
      <dsp:spPr>
        <a:xfrm>
          <a:off x="2319497" y="3592136"/>
          <a:ext cx="1709811" cy="10258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</a:t>
          </a:r>
          <a:r>
            <a:rPr lang="ru-RU" sz="800" b="1" kern="1200" smtClean="0">
              <a:solidFill>
                <a:schemeClr val="tx1"/>
              </a:solidFill>
            </a:rPr>
            <a:t>– </a:t>
          </a:r>
          <a:r>
            <a:rPr lang="ru-RU" sz="800" b="1" kern="1200" smtClean="0">
              <a:solidFill>
                <a:schemeClr val="tx1"/>
              </a:solidFill>
            </a:rPr>
            <a:t>35940 </a:t>
          </a:r>
          <a:r>
            <a:rPr lang="ru-RU" sz="800" b="1" kern="1200" dirty="0" smtClean="0">
              <a:solidFill>
                <a:schemeClr val="tx1"/>
              </a:solidFill>
            </a:rPr>
            <a:t>тыс. руб., 2023 г. – 50646 тыс. руб., 2024 г. – 50646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319497" y="3592136"/>
        <a:ext cx="1709811" cy="1025887"/>
      </dsp:txXfrm>
    </dsp:sp>
    <dsp:sp modelId="{487368EC-BFFA-418E-BBB1-7E6CF022FD9F}">
      <dsp:nvSpPr>
        <dsp:cNvPr id="0" name=""/>
        <dsp:cNvSpPr/>
      </dsp:nvSpPr>
      <dsp:spPr>
        <a:xfrm>
          <a:off x="4200290" y="3592136"/>
          <a:ext cx="1709811" cy="10258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«Управление муниципальным имуществом  МО «Город Балабаново»: </a:t>
          </a:r>
          <a:r>
            <a:rPr lang="ru-RU" sz="800" b="1" kern="1200" dirty="0" smtClean="0"/>
            <a:t>2022 г. – 9408 тыс. руб., 2023 г. – 9090 тыс. руб., 2024 г. – 9216 тыс. руб.</a:t>
          </a:r>
          <a:endParaRPr lang="ru-RU" sz="800" b="1" kern="1200" dirty="0"/>
        </a:p>
      </dsp:txBody>
      <dsp:txXfrm>
        <a:off x="4200290" y="3592136"/>
        <a:ext cx="1709811" cy="1025887"/>
      </dsp:txXfrm>
    </dsp:sp>
    <dsp:sp modelId="{B7857FEC-2219-4EFA-A4D1-2ED6EDD4AA61}">
      <dsp:nvSpPr>
        <dsp:cNvPr id="0" name=""/>
        <dsp:cNvSpPr/>
      </dsp:nvSpPr>
      <dsp:spPr>
        <a:xfrm>
          <a:off x="6081083" y="3592136"/>
          <a:ext cx="1709811" cy="1025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2022 г. – 1366 тыс. руб., 2023 г. – 1211 тыс. руб., 2024 г. –1211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6081083" y="3592136"/>
        <a:ext cx="1709811" cy="1025887"/>
      </dsp:txXfrm>
    </dsp:sp>
    <dsp:sp modelId="{45060E4A-5EE7-4215-BA11-BA80DB63EEFC}">
      <dsp:nvSpPr>
        <dsp:cNvPr id="0" name=""/>
        <dsp:cNvSpPr/>
      </dsp:nvSpPr>
      <dsp:spPr>
        <a:xfrm>
          <a:off x="426299" y="4728369"/>
          <a:ext cx="2369064" cy="9111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Муниципальная программа «Реализация проектов развития общественной инфраструктуры МО «Город Балабаново», основанных на местных инициативах»: 2022 – 2024 г .г. по 500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26299" y="4728369"/>
        <a:ext cx="2369064" cy="911131"/>
      </dsp:txXfrm>
    </dsp:sp>
    <dsp:sp modelId="{AC826481-2138-406D-9169-7F475589C201}">
      <dsp:nvSpPr>
        <dsp:cNvPr id="0" name=""/>
        <dsp:cNvSpPr/>
      </dsp:nvSpPr>
      <dsp:spPr>
        <a:xfrm>
          <a:off x="2946579" y="4728369"/>
          <a:ext cx="2322916" cy="9280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sz="800" b="1" kern="1200" dirty="0" smtClean="0"/>
            <a:t>2022 г. – 34263 тыс. руб., 2023 г. – 35384 тыс. руб., 2024 г. – 36757 тыс. руб.</a:t>
          </a:r>
          <a:endParaRPr lang="ru-RU" sz="800" b="1" kern="1200" dirty="0"/>
        </a:p>
      </dsp:txBody>
      <dsp:txXfrm>
        <a:off x="2946579" y="4728369"/>
        <a:ext cx="2322916" cy="928099"/>
      </dsp:txXfrm>
    </dsp:sp>
    <dsp:sp modelId="{E517364C-4BDF-4705-86DC-6450E0769807}">
      <dsp:nvSpPr>
        <dsp:cNvPr id="0" name=""/>
        <dsp:cNvSpPr/>
      </dsp:nvSpPr>
      <dsp:spPr>
        <a:xfrm>
          <a:off x="5394842" y="4728364"/>
          <a:ext cx="2408783" cy="9588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Муниципальная программа «Переселение граждан из аварийного жилищного фонда городского поселения «Город Балабаново»: 2022 – 2024 г. г. по 100 тыс. руб. ежегодно</a:t>
          </a:r>
          <a:endParaRPr lang="ru-RU" sz="800" b="1" kern="1200" dirty="0"/>
        </a:p>
      </dsp:txBody>
      <dsp:txXfrm>
        <a:off x="5394842" y="4728364"/>
        <a:ext cx="2408783" cy="958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8341-0198-40D3-A7CD-A2EB9F5BA039}">
      <dsp:nvSpPr>
        <dsp:cNvPr id="0" name=""/>
        <dsp:cNvSpPr/>
      </dsp:nvSpPr>
      <dsp:spPr>
        <a:xfrm>
          <a:off x="36275" y="0"/>
          <a:ext cx="1238939" cy="12389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61800A8-27A8-4F0F-8ABA-1BE383202147}">
      <dsp:nvSpPr>
        <dsp:cNvPr id="0" name=""/>
        <dsp:cNvSpPr/>
      </dsp:nvSpPr>
      <dsp:spPr>
        <a:xfrm>
          <a:off x="504574" y="0"/>
          <a:ext cx="5440785" cy="12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«Переселение  граждан из аварийного жилищного фонда ГП «Город Балабаново»»: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2022 - 2024 г. г. по 100 тыс. руб. ежегодно.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04574" y="0"/>
        <a:ext cx="5440785" cy="1238939"/>
      </dsp:txXfrm>
    </dsp:sp>
    <dsp:sp modelId="{2F1B1BD8-F618-47B5-BD40-214A2BFEF137}">
      <dsp:nvSpPr>
        <dsp:cNvPr id="0" name=""/>
        <dsp:cNvSpPr/>
      </dsp:nvSpPr>
      <dsp:spPr>
        <a:xfrm>
          <a:off x="470589" y="4286695"/>
          <a:ext cx="253874" cy="253874"/>
        </a:xfrm>
        <a:prstGeom prst="ellipse">
          <a:avLst/>
        </a:prstGeom>
        <a:solidFill>
          <a:schemeClr val="accent3">
            <a:alpha val="50000"/>
            <a:hueOff val="168553"/>
            <a:satOff val="-6637"/>
            <a:lumOff val="323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79D69E0-D840-454B-9125-20F95B3DD465}">
      <dsp:nvSpPr>
        <dsp:cNvPr id="0" name=""/>
        <dsp:cNvSpPr/>
      </dsp:nvSpPr>
      <dsp:spPr>
        <a:xfrm>
          <a:off x="36273" y="1211514"/>
          <a:ext cx="1236068" cy="1236068"/>
        </a:xfrm>
        <a:prstGeom prst="ellipse">
          <a:avLst/>
        </a:prstGeom>
        <a:solidFill>
          <a:schemeClr val="accent3">
            <a:alpha val="50000"/>
            <a:hueOff val="337107"/>
            <a:satOff val="-13274"/>
            <a:lumOff val="6471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917CB4E-6745-4E9A-9468-09E224AA83AE}">
      <dsp:nvSpPr>
        <dsp:cNvPr id="0" name=""/>
        <dsp:cNvSpPr/>
      </dsp:nvSpPr>
      <dsp:spPr>
        <a:xfrm>
          <a:off x="470584" y="1283033"/>
          <a:ext cx="6611630" cy="1236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«Развитие жилищной и коммунальной инфраструктуры городского поселения «Город Балабаново»: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70584" y="1283033"/>
        <a:ext cx="6611630" cy="1236068"/>
      </dsp:txXfrm>
    </dsp:sp>
    <dsp:sp modelId="{A1A727A1-8CEE-4528-B244-218BCCF7AE93}">
      <dsp:nvSpPr>
        <dsp:cNvPr id="0" name=""/>
        <dsp:cNvSpPr/>
      </dsp:nvSpPr>
      <dsp:spPr>
        <a:xfrm>
          <a:off x="822918" y="2355763"/>
          <a:ext cx="6611630" cy="75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2022 г. – 714 тыс. руб., 2023 г. – 742 тыс. руб., 2024 г. – 772 тыс. руб.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822918" y="2355763"/>
        <a:ext cx="6611630" cy="755591"/>
      </dsp:txXfrm>
    </dsp:sp>
    <dsp:sp modelId="{F96DE0D2-A00C-4096-AE67-50FB9CE76F78}">
      <dsp:nvSpPr>
        <dsp:cNvPr id="0" name=""/>
        <dsp:cNvSpPr/>
      </dsp:nvSpPr>
      <dsp:spPr>
        <a:xfrm>
          <a:off x="470612" y="2641829"/>
          <a:ext cx="255282" cy="255282"/>
        </a:xfrm>
        <a:prstGeom prst="ellipse">
          <a:avLst/>
        </a:prstGeom>
        <a:solidFill>
          <a:schemeClr val="accent3">
            <a:alpha val="50000"/>
            <a:hueOff val="505660"/>
            <a:satOff val="-19912"/>
            <a:lumOff val="9706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9692B7A-1F2E-4123-B117-EFC0983861DE}">
      <dsp:nvSpPr>
        <dsp:cNvPr id="0" name=""/>
        <dsp:cNvSpPr/>
      </dsp:nvSpPr>
      <dsp:spPr>
        <a:xfrm>
          <a:off x="822918" y="3213955"/>
          <a:ext cx="6611630" cy="75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2022 г. – 4 521тыс. руб., 2023 г. – 2 573 тыс. руб., 2024 г. – 2 676 тыс. руб.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822918" y="3213955"/>
        <a:ext cx="6611630" cy="755591"/>
      </dsp:txXfrm>
    </dsp:sp>
    <dsp:sp modelId="{0239921F-2838-45D1-950B-9B1A6621EF31}">
      <dsp:nvSpPr>
        <dsp:cNvPr id="0" name=""/>
        <dsp:cNvSpPr/>
      </dsp:nvSpPr>
      <dsp:spPr>
        <a:xfrm>
          <a:off x="470615" y="3384054"/>
          <a:ext cx="255282" cy="255282"/>
        </a:xfrm>
        <a:prstGeom prst="ellipse">
          <a:avLst/>
        </a:prstGeom>
        <a:solidFill>
          <a:schemeClr val="accent3">
            <a:alpha val="50000"/>
            <a:hueOff val="674214"/>
            <a:satOff val="-26549"/>
            <a:lumOff val="12941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082628F-EAA9-442F-8E4D-94C41BCF80BC}">
      <dsp:nvSpPr>
        <dsp:cNvPr id="0" name=""/>
        <dsp:cNvSpPr/>
      </dsp:nvSpPr>
      <dsp:spPr>
        <a:xfrm>
          <a:off x="822918" y="4061426"/>
          <a:ext cx="6611630" cy="755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 текущий ремонт  жилищного  фонда: 2022 г. – 1 226 тыс. руб., 2023 г. – 1 307 тыс. руб., 2024 г. – 1 350 тыс. руб.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822918" y="4061426"/>
        <a:ext cx="6611630" cy="755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05EF-BC4E-4628-908A-B3B626B4774C}">
      <dsp:nvSpPr>
        <dsp:cNvPr id="0" name=""/>
        <dsp:cNvSpPr/>
      </dsp:nvSpPr>
      <dsp:spPr>
        <a:xfrm rot="5400000">
          <a:off x="-308657" y="310590"/>
          <a:ext cx="2057713" cy="14403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722133"/>
        <a:ext cx="1440399" cy="617314"/>
      </dsp:txXfrm>
    </dsp:sp>
    <dsp:sp modelId="{F4D28ABB-502F-4831-893F-9B9D4A0D223E}">
      <dsp:nvSpPr>
        <dsp:cNvPr id="0" name=""/>
        <dsp:cNvSpPr/>
      </dsp:nvSpPr>
      <dsp:spPr>
        <a:xfrm rot="5400000">
          <a:off x="4391285" y="-2948952"/>
          <a:ext cx="1337514" cy="7239286"/>
        </a:xfrm>
        <a:prstGeom prst="round2SameRect">
          <a:avLst/>
        </a:prstGeom>
        <a:solidFill>
          <a:srgbClr val="ADDB7B">
            <a:alpha val="89804"/>
          </a:srgb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МП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kern="1200" dirty="0" smtClean="0">
              <a:effectLst/>
            </a:rPr>
            <a:t>Безопасность жизнедеятельности в г. Балабаново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": 2022 – 2024 г. г. по 150 тыс. рублей ежегодно.</a:t>
          </a:r>
          <a:endParaRPr lang="ru-RU" sz="1800" b="0" kern="1200" dirty="0">
            <a:effectLst/>
          </a:endParaRPr>
        </a:p>
      </dsp:txBody>
      <dsp:txXfrm rot="-5400000">
        <a:off x="1440399" y="67226"/>
        <a:ext cx="7173994" cy="1206930"/>
      </dsp:txXfrm>
    </dsp:sp>
    <dsp:sp modelId="{3D8F07CF-A846-4421-BA66-E06098B0C0C7}">
      <dsp:nvSpPr>
        <dsp:cNvPr id="0" name=""/>
        <dsp:cNvSpPr/>
      </dsp:nvSpPr>
      <dsp:spPr>
        <a:xfrm rot="5400000">
          <a:off x="-308657" y="2178148"/>
          <a:ext cx="2057713" cy="1440399"/>
        </a:xfrm>
        <a:prstGeom prst="chevron">
          <a:avLst/>
        </a:prstGeom>
        <a:solidFill>
          <a:schemeClr val="accent3">
            <a:hueOff val="337107"/>
            <a:satOff val="-13274"/>
            <a:lumOff val="6471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2589691"/>
        <a:ext cx="1440399" cy="617314"/>
      </dsp:txXfrm>
    </dsp:sp>
    <dsp:sp modelId="{01CE5206-774F-4515-B8D3-D579FC030406}">
      <dsp:nvSpPr>
        <dsp:cNvPr id="0" name=""/>
        <dsp:cNvSpPr/>
      </dsp:nvSpPr>
      <dsp:spPr>
        <a:xfrm rot="5400000">
          <a:off x="4391285" y="-1081395"/>
          <a:ext cx="1337514" cy="7239286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337107"/>
              <a:satOff val="-13274"/>
              <a:lumOff val="6471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2022 г. – 35 940 тыс. руб., 2023 г. – 50 646 тыс. руб., 2024 г. – 50 646 тыс. руб.</a:t>
          </a:r>
          <a:endParaRPr lang="ru-RU" sz="1800" kern="1200" baseline="0" dirty="0">
            <a:effectLst/>
          </a:endParaRPr>
        </a:p>
      </dsp:txBody>
      <dsp:txXfrm rot="-5400000">
        <a:off x="1440399" y="1934783"/>
        <a:ext cx="7173994" cy="1206930"/>
      </dsp:txXfrm>
    </dsp:sp>
    <dsp:sp modelId="{93C543B6-3983-433E-B607-41B83BC4533E}">
      <dsp:nvSpPr>
        <dsp:cNvPr id="0" name=""/>
        <dsp:cNvSpPr/>
      </dsp:nvSpPr>
      <dsp:spPr>
        <a:xfrm rot="5400000">
          <a:off x="-308657" y="4045706"/>
          <a:ext cx="2057713" cy="1440399"/>
        </a:xfrm>
        <a:prstGeom prst="chevron">
          <a:avLst/>
        </a:prstGeom>
        <a:solidFill>
          <a:schemeClr val="accent3">
            <a:hueOff val="674214"/>
            <a:satOff val="-26549"/>
            <a:lumOff val="12941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baseline="0" dirty="0"/>
        </a:p>
      </dsp:txBody>
      <dsp:txXfrm rot="-5400000">
        <a:off x="1" y="4457249"/>
        <a:ext cx="1440399" cy="617314"/>
      </dsp:txXfrm>
    </dsp:sp>
    <dsp:sp modelId="{A736D812-A991-46DC-B6F5-0582144FD483}">
      <dsp:nvSpPr>
        <dsp:cNvPr id="0" name=""/>
        <dsp:cNvSpPr/>
      </dsp:nvSpPr>
      <dsp:spPr>
        <a:xfrm rot="5400000">
          <a:off x="4391285" y="786162"/>
          <a:ext cx="1337514" cy="7239286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674214"/>
              <a:satOff val="-26549"/>
              <a:lumOff val="12941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"Управление муниципальным имуществом  МО "Город Балабаново": 2022 г. – 2024 г. г. по 2 251 тыс. рублей ежегодно.</a:t>
          </a:r>
          <a:endParaRPr lang="ru-RU" sz="1800" b="0" kern="1200" cap="none" spc="0" baseline="0" dirty="0">
            <a:ln w="10541" cmpd="sng">
              <a:prstDash val="solid"/>
            </a:ln>
            <a:effectLst/>
          </a:endParaRPr>
        </a:p>
      </dsp:txBody>
      <dsp:txXfrm rot="-5400000">
        <a:off x="1440399" y="3802340"/>
        <a:ext cx="7173994" cy="1206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4567-52E2-4D90-8B40-A4F7262B81D5}">
      <dsp:nvSpPr>
        <dsp:cNvPr id="0" name=""/>
        <dsp:cNvSpPr/>
      </dsp:nvSpPr>
      <dsp:spPr>
        <a:xfrm>
          <a:off x="4108" y="144021"/>
          <a:ext cx="3952141" cy="52565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«Благоустройство городского поселения «Город Балабаново»: 2022 г. – </a:t>
          </a:r>
          <a:r>
            <a:rPr lang="ru-RU" sz="1800" kern="1200" dirty="0" smtClean="0"/>
            <a:t>28 119 </a:t>
          </a:r>
          <a:r>
            <a:rPr lang="ru-RU" sz="1800" kern="1200" dirty="0" smtClean="0"/>
            <a:t>тыс. руб., 2023 г. – 27 711 тыс. руб., 2024 г.      – 27 811 тыс. руб.</a:t>
          </a:r>
          <a:endParaRPr lang="ru-RU" sz="1800" kern="1200" dirty="0"/>
        </a:p>
      </dsp:txBody>
      <dsp:txXfrm>
        <a:off x="4108" y="144021"/>
        <a:ext cx="3952141" cy="1576971"/>
      </dsp:txXfrm>
    </dsp:sp>
    <dsp:sp modelId="{3A1D7661-44C7-442E-B6D5-170DE1FD51C9}">
      <dsp:nvSpPr>
        <dsp:cNvPr id="0" name=""/>
        <dsp:cNvSpPr/>
      </dsp:nvSpPr>
      <dsp:spPr>
        <a:xfrm>
          <a:off x="4252660" y="144021"/>
          <a:ext cx="3952141" cy="52565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«Формирование комфортной городской среды города Балабаново»: 2022 г. – 6 061 тыс. руб., 2023 г. – 6 061 тыс. руб., 2024 г. – 6 552 тыс. руб. </a:t>
          </a:r>
          <a:endParaRPr lang="ru-RU" sz="1800" kern="1200" dirty="0"/>
        </a:p>
      </dsp:txBody>
      <dsp:txXfrm>
        <a:off x="4252660" y="144021"/>
        <a:ext cx="3952141" cy="1576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0545-E53B-48F3-B356-62A312954CB2}">
      <dsp:nvSpPr>
        <dsp:cNvPr id="0" name=""/>
        <dsp:cNvSpPr/>
      </dsp:nvSpPr>
      <dsp:spPr>
        <a:xfrm>
          <a:off x="0" y="0"/>
          <a:ext cx="8560956" cy="4823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МП «Ремонт и содержание сети автомобильных дорог»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,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0" y="0"/>
        <a:ext cx="8560956" cy="1447122"/>
      </dsp:txXfrm>
    </dsp:sp>
    <dsp:sp modelId="{59FF0B83-B479-4CED-908D-4370333C7530}">
      <dsp:nvSpPr>
        <dsp:cNvPr id="0" name=""/>
        <dsp:cNvSpPr/>
      </dsp:nvSpPr>
      <dsp:spPr>
        <a:xfrm>
          <a:off x="143693" y="849228"/>
          <a:ext cx="8287553" cy="718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 сети автомобильных дорог: 2022 – 2024 г. г. будет направлено по 24 млн. руб. ежегодно.</a:t>
          </a:r>
          <a:endParaRPr lang="ru-RU" sz="1800" kern="1200" dirty="0"/>
        </a:p>
      </dsp:txBody>
      <dsp:txXfrm>
        <a:off x="164728" y="870263"/>
        <a:ext cx="8245483" cy="676130"/>
      </dsp:txXfrm>
    </dsp:sp>
    <dsp:sp modelId="{74B9E92B-A37F-4926-B179-56994A434E96}">
      <dsp:nvSpPr>
        <dsp:cNvPr id="0" name=""/>
        <dsp:cNvSpPr/>
      </dsp:nvSpPr>
      <dsp:spPr>
        <a:xfrm>
          <a:off x="143693" y="1735289"/>
          <a:ext cx="8273856" cy="776450"/>
        </a:xfrm>
        <a:prstGeom prst="roundRect">
          <a:avLst>
            <a:gd name="adj" fmla="val 10000"/>
          </a:avLst>
        </a:prstGeom>
        <a:solidFill>
          <a:schemeClr val="accent5">
            <a:hueOff val="819071"/>
            <a:satOff val="-17988"/>
            <a:lumOff val="457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обеспечение безопасности дорожного движения: 2022 г. – 470 тыс. руб.</a:t>
          </a:r>
        </a:p>
      </dsp:txBody>
      <dsp:txXfrm>
        <a:off x="166434" y="1758030"/>
        <a:ext cx="8228374" cy="730968"/>
      </dsp:txXfrm>
    </dsp:sp>
    <dsp:sp modelId="{88439BFF-46A8-4CA3-B4A9-499CE4AE7658}">
      <dsp:nvSpPr>
        <dsp:cNvPr id="0" name=""/>
        <dsp:cNvSpPr/>
      </dsp:nvSpPr>
      <dsp:spPr>
        <a:xfrm>
          <a:off x="143693" y="2662723"/>
          <a:ext cx="8273856" cy="1028986"/>
        </a:xfrm>
        <a:prstGeom prst="roundRect">
          <a:avLst>
            <a:gd name="adj" fmla="val 10000"/>
          </a:avLst>
        </a:prstGeom>
        <a:solidFill>
          <a:schemeClr val="accent5">
            <a:hueOff val="1638143"/>
            <a:satOff val="-35975"/>
            <a:lumOff val="915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содержание, капитальный ремонт сети автомобильных дорог за счет средств Дорожного фонда: 2022 г. – 1 189 тыс. руб., 2023 г. – 1 207 тыс. руб., 2024 г. – 1 213 тыс. руб.</a:t>
          </a:r>
        </a:p>
      </dsp:txBody>
      <dsp:txXfrm>
        <a:off x="173831" y="2692861"/>
        <a:ext cx="8213580" cy="968710"/>
      </dsp:txXfrm>
    </dsp:sp>
    <dsp:sp modelId="{B494858A-84D5-466F-A893-0E4FBA8E21F0}">
      <dsp:nvSpPr>
        <dsp:cNvPr id="0" name=""/>
        <dsp:cNvSpPr/>
      </dsp:nvSpPr>
      <dsp:spPr>
        <a:xfrm>
          <a:off x="143693" y="3796253"/>
          <a:ext cx="8273856" cy="464575"/>
        </a:xfrm>
        <a:prstGeom prst="roundRect">
          <a:avLst>
            <a:gd name="adj" fmla="val 1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строительство автомобильных дорог: 2022 г. – </a:t>
          </a:r>
          <a:r>
            <a:rPr lang="ru-RU" sz="1800" kern="1200" dirty="0" smtClean="0"/>
            <a:t>117 512 </a:t>
          </a:r>
          <a:r>
            <a:rPr lang="ru-RU" sz="1800" kern="1200" dirty="0" smtClean="0"/>
            <a:t>тыс. руб.</a:t>
          </a:r>
          <a:endParaRPr lang="ru-RU" sz="1800" kern="1200" dirty="0"/>
        </a:p>
      </dsp:txBody>
      <dsp:txXfrm>
        <a:off x="157300" y="3809860"/>
        <a:ext cx="8246642" cy="437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F0E77-E920-4CAF-B9B0-4C9D66E536A3}">
      <dsp:nvSpPr>
        <dsp:cNvPr id="0" name=""/>
        <dsp:cNvSpPr/>
      </dsp:nvSpPr>
      <dsp:spPr>
        <a:xfrm>
          <a:off x="437790" y="0"/>
          <a:ext cx="7901488" cy="2028764"/>
        </a:xfrm>
        <a:prstGeom prst="horizontalScroll">
          <a:avLst/>
        </a:prstGeom>
        <a:gradFill rotWithShape="0">
          <a:gsLst>
            <a:gs pos="0">
              <a:srgbClr val="00A1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dist="50800" dir="420000">
            <a:prstClr val="black">
              <a:alpha val="99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cap="none" spc="0" baseline="0" dirty="0" smtClean="0">
            <a:ln w="10541" cmpd="sng">
              <a:prstDash val="solid"/>
            </a:ln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cap="none" spc="0" baseline="0" dirty="0" smtClean="0">
            <a:ln w="10541" cmpd="sng">
              <a:prstDash val="solid"/>
            </a:ln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cap="none" spc="0" baseline="0" dirty="0" smtClean="0">
            <a:ln w="10541" cmpd="sng">
              <a:prstDash val="solid"/>
            </a:ln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МП "Управление муниципальным имуществом  МО "Город Балабаново"</a:t>
          </a: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  на содержание, страхование и текущий ремонт ГТС на реке </a:t>
          </a:r>
          <a:r>
            <a:rPr lang="ru-RU" sz="1600" b="1" i="1" kern="1200" cap="none" spc="0" baseline="0" dirty="0" err="1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Страдаловка</a:t>
          </a: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 в 2022 – 2024 г. г.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будет направлено по 319 тыс. рублей ежегодно.</a:t>
          </a:r>
          <a:endParaRPr lang="ru-RU" sz="1600" b="1" i="1" kern="1200" dirty="0">
            <a:solidFill>
              <a:srgbClr val="002060"/>
            </a:solidFill>
          </a:endParaRPr>
        </a:p>
      </dsp:txBody>
      <dsp:txXfrm>
        <a:off x="437790" y="0"/>
        <a:ext cx="7901488" cy="60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7.jpe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0.06199</cdr:x>
      <cdr:y>0.01473</cdr:y>
    </cdr:from>
    <cdr:to>
      <cdr:x>0.37735</cdr:x>
      <cdr:y>0.06728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587" y="86295"/>
          <a:ext cx="259228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dirty="0" smtClean="0">
              <a:latin typeface="+mn-lt"/>
            </a:rPr>
            <a:t>Всего: 290 366 тыс. руб.</a:t>
          </a:r>
          <a:endParaRPr lang="ru-RU" sz="14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0.73494</cdr:x>
      <cdr:y>0.01408</cdr:y>
    </cdr:from>
    <cdr:to>
      <cdr:x>0.99975</cdr:x>
      <cdr:y>0.30986</cdr:y>
    </cdr:to>
    <cdr:pic>
      <cdr:nvPicPr>
        <cdr:cNvPr id="3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8926" y="72007"/>
          <a:ext cx="2305620" cy="1512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0.0013</cdr:x>
      <cdr:y>0.69014</cdr:y>
    </cdr:from>
    <cdr:to>
      <cdr:x>0.2474</cdr:x>
      <cdr:y>1</cdr:y>
    </cdr:to>
    <cdr:pic>
      <cdr:nvPicPr>
        <cdr:cNvPr id="4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15" y="3528392"/>
          <a:ext cx="2142699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0.70423</cdr:y>
    </cdr:from>
    <cdr:to>
      <cdr:x>1</cdr:x>
      <cdr:y>1</cdr:y>
    </cdr:to>
    <cdr:pic>
      <cdr:nvPicPr>
        <cdr:cNvPr id="5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3600401"/>
          <a:ext cx="2304255" cy="15121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0.35211</cdr:y>
    </cdr:from>
    <cdr:to>
      <cdr:x>0.99915</cdr:x>
      <cdr:y>0.64789</cdr:y>
    </cdr:to>
    <cdr:pic>
      <cdr:nvPicPr>
        <cdr:cNvPr id="6" name="Picture 3" descr="\\SERVER\obmen\Отчет Главы Парфёнов В.В. за 2016\ОСП и ИО фото и текстовая часть\Дом культуры\Фото мероприятий ДК\6 Весенние проталин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1800200"/>
          <a:ext cx="2296825" cy="15121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0.58977</cdr:x>
      <cdr:y>0</cdr:y>
    </cdr:from>
    <cdr:to>
      <cdr:x>0.7086</cdr:x>
      <cdr:y>0.05624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43741" y="0"/>
          <a:ext cx="10363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0.74664</cdr:x>
      <cdr:y>0.64843</cdr:y>
    </cdr:from>
    <cdr:to>
      <cdr:x>0.99968</cdr:x>
      <cdr:y>0.97838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1893" y="3548586"/>
          <a:ext cx="2206880" cy="18057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0.79618</cdr:x>
      <cdr:y>0.23792</cdr:y>
    </cdr:from>
    <cdr:to>
      <cdr:x>0.95863</cdr:x>
      <cdr:y>0.62772</cdr:y>
    </cdr:to>
    <cdr:pic>
      <cdr:nvPicPr>
        <cdr:cNvPr id="5" name="Picture 3" descr="\\Data-server\обмен\Отчёт Главы  2018 год!!!!!!!\Фото ОСП и ИО\Буккроссинг\_DSC0076 (2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43941" y="1302053"/>
          <a:ext cx="1416840" cy="213322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0.46789</cdr:x>
      <cdr:y>0</cdr:y>
    </cdr:from>
    <cdr:to>
      <cdr:x>0.61663</cdr:x>
      <cdr:y>0.07583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009325" y="-1124745"/>
          <a:ext cx="1274546" cy="3876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/>
            <a:t>тыс. руб.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0.0084</cdr:x>
      <cdr:y>0.71831</cdr:y>
    </cdr:from>
    <cdr:to>
      <cdr:x>0.9916</cdr:x>
      <cdr:y>0.98592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3672407"/>
          <a:ext cx="8424936" cy="136815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0.85124</cdr:x>
      <cdr:y>6.51125E-5</cdr:y>
    </cdr:from>
    <cdr:to>
      <cdr:x>0.99174</cdr:x>
      <cdr:y>0.05782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17519" y="347"/>
          <a:ext cx="12242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0.0084</cdr:x>
      <cdr:y>0.7013</cdr:y>
    </cdr:from>
    <cdr:to>
      <cdr:x>0.28571</cdr:x>
      <cdr:y>0.98558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3888432"/>
          <a:ext cx="2376264" cy="157625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22"/>
        </a:effectLst>
      </cdr:spPr>
    </cdr:pic>
  </cdr:relSizeAnchor>
  <cdr:relSizeAnchor xmlns:cdr="http://schemas.openxmlformats.org/drawingml/2006/chartDrawing">
    <cdr:from>
      <cdr:x>0.75306</cdr:x>
      <cdr:y>0.38158</cdr:y>
    </cdr:from>
    <cdr:to>
      <cdr:x>1</cdr:x>
      <cdr:y>0.64593</cdr:y>
    </cdr:to>
    <cdr:pic>
      <cdr:nvPicPr>
        <cdr:cNvPr id="3" name="Picture 4" descr="https://pp.userapi.com/c837338/v837338335/4657b/XARvCSZQeZ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20330" y="2088232"/>
          <a:ext cx="2170864" cy="1446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0.00133</cdr:x>
      <cdr:y>0</cdr:y>
    </cdr:from>
    <cdr:to>
      <cdr:x>0.28904</cdr:x>
      <cdr:y>0.30005</cdr:y>
    </cdr:to>
    <cdr:pic>
      <cdr:nvPicPr>
        <cdr:cNvPr id="2" name="Picture 3" descr="\\Data-server\обмен\ОГХ\Кулагина А.В\ФОТО по МУНИЧЫПАЛЬНОЙ ПРАКТИКЕ\СТРУКТУРА\Сквер победы (озеленение)\IMG_854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472" y="0"/>
          <a:ext cx="2484276" cy="16561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1" y="0"/>
            <a:ext cx="2945285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E647A-3220-49B3-8022-ED41BBD14406}" type="datetimeFigureOut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5468"/>
            <a:ext cx="5437819" cy="446762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36"/>
            <a:ext cx="2945286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1" y="9429336"/>
            <a:ext cx="2945285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82F8C-BF3B-4451-853B-BF11262BC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4C927-C91D-42CE-B33A-8279D1207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2F8C-BF3B-4451-853B-BF11262BC780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887C-15DE-44CD-A43B-640B31574213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27B4F8-72D3-4669-ABCF-2D6F53698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1F5E-8450-4E9A-9AA2-3994A9BACC1B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07CD-7E1F-4E54-8034-AB090AE52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0E1C-086A-41B4-948C-B730E5B0DBFF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3A67-FB57-4F4C-AF8E-2E2CBFACD4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0BA9-3222-4568-84C2-8D98B775F2C6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AEE0-E9CD-4AA1-91A3-897B23692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4603-3192-4867-AAAF-81C7E955764B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354A-7C68-466C-AE53-F5D45D59F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53BC-FCDD-4C9D-A23B-3F59EC9C96C6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9725-E9D3-4116-A13F-87A402D8E7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F38A-8607-4FAF-84BF-AD04F5F0F2D6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FF08A-9301-4905-B330-2BF5D8E2D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6BA7-66F4-4520-8622-74789F5960B2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4C699-3ED3-4130-BF54-96A0760802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1542-73B4-49FF-863B-4C0ED7D87C24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704F-E6F7-4A99-BF22-AD5E0368D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C303-22AD-47CF-BC4C-687ECC0EE50F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B086-51EB-4CB8-856F-2C7547D6A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4C9B-1B37-46DD-98F7-4ADDD24C674B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A42267-8528-412B-B53F-B708AD11B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21CA09-6868-4959-BC84-1681A1CD8C4A}" type="datetime1">
              <a:rPr lang="ru-RU"/>
              <a:pPr>
                <a:defRPr/>
              </a:pPr>
              <a:t>26.07.2022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917B7-3A06-443C-8588-608471EDA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61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60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dmbalabanov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238" y="3860800"/>
            <a:ext cx="77724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к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решеНИЮ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Городской Думы городского поселения «Город Балабаново» от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16.12.2021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г. №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63-д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«О бюджете городского поселения «Город Балабаново» на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2022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год и на плановый период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2023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2024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годов»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800" y="1773238"/>
            <a:ext cx="8785225" cy="1150937"/>
          </a:xfrm>
        </p:spPr>
        <p:txBody>
          <a:bodyPr rtlCol="0">
            <a:norm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образование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городское поселение «Город Балабаново» Боровского района Калужской области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66CF-61E1-46D9-A9F3-40083CEA83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  <p:pic>
        <p:nvPicPr>
          <p:cNvPr id="14340" name="Рисунок 3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76525" y="204788"/>
            <a:ext cx="1109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6538"/>
            <a:ext cx="10604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s://www.globalwoodmarketsinfo.com/wp-content/uploads/ewpt_cache/635x300_80_1_c_FFFFFF_3c532eb28bcd1463428c38161a97db8c.jpg"/>
          <p:cNvPicPr>
            <a:picLocks noChangeAspect="1" noChangeArrowheads="1"/>
          </p:cNvPicPr>
          <p:nvPr/>
        </p:nvPicPr>
        <p:blipFill>
          <a:blip r:embed="rId4"/>
          <a:srcRect t="6210" r="20242" b="11740"/>
          <a:stretch>
            <a:fillRect/>
          </a:stretch>
        </p:blipFill>
        <p:spPr bwMode="auto">
          <a:xfrm>
            <a:off x="2676525" y="925513"/>
            <a:ext cx="125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25563" y="182563"/>
            <a:ext cx="13096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https://40.imls.ru/Files/Photo/Current/dab208e3-950d-41a5-9d69-b4613653bc2d.jpeg?v="/>
          <p:cNvPicPr>
            <a:picLocks noChangeAspect="1" noChangeArrowheads="1"/>
          </p:cNvPicPr>
          <p:nvPr/>
        </p:nvPicPr>
        <p:blipFill>
          <a:blip r:embed="rId6"/>
          <a:srcRect l="4939" t="13902" r="9903" b="9010"/>
          <a:stretch>
            <a:fillRect/>
          </a:stretch>
        </p:blipFill>
        <p:spPr bwMode="auto">
          <a:xfrm>
            <a:off x="1311275" y="885825"/>
            <a:ext cx="1338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48100" y="152400"/>
            <a:ext cx="1263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https://pp.userapi.com/c837338/v837338335/4590b/bOQdY2SlNrY.jpg"/>
          <p:cNvPicPr>
            <a:picLocks noChangeAspect="1" noChangeArrowheads="1"/>
          </p:cNvPicPr>
          <p:nvPr/>
        </p:nvPicPr>
        <p:blipFill>
          <a:blip r:embed="rId8"/>
          <a:srcRect l="2615" t="22005" r="3429" b="3487"/>
          <a:stretch>
            <a:fillRect/>
          </a:stretch>
        </p:blipFill>
        <p:spPr bwMode="auto">
          <a:xfrm>
            <a:off x="3967163" y="892175"/>
            <a:ext cx="12715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54613" y="247650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http://pressaobninsk.ru/pictures/news/2015/06/denq_goroda_3.jpg"/>
          <p:cNvPicPr>
            <a:picLocks noChangeAspect="1" noChangeArrowheads="1"/>
          </p:cNvPicPr>
          <p:nvPr/>
        </p:nvPicPr>
        <p:blipFill>
          <a:blip r:embed="rId10"/>
          <a:srcRect l="5231" t="4655" b="2663"/>
          <a:stretch>
            <a:fillRect/>
          </a:stretch>
        </p:blipFill>
        <p:spPr bwMode="auto">
          <a:xfrm>
            <a:off x="5270500" y="90170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http://gorod.kaluga.ru/img/ChurchObl/borovsk/balabanovo1.jpg"/>
          <p:cNvPicPr>
            <a:picLocks noChangeAspect="1" noChangeArrowheads="1"/>
          </p:cNvPicPr>
          <p:nvPr/>
        </p:nvPicPr>
        <p:blipFill>
          <a:blip r:embed="rId11"/>
          <a:srcRect l="10805" r="13792"/>
          <a:stretch>
            <a:fillRect/>
          </a:stretch>
        </p:blipFill>
        <p:spPr bwMode="auto">
          <a:xfrm>
            <a:off x="6229350" y="901700"/>
            <a:ext cx="9159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199313" y="892175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46800" y="2143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3638" y="236538"/>
            <a:ext cx="1135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9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84463" y="195263"/>
            <a:ext cx="1108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0" descr="http://static.panoramio.com/photos/large/41892895.jpg"/>
          <p:cNvPicPr>
            <a:picLocks noChangeAspect="1" noChangeArrowheads="1"/>
          </p:cNvPicPr>
          <p:nvPr/>
        </p:nvPicPr>
        <p:blipFill>
          <a:blip r:embed="rId5"/>
          <a:srcRect l="4651" t="6767" r="3780" b="21602"/>
          <a:stretch>
            <a:fillRect/>
          </a:stretch>
        </p:blipFill>
        <p:spPr bwMode="auto">
          <a:xfrm>
            <a:off x="1333500" y="173038"/>
            <a:ext cx="13096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1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7"/>
          <a:srcRect b="13173"/>
          <a:stretch>
            <a:fillRect/>
          </a:stretch>
        </p:blipFill>
        <p:spPr bwMode="auto">
          <a:xfrm>
            <a:off x="3854450" y="142875"/>
            <a:ext cx="1265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2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9"/>
          <a:srcRect l="4538" t="10872" r="17810" b="23845"/>
          <a:stretch>
            <a:fillRect/>
          </a:stretch>
        </p:blipFill>
        <p:spPr bwMode="auto">
          <a:xfrm>
            <a:off x="5162550" y="238125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2"/>
          <a:srcRect l="2982" t="40598" r="5795"/>
          <a:stretch>
            <a:fillRect/>
          </a:stretch>
        </p:blipFill>
        <p:spPr bwMode="auto">
          <a:xfrm>
            <a:off x="7207250" y="882650"/>
            <a:ext cx="15906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3"/>
          <a:srcRect l="8542" t="16116" r="3947" b="10585"/>
          <a:stretch>
            <a:fillRect/>
          </a:stretch>
        </p:blipFill>
        <p:spPr bwMode="auto">
          <a:xfrm>
            <a:off x="6154738" y="204788"/>
            <a:ext cx="13414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4"/>
          <a:srcRect l="9317" r="9007" b="11899"/>
          <a:stretch>
            <a:fillRect/>
          </a:stretch>
        </p:blipFill>
        <p:spPr bwMode="auto">
          <a:xfrm>
            <a:off x="7519988" y="227013"/>
            <a:ext cx="1136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238" y="2924175"/>
            <a:ext cx="7772400" cy="86518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0"/>
            <a:ext cx="1758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0013"/>
            <a:ext cx="6553200" cy="1528762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23555" name="Номер слайда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F20FD-CA3D-4031-8214-382B765B7C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  <p:pic>
        <p:nvPicPr>
          <p:cNvPr id="2355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Бюджетная система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государственных внебюджетных фондов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субъектов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Местные бюджеты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813" y="2528888"/>
            <a:ext cx="2857500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5313" y="2528888"/>
            <a:ext cx="3663950" cy="496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8963" y="2528888"/>
            <a:ext cx="1276350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313" y="2528888"/>
            <a:ext cx="598487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0" idx="2"/>
          </p:cNvCxnSpPr>
          <p:nvPr/>
        </p:nvCxnSpPr>
        <p:spPr>
          <a:xfrm>
            <a:off x="4405313" y="2509838"/>
            <a:ext cx="2254250" cy="558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962282" y="5336604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33138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муниципальных 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05228" y="5301208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Бюджеты городских и сельских поселений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366125" y="4467225"/>
            <a:ext cx="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473825" y="4465638"/>
            <a:ext cx="1897063" cy="787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705350" y="4441825"/>
            <a:ext cx="3754438" cy="8350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2688"/>
            <a:ext cx="22240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793038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C8971-7A21-42C6-847A-87E055D3B9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  <p:pic>
        <p:nvPicPr>
          <p:cNvPr id="2457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825500" y="2963863"/>
            <a:ext cx="7507288" cy="2214562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1. Составление проекта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2. Рассмотрение и утверждение бюджета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3. Исполнение бюджета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Контроль исполнения бюджета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53" y="2853639"/>
              <a:ext cx="5797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0" idx="0"/>
            </p:cNvCxnSpPr>
            <p:nvPr/>
          </p:nvCxnSpPr>
          <p:spPr>
            <a:xfrm>
              <a:off x="165565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5425" y="2582299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8201" y="2877442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076" y="2859987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97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Основные этапы бюджетного процесса</a:t>
              </a:r>
            </a:p>
          </p:txBody>
        </p:sp>
      </p:grp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36525" y="1628775"/>
            <a:ext cx="877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7773988" cy="10096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6D3A6-21A1-4643-8534-7A8F2B628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>
              <a:cs typeface="Arial" charset="0"/>
            </a:endParaRPr>
          </a:p>
        </p:txBody>
      </p:sp>
      <p:pic>
        <p:nvPicPr>
          <p:cNvPr id="2560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налогоплательщик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085975" y="2828925"/>
            <a:ext cx="504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Помогает формировать доходную часть бюджета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получатель социальных гарантий</a:t>
            </a: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250825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</a:p>
        </p:txBody>
      </p:sp>
      <p:pic>
        <p:nvPicPr>
          <p:cNvPr id="25612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170238"/>
            <a:ext cx="2778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0088" y="31511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073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F93A3-B821-473A-B6E3-25066A287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  <p:pic>
        <p:nvPicPr>
          <p:cNvPr id="2662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Бюджетное послание Президента РФ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и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Составление проекта бюджета муниципального образования городского поселения «Город Балабаново»</a:t>
            </a:r>
          </a:p>
        </p:txBody>
      </p:sp>
      <p:pic>
        <p:nvPicPr>
          <p:cNvPr id="26640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494188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629150"/>
            <a:ext cx="29384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9013" y="4908550"/>
            <a:ext cx="2022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88332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cap="none" dirty="0" smtClean="0">
                <a:solidFill>
                  <a:srgbClr val="C00000"/>
                </a:solidFill>
              </a:rPr>
              <a:t>Нормативно-правовые акты, в соответствии с которыми разработан проект бюджета</a:t>
            </a: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5F7E1-5359-4E8C-9AD1-1F7B8BEF1F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cs typeface="Arial" charset="0"/>
            </a:endParaRPr>
          </a:p>
        </p:txBody>
      </p:sp>
      <p:pic>
        <p:nvPicPr>
          <p:cNvPr id="2253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908720"/>
            <a:ext cx="8351837" cy="5688631"/>
          </a:xfrm>
        </p:spPr>
        <p:txBody>
          <a:bodyPr/>
          <a:lstStyle/>
          <a:p>
            <a:pPr marL="0" indent="0" algn="just" eaLnBrk="1" hangingPunct="1"/>
            <a:r>
              <a:rPr lang="ru-RU" sz="1400" dirty="0"/>
              <a:t>Бюджетный кодекс Российской Федерации.</a:t>
            </a:r>
          </a:p>
          <a:p>
            <a:pPr marL="0" indent="0" algn="just" eaLnBrk="1" hangingPunct="1"/>
            <a:r>
              <a:rPr lang="ru-RU" sz="1400" dirty="0"/>
              <a:t>Налоговый кодекс Российской федерации.</a:t>
            </a:r>
          </a:p>
          <a:p>
            <a:pPr marL="0" indent="0" algn="just" eaLnBrk="1" hangingPunct="1"/>
            <a:r>
              <a:rPr lang="ru-RU" sz="1400" dirty="0"/>
              <a:t>Приказа Министерства финансов Российской Федерации от 06.06.2019 г. № 85н «О порядке формирования и применения кодов бюджетной классификации российской федерации, их структуре и принципах назначения».</a:t>
            </a:r>
          </a:p>
          <a:p>
            <a:pPr marL="0" indent="0" algn="just" eaLnBrk="1" hangingPunct="1"/>
            <a:r>
              <a:rPr lang="ru-RU" sz="1400" dirty="0"/>
              <a:t>Положение о бюджетном процессе в городском поселении «Город Балабаново».</a:t>
            </a:r>
          </a:p>
          <a:p>
            <a:pPr marL="0" indent="0" algn="just" eaLnBrk="1" hangingPunct="1"/>
            <a:r>
              <a:rPr lang="ru-RU" sz="1400" dirty="0"/>
              <a:t>Методика прогнозирования поступлений доходов бюджета городского поселения «Город Балабаново», главным администратором которых является Администрация (исполнительно-распорядительный орган) городского поселения «Город Балабаново».</a:t>
            </a:r>
          </a:p>
          <a:p>
            <a:pPr marL="0" indent="0" algn="just" eaLnBrk="1" hangingPunct="1"/>
            <a:r>
              <a:rPr lang="ru-RU" sz="1400" dirty="0"/>
              <a:t>Основные направления бюджетной и налоговой политики городского поселения «Город Балабаново» на 2022 год и на плановый период  2023 и 2024 годов.</a:t>
            </a:r>
          </a:p>
          <a:p>
            <a:pPr marL="0" indent="0" algn="just" eaLnBrk="1" hangingPunct="1"/>
            <a:r>
              <a:rPr lang="ru-RU" sz="1400" dirty="0"/>
              <a:t>Прогноза социально-экономического развития Калужской области и городского поселения «Город Балабаново» на 2022 год и на плановый период  2023 и 2024 годов.</a:t>
            </a:r>
          </a:p>
          <a:p>
            <a:pPr marL="0" indent="0" algn="just" eaLnBrk="1" hangingPunct="1"/>
            <a:r>
              <a:rPr lang="ru-RU" sz="1400" dirty="0"/>
              <a:t>Порядок составления, утверждения и ведения бюджетных смет Администрации (исполнительно-распорядительного органа) городского поселения  «Город Балабаново», муниципальных казенных учреждений, подведомственных Администрации (исполнительно-распорядительному органу) городского поселения  «Город Балабаново».</a:t>
            </a:r>
          </a:p>
          <a:p>
            <a:pPr marL="0" indent="0" algn="just" eaLnBrk="1" hangingPunct="1"/>
            <a:r>
              <a:rPr lang="ru-RU" sz="1400" dirty="0"/>
              <a:t>Действующие Решения Городской Думы городского поселения «Город Балабаново»: об утверждении тарифов, об утверждении базовой арендной ставки, об утверждении плана приватизации, о налоге на имущество и о земельном налоге, о порядке перечисления части прибыли МУП в бюджет, о методике расчета платы за жильё, о различных компенсационных выплатах и др.</a:t>
            </a:r>
          </a:p>
          <a:p>
            <a:pPr marL="0" indent="0" eaLnBrk="1" hangingPunct="1"/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038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8B443-A206-4BCE-A1E3-A6D60F5581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  <p:pic>
        <p:nvPicPr>
          <p:cNvPr id="28675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</a:t>
            </a: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Население и занятость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данным Калугастата,  численность населения города Балабаново на 1 января 2021 года составила 25 861 человек, что на  287 человек  больше, чем на 1 января 2020 года.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По состоянию на 01.01.2021 на территории города зарегистрировано 443 предприятия и организации различной организационно-правовой формы, из которых 409 являются действующими.  Численность работающих в экономике в среднегодовом исчислении в 2020 году составила 11327 чел.,  из  которых большая часть (40%) заняты в промышленности. </a:t>
            </a:r>
          </a:p>
          <a:p>
            <a:pPr algn="just">
              <a:lnSpc>
                <a:spcPct val="90000"/>
              </a:lnSpc>
            </a:pPr>
            <a:r>
              <a:rPr lang="ru-RU" sz="1200" dirty="0" smtClean="0"/>
              <a:t>        В сфере занятости населения</a:t>
            </a:r>
            <a:r>
              <a:rPr lang="ru-RU" sz="1200" i="1" dirty="0" smtClean="0"/>
              <a:t> </a:t>
            </a:r>
            <a:r>
              <a:rPr lang="ru-RU" sz="1200" dirty="0" smtClean="0"/>
              <a:t>отмечается увеличение численности безработных граждан, в том числе состоящих на регистрационном учете в органах службы занятости населения.</a:t>
            </a:r>
            <a:r>
              <a:rPr lang="ru-RU" sz="1200" i="1" dirty="0" smtClean="0"/>
              <a:t> </a:t>
            </a:r>
            <a:r>
              <a:rPr lang="ru-RU" sz="1200" dirty="0" smtClean="0"/>
              <a:t>По состоянию на 01.01.2020 в службе занятости населения были зарегистрированы 46 человек. </a:t>
            </a:r>
            <a:r>
              <a:rPr lang="ru-RU" sz="1200" dirty="0"/>
              <a:t>На </a:t>
            </a:r>
            <a:r>
              <a:rPr lang="ru-RU" sz="1200" dirty="0" smtClean="0"/>
              <a:t>01.01.2021 </a:t>
            </a:r>
            <a:r>
              <a:rPr lang="ru-RU" sz="1200" dirty="0"/>
              <a:t>количество безработных </a:t>
            </a:r>
            <a:r>
              <a:rPr lang="ru-RU" sz="1200" dirty="0" smtClean="0"/>
              <a:t>увеличилось </a:t>
            </a:r>
            <a:r>
              <a:rPr lang="ru-RU" sz="1200" dirty="0"/>
              <a:t>до </a:t>
            </a:r>
            <a:r>
              <a:rPr lang="ru-RU" sz="1200" dirty="0" smtClean="0"/>
              <a:t>125 </a:t>
            </a:r>
            <a:r>
              <a:rPr lang="ru-RU" sz="1200" dirty="0"/>
              <a:t>человек. Уровень официально зарегистрированной безработицы на конец </a:t>
            </a:r>
            <a:r>
              <a:rPr lang="ru-RU" sz="1200" dirty="0" smtClean="0"/>
              <a:t>2020 </a:t>
            </a:r>
            <a:r>
              <a:rPr lang="ru-RU" sz="1200" dirty="0"/>
              <a:t>года составил </a:t>
            </a:r>
            <a:r>
              <a:rPr lang="ru-RU" sz="1200" dirty="0" smtClean="0"/>
              <a:t>1,0% </a:t>
            </a:r>
            <a:r>
              <a:rPr lang="ru-RU" sz="1200" dirty="0"/>
              <a:t>против </a:t>
            </a:r>
            <a:r>
              <a:rPr lang="ru-RU" sz="1200" dirty="0" smtClean="0"/>
              <a:t>0,2% </a:t>
            </a:r>
            <a:r>
              <a:rPr lang="ru-RU" sz="1200" dirty="0"/>
              <a:t>в </a:t>
            </a:r>
            <a:r>
              <a:rPr lang="ru-RU" sz="1200" dirty="0" smtClean="0"/>
              <a:t>2019 </a:t>
            </a:r>
            <a:r>
              <a:rPr lang="ru-RU" sz="1200" dirty="0"/>
              <a:t>году. </a:t>
            </a:r>
            <a:endParaRPr lang="ru-RU" sz="1200" dirty="0" smtClean="0"/>
          </a:p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Уровень жизни</a:t>
            </a:r>
          </a:p>
          <a:p>
            <a:pPr algn="just">
              <a:lnSpc>
                <a:spcPct val="90000"/>
              </a:lnSpc>
            </a:pPr>
            <a:r>
              <a:rPr lang="ru-RU" sz="1200" dirty="0"/>
              <a:t> </a:t>
            </a:r>
            <a:r>
              <a:rPr lang="ru-RU" sz="1200" dirty="0" smtClean="0"/>
              <a:t>       В </a:t>
            </a:r>
            <a:r>
              <a:rPr lang="ru-RU" sz="1200" dirty="0"/>
              <a:t>2020 году  уровень заработной платы повысился на 3,9% к уровню 2019 года. Среднемесячная зарплата на 1 работника составила 38 843 рубля. В 2021-2024 годах ожидается повышение заработной платы в среднем на 3,9% ежегодно: в 2021 году она составит 40 548 рублей, в 2022 году – 42088 рублей, в 2023 году – 43678 рублей, в 2024 году – 45331 </a:t>
            </a:r>
            <a:r>
              <a:rPr lang="ru-RU" sz="1200" dirty="0" smtClean="0"/>
              <a:t>рубль.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B0A5-6895-4F0F-BC43-BEF2004D58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>
              <a:cs typeface="Arial" charset="0"/>
            </a:endParaRPr>
          </a:p>
        </p:txBody>
      </p:sp>
      <p:pic>
        <p:nvPicPr>
          <p:cNvPr id="2969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Промышленное производство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   Пандемия </a:t>
            </a:r>
            <a:r>
              <a:rPr lang="ru-RU" sz="1200" dirty="0" err="1"/>
              <a:t>коронавирусной</a:t>
            </a:r>
            <a:r>
              <a:rPr lang="ru-RU" sz="1200" dirty="0"/>
              <a:t> инфекции отразилась на объемах производства. В</a:t>
            </a:r>
            <a:r>
              <a:rPr lang="ru-RU" sz="1200" i="1" dirty="0"/>
              <a:t> </a:t>
            </a:r>
            <a:r>
              <a:rPr lang="ru-RU" sz="1200" dirty="0"/>
              <a:t>2020 году в промышленности в целом произошло уменьшение объемов производства по сравнению с  2019 годом на 11%. Уменьшение показали такие крупные предприятия как ООО «Соболь» (на 52%), АО «</a:t>
            </a:r>
            <a:r>
              <a:rPr lang="ru-RU" sz="1200" dirty="0" err="1"/>
              <a:t>Итера</a:t>
            </a:r>
            <a:r>
              <a:rPr lang="ru-RU" sz="1200" dirty="0"/>
              <a:t>» (на 8%), ООО «</a:t>
            </a:r>
            <a:r>
              <a:rPr lang="ru-RU" sz="1200" dirty="0" err="1"/>
              <a:t>Стора</a:t>
            </a:r>
            <a:r>
              <a:rPr lang="ru-RU" sz="1200" dirty="0"/>
              <a:t> </a:t>
            </a:r>
            <a:r>
              <a:rPr lang="ru-RU" sz="1200" dirty="0" err="1"/>
              <a:t>Энсо</a:t>
            </a:r>
            <a:r>
              <a:rPr lang="ru-RU" sz="1200" dirty="0"/>
              <a:t> </a:t>
            </a:r>
            <a:r>
              <a:rPr lang="ru-RU" sz="1200" dirty="0" err="1"/>
              <a:t>Пакаджинг</a:t>
            </a:r>
            <a:r>
              <a:rPr lang="ru-RU" sz="1200" dirty="0"/>
              <a:t> ББ» (на 7%), ООО «</a:t>
            </a:r>
            <a:r>
              <a:rPr lang="ru-RU" sz="1200" dirty="0" err="1"/>
              <a:t>Фрилайт</a:t>
            </a:r>
            <a:r>
              <a:rPr lang="ru-RU" sz="1200" dirty="0"/>
              <a:t>» (на 6%).</a:t>
            </a:r>
            <a:r>
              <a:rPr lang="ru-RU" sz="1200" i="1" dirty="0"/>
              <a:t> </a:t>
            </a:r>
            <a:endParaRPr lang="ru-RU" sz="1200" i="1" dirty="0" smtClean="0"/>
          </a:p>
          <a:p>
            <a:pPr algn="just"/>
            <a:r>
              <a:rPr lang="ru-RU" sz="1200" i="1" dirty="0"/>
              <a:t> </a:t>
            </a:r>
            <a:r>
              <a:rPr lang="ru-RU" sz="1200" i="1" dirty="0" smtClean="0"/>
              <a:t>       </a:t>
            </a:r>
            <a:r>
              <a:rPr lang="ru-RU" sz="1200" dirty="0" smtClean="0"/>
              <a:t>Объем </a:t>
            </a:r>
            <a:r>
              <a:rPr lang="ru-RU" sz="1200" dirty="0"/>
              <a:t>производства промышленной продукции </a:t>
            </a:r>
            <a:r>
              <a:rPr lang="ru-RU" sz="1200"/>
              <a:t>в </a:t>
            </a:r>
            <a:r>
              <a:rPr lang="ru-RU" sz="1200" smtClean="0"/>
              <a:t>2020 </a:t>
            </a:r>
            <a:r>
              <a:rPr lang="ru-RU" sz="1200" dirty="0"/>
              <a:t>году крупных и средних предприятий  составил 23 235  млн. руб., или 89% фактического выпуска 2019 года. По оценке 2021 года ожидается увеличение объемов отгруженной продукции до 26 178 млн. руб.</a:t>
            </a:r>
            <a:r>
              <a:rPr lang="ru-RU" sz="1200" i="1" dirty="0"/>
              <a:t> </a:t>
            </a:r>
            <a:endParaRPr lang="ru-RU" sz="1200" i="1" dirty="0" smtClean="0"/>
          </a:p>
          <a:p>
            <a:pPr algn="just"/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Строительство</a:t>
            </a:r>
          </a:p>
          <a:p>
            <a:pPr algn="just"/>
            <a:r>
              <a:rPr lang="ru-RU" sz="1200" dirty="0" smtClean="0"/>
              <a:t>       </a:t>
            </a:r>
            <a:r>
              <a:rPr lang="ru-RU" sz="1200" dirty="0"/>
              <a:t>Всего на территории городского поселения «Город Балабаново» на начало </a:t>
            </a:r>
            <a:r>
              <a:rPr lang="ru-RU" sz="1200" dirty="0" smtClean="0"/>
              <a:t>2021 </a:t>
            </a:r>
            <a:r>
              <a:rPr lang="ru-RU" sz="1200" dirty="0"/>
              <a:t>года действовало </a:t>
            </a:r>
            <a:r>
              <a:rPr lang="ru-RU" sz="1200" dirty="0" smtClean="0"/>
              <a:t>52 </a:t>
            </a:r>
            <a:r>
              <a:rPr lang="ru-RU" sz="1200" dirty="0"/>
              <a:t>предприятий данной отрасли. В </a:t>
            </a:r>
            <a:r>
              <a:rPr lang="ru-RU" sz="1200" dirty="0" smtClean="0"/>
              <a:t>2020 </a:t>
            </a:r>
            <a:r>
              <a:rPr lang="ru-RU" sz="1200" dirty="0"/>
              <a:t>году объемы работ предприятий по виду деятельности «Строительство» составили </a:t>
            </a:r>
            <a:r>
              <a:rPr lang="ru-RU" sz="1200" dirty="0" smtClean="0"/>
              <a:t> 677 </a:t>
            </a:r>
            <a:r>
              <a:rPr lang="ru-RU" sz="1200" dirty="0"/>
              <a:t>млн. руб. </a:t>
            </a:r>
            <a:r>
              <a:rPr lang="ru-RU" sz="1200" dirty="0" smtClean="0"/>
              <a:t>По оценке 2021 года ожидается увеличение объемов работ до 742 млн. руб.</a:t>
            </a:r>
            <a:endParaRPr lang="ru-RU" sz="1200" dirty="0"/>
          </a:p>
          <a:p>
            <a:r>
              <a:rPr lang="ru-RU" sz="1200" dirty="0" smtClean="0"/>
              <a:t>       </a:t>
            </a:r>
            <a:r>
              <a:rPr lang="ru-RU" sz="1200" dirty="0"/>
              <a:t>Идет активное строительство и реконструкция промышленных объектов. ООО «КЭСК» производит строительство новых современных котельных по ул. Дзержинского, </a:t>
            </a:r>
            <a:r>
              <a:rPr lang="ru-RU" sz="1200" dirty="0" err="1"/>
              <a:t>Боровская</a:t>
            </a:r>
            <a:r>
              <a:rPr lang="ru-RU" sz="1200" dirty="0"/>
              <a:t>.</a:t>
            </a:r>
          </a:p>
          <a:p>
            <a:r>
              <a:rPr lang="ru-RU" sz="1200" dirty="0" smtClean="0"/>
              <a:t>       Продолжается </a:t>
            </a:r>
            <a:r>
              <a:rPr lang="ru-RU" sz="1200" dirty="0"/>
              <a:t>реконструкция жилого дома ООО «Партнер» по ул. </a:t>
            </a:r>
            <a:r>
              <a:rPr lang="ru-RU" sz="1200" dirty="0" err="1"/>
              <a:t>Боровская</a:t>
            </a:r>
            <a:r>
              <a:rPr lang="ru-RU" sz="1200" dirty="0"/>
              <a:t> с общим количеством квартир 116 штук. ООО «Специализированный застройщик «</a:t>
            </a:r>
            <a:r>
              <a:rPr lang="ru-RU" sz="1200" dirty="0" err="1"/>
              <a:t>НадияХолдинг</a:t>
            </a:r>
            <a:r>
              <a:rPr lang="ru-RU" sz="1200" dirty="0"/>
              <a:t>» ведется строительство односекционного девятиэтажного 108 квартирного жилого дома по  ул. Энергетиков и двухсекционного одиннадцатиэтажного 156 квартирного жилого дома по ул. 1 Мая. ООО КМДК «Союз-Центр» начато строительство четырех жилых домов с общим количеством квартир 114.</a:t>
            </a:r>
          </a:p>
          <a:p>
            <a:r>
              <a:rPr lang="ru-RU" sz="1200" dirty="0" smtClean="0"/>
              <a:t>        Закончена </a:t>
            </a:r>
            <a:r>
              <a:rPr lang="ru-RU" sz="1200" dirty="0"/>
              <a:t>реконструкция городского стадиона.</a:t>
            </a:r>
          </a:p>
          <a:p>
            <a:r>
              <a:rPr lang="ru-RU" sz="1200" dirty="0" smtClean="0"/>
              <a:t>        Государственным </a:t>
            </a:r>
            <a:r>
              <a:rPr lang="ru-RU" sz="1200" dirty="0"/>
              <a:t>казенным учреждением Калужской области «Управление капитального строительство ведется строительство спортивный комплекс с плавательным бассейном. Ввод объекта планируется в мае 2022 года.</a:t>
            </a:r>
          </a:p>
          <a:p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2841-CC65-43EF-A2E9-E381AD148E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  <p:pic>
        <p:nvPicPr>
          <p:cNvPr id="3072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39980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Малое предпринимательство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</a:t>
            </a:r>
            <a:r>
              <a:rPr lang="ru-RU" sz="1200" dirty="0"/>
              <a:t>Малое предпринимательство является неотъемлемой частью рыночной системы хозяйства города.</a:t>
            </a:r>
          </a:p>
          <a:p>
            <a:pPr algn="just">
              <a:lnSpc>
                <a:spcPct val="80000"/>
              </a:lnSpc>
            </a:pPr>
            <a:r>
              <a:rPr lang="ru-RU" sz="1200" dirty="0"/>
              <a:t>     По состоянию на начало </a:t>
            </a:r>
            <a:r>
              <a:rPr lang="ru-RU" sz="1200" dirty="0" smtClean="0"/>
              <a:t>2021 </a:t>
            </a:r>
            <a:r>
              <a:rPr lang="ru-RU" sz="1200" dirty="0"/>
              <a:t>года в городе </a:t>
            </a:r>
            <a:r>
              <a:rPr lang="ru-RU" sz="1200" dirty="0" smtClean="0"/>
              <a:t>зарегистрированы 407 малых предприятий, </a:t>
            </a:r>
            <a:r>
              <a:rPr lang="ru-RU" sz="1200" dirty="0"/>
              <a:t>из которых </a:t>
            </a:r>
            <a:r>
              <a:rPr lang="ru-RU" sz="1200" dirty="0" smtClean="0"/>
              <a:t>374 </a:t>
            </a:r>
            <a:r>
              <a:rPr lang="ru-RU" sz="1200" dirty="0"/>
              <a:t>действующие.  Среднесписочная численность работников составила </a:t>
            </a:r>
            <a:r>
              <a:rPr lang="ru-RU" sz="1200" dirty="0" smtClean="0"/>
              <a:t>4 482 человека.                 </a:t>
            </a:r>
            <a:endParaRPr lang="ru-RU" sz="1200" dirty="0"/>
          </a:p>
          <a:p>
            <a:pPr algn="just">
              <a:lnSpc>
                <a:spcPct val="80000"/>
              </a:lnSpc>
            </a:pPr>
            <a:r>
              <a:rPr lang="ru-RU" sz="1200" dirty="0"/>
              <a:t>     Субъектами малого предпринимательства  по оценке </a:t>
            </a:r>
            <a:r>
              <a:rPr lang="ru-RU" sz="1200" dirty="0" smtClean="0"/>
              <a:t>2021 </a:t>
            </a:r>
            <a:r>
              <a:rPr lang="ru-RU" sz="1200" dirty="0"/>
              <a:t>года:</a:t>
            </a:r>
          </a:p>
          <a:p>
            <a:pPr algn="just">
              <a:lnSpc>
                <a:spcPct val="80000"/>
              </a:lnSpc>
            </a:pPr>
            <a:r>
              <a:rPr lang="ru-RU" sz="1200" dirty="0"/>
              <a:t>     -    будет отгружено товаров собственного производства на сумму </a:t>
            </a:r>
            <a:r>
              <a:rPr lang="ru-RU" sz="1200" dirty="0" smtClean="0"/>
              <a:t>5 626 млн</a:t>
            </a:r>
            <a:r>
              <a:rPr lang="ru-RU" sz="1200" dirty="0"/>
              <a:t>. руб., </a:t>
            </a:r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-  будет </a:t>
            </a:r>
            <a:r>
              <a:rPr lang="ru-RU" sz="1200" dirty="0"/>
              <a:t>продано в сфере оптовой и розничной торговли товаров несобственного производства на сумму </a:t>
            </a:r>
            <a:r>
              <a:rPr lang="ru-RU" sz="1200" dirty="0" smtClean="0"/>
              <a:t>6 794 млн</a:t>
            </a:r>
            <a:r>
              <a:rPr lang="ru-RU" sz="1200" dirty="0"/>
              <a:t>. </a:t>
            </a:r>
            <a:r>
              <a:rPr lang="ru-RU" sz="1200" dirty="0" smtClean="0"/>
              <a:t>руб.</a:t>
            </a:r>
            <a:endParaRPr lang="ru-RU" sz="1200" dirty="0"/>
          </a:p>
          <a:p>
            <a:pPr algn="just">
              <a:lnSpc>
                <a:spcPct val="80000"/>
              </a:lnSpc>
            </a:pPr>
            <a:r>
              <a:rPr lang="ru-RU" sz="1200" dirty="0" smtClean="0"/>
              <a:t>      В </a:t>
            </a:r>
            <a:r>
              <a:rPr lang="ru-RU" sz="1200" dirty="0"/>
              <a:t>общей сумме отгруженных товаров собственного производства наибольший удельный вес имеют товары промышленные (</a:t>
            </a:r>
            <a:r>
              <a:rPr lang="ru-RU" sz="1200" dirty="0" smtClean="0"/>
              <a:t>41%) </a:t>
            </a:r>
            <a:r>
              <a:rPr lang="ru-RU" sz="1200" dirty="0"/>
              <a:t>и строительные </a:t>
            </a:r>
            <a:r>
              <a:rPr lang="ru-RU" sz="1200" dirty="0" smtClean="0"/>
              <a:t>(13%).</a:t>
            </a:r>
            <a:endParaRPr lang="ru-RU" sz="1200" dirty="0"/>
          </a:p>
          <a:p>
            <a:pPr algn="just">
              <a:lnSpc>
                <a:spcPct val="8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Финансовые результаты деятельности предприятий и организаци</a:t>
            </a:r>
            <a:r>
              <a:rPr lang="ru-RU" sz="1200" dirty="0" smtClean="0"/>
              <a:t>й</a:t>
            </a:r>
          </a:p>
          <a:p>
            <a:r>
              <a:rPr lang="ru-RU" sz="1200" dirty="0" smtClean="0"/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pPr algn="just"/>
            <a:r>
              <a:rPr lang="ru-RU" sz="1200" dirty="0" smtClean="0"/>
              <a:t>        </a:t>
            </a:r>
            <a:r>
              <a:rPr lang="ru-RU" sz="1200" dirty="0"/>
              <a:t>В </a:t>
            </a:r>
            <a:r>
              <a:rPr lang="ru-RU" sz="1200" dirty="0" smtClean="0"/>
              <a:t>2021 </a:t>
            </a:r>
            <a:r>
              <a:rPr lang="ru-RU" sz="1200" dirty="0"/>
              <a:t>году, по опросу прибыльных предприятий города, </a:t>
            </a:r>
            <a:r>
              <a:rPr lang="ru-RU" sz="1200" dirty="0" smtClean="0"/>
              <a:t>прогнозируется увеличение прибыли до 5488 </a:t>
            </a:r>
            <a:r>
              <a:rPr lang="ru-RU" sz="1200" dirty="0"/>
              <a:t>млн. руб</a:t>
            </a:r>
            <a:r>
              <a:rPr lang="ru-RU" sz="1200" dirty="0" smtClean="0"/>
              <a:t>. </a:t>
            </a:r>
            <a:r>
              <a:rPr lang="ru-RU" sz="1200" dirty="0"/>
              <a:t>В </a:t>
            </a:r>
            <a:r>
              <a:rPr lang="ru-RU" sz="1200" dirty="0" smtClean="0"/>
              <a:t>2022-2024 </a:t>
            </a:r>
            <a:r>
              <a:rPr lang="ru-RU" sz="1200" dirty="0"/>
              <a:t>годах ожидается увеличение прибыли прибыльных предприятий города в среднем на </a:t>
            </a:r>
            <a:r>
              <a:rPr lang="ru-RU" sz="1200" dirty="0" smtClean="0"/>
              <a:t>4% </a:t>
            </a:r>
            <a:r>
              <a:rPr lang="ru-RU" sz="1200" dirty="0"/>
              <a:t>ежегодно. </a:t>
            </a:r>
            <a:endParaRPr lang="ru-RU" sz="1200" dirty="0" smtClean="0"/>
          </a:p>
          <a:p>
            <a:pPr algn="just">
              <a:lnSpc>
                <a:spcPct val="80000"/>
              </a:lnSpc>
            </a:pPr>
            <a:r>
              <a:rPr lang="ru-RU" sz="1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Жилищно-коммунальное хозяйство</a:t>
            </a:r>
            <a:endParaRPr lang="ru-RU" sz="12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spcBef>
                <a:spcPts val="600"/>
              </a:spcBef>
            </a:pPr>
            <a:r>
              <a:rPr lang="ru-RU" sz="1200" dirty="0" smtClean="0"/>
              <a:t>        В рамках концессионного соглашения с ООО </a:t>
            </a:r>
            <a:r>
              <a:rPr lang="ru-RU" sz="1200" dirty="0"/>
              <a:t>«КЭСК</a:t>
            </a:r>
            <a:r>
              <a:rPr lang="ru-RU" sz="1200" dirty="0" smtClean="0"/>
              <a:t>» в городе Балабаново </a:t>
            </a:r>
            <a:r>
              <a:rPr lang="ru-RU" sz="1200" dirty="0"/>
              <a:t>построены </a:t>
            </a:r>
            <a:r>
              <a:rPr lang="ru-RU" sz="1200" dirty="0" smtClean="0"/>
              <a:t>автоматизированные </a:t>
            </a:r>
            <a:r>
              <a:rPr lang="ru-RU" sz="1200" dirty="0" err="1" smtClean="0"/>
              <a:t>блочно</a:t>
            </a:r>
            <a:r>
              <a:rPr lang="ru-RU" sz="1200" dirty="0" smtClean="0"/>
              <a:t>-модульные котельные «Южная» и «Московская». Проведена реконструкция и модернизация котельных «Лесная», «</a:t>
            </a:r>
            <a:r>
              <a:rPr lang="ru-RU" sz="1200" dirty="0" err="1" smtClean="0"/>
              <a:t>Боровская</a:t>
            </a:r>
            <a:r>
              <a:rPr lang="ru-RU" sz="1200" dirty="0" smtClean="0"/>
              <a:t>», «Зеленая», «Коммунальная», ведется работа по реконструкции котельной «</a:t>
            </a:r>
            <a:r>
              <a:rPr lang="ru-RU" sz="1200" dirty="0"/>
              <a:t>Дзержинского». </a:t>
            </a:r>
            <a:r>
              <a:rPr lang="ru-RU" sz="1200" dirty="0" smtClean="0"/>
              <a:t>Отремонтированы </a:t>
            </a:r>
            <a:r>
              <a:rPr lang="ru-RU" sz="1200" dirty="0"/>
              <a:t>и </a:t>
            </a:r>
            <a:r>
              <a:rPr lang="ru-RU" sz="1200" dirty="0" smtClean="0"/>
              <a:t>реконструированы тепловые  сети.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AC9AD-021E-44FB-B998-379E1AF74A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>
              <a:cs typeface="Arial" charset="0"/>
            </a:endParaRPr>
          </a:p>
        </p:txBody>
      </p:sp>
      <p:pic>
        <p:nvPicPr>
          <p:cNvPr id="31747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2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Рынок товаров и услуг</a:t>
            </a:r>
          </a:p>
          <a:p>
            <a:r>
              <a:rPr lang="ru-RU" sz="1200" dirty="0" smtClean="0"/>
              <a:t>В 2020 году в городском поселении «Город Балабаново»: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- оборот </a:t>
            </a:r>
            <a:r>
              <a:rPr lang="ru-RU" sz="1200" dirty="0"/>
              <a:t>розничной торговли составил </a:t>
            </a:r>
            <a:r>
              <a:rPr lang="ru-RU" sz="1200" dirty="0" smtClean="0"/>
              <a:t> 3985 млн. руб. </a:t>
            </a:r>
          </a:p>
          <a:p>
            <a:r>
              <a:rPr lang="ru-RU" sz="1200" dirty="0" smtClean="0"/>
              <a:t> - оборот общественного питания – 13,7 млн. руб.</a:t>
            </a:r>
          </a:p>
          <a:p>
            <a:r>
              <a:rPr lang="ru-RU" sz="1200" dirty="0" smtClean="0"/>
              <a:t>- объем платных услуг – 123 млн. руб.</a:t>
            </a:r>
          </a:p>
          <a:p>
            <a:r>
              <a:rPr lang="ru-RU" sz="1200" dirty="0" smtClean="0"/>
              <a:t>По оценке 2021 года не ожидается значительного роста оборота розничной торговли и общественного питания. Объем платных услуг также существенно не превысит уровень 2020 года.</a:t>
            </a:r>
          </a:p>
          <a:p>
            <a:pPr algn="just">
              <a:lnSpc>
                <a:spcPct val="90000"/>
              </a:lnSpc>
            </a:pPr>
            <a:endParaRPr lang="ru-RU" sz="1200" dirty="0" smtClean="0"/>
          </a:p>
        </p:txBody>
      </p:sp>
      <p:pic>
        <p:nvPicPr>
          <p:cNvPr id="31750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716338"/>
            <a:ext cx="67802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C50F-EF9C-4B82-AAC0-6F0E225FC6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  <p:pic>
        <p:nvPicPr>
          <p:cNvPr id="3277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1124744"/>
            <a:ext cx="8351837" cy="5616624"/>
          </a:xfrm>
        </p:spPr>
        <p:txBody>
          <a:bodyPr/>
          <a:lstStyle/>
          <a:p>
            <a:r>
              <a:rPr lang="ru-RU" sz="1200" dirty="0" smtClean="0"/>
              <a:t>     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задачами бюджетной и налоговой политики городского поселения «Город Балабаново» на 2021 год и на плановый период 2022 и 2023 годов являются: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обеспечение </a:t>
            </a:r>
            <a:r>
              <a:rPr lang="ru-RU" sz="1200" dirty="0"/>
              <a:t>долгосрочной сбалансированности и устойчивости бюджета городского поселения «Город Балабаново» как базового принципа ответственной бюджетной </a:t>
            </a:r>
            <a:r>
              <a:rPr lang="ru-RU" sz="1200" dirty="0" smtClean="0"/>
              <a:t>политики; </a:t>
            </a:r>
          </a:p>
          <a:p>
            <a:pPr marL="171450" indent="-171450">
              <a:buFontTx/>
              <a:buChar char="-"/>
            </a:pPr>
            <a:endParaRPr lang="ru-RU" sz="8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укрепление </a:t>
            </a:r>
            <a:r>
              <a:rPr lang="ru-RU" sz="1200" dirty="0"/>
              <a:t>доходной базы бюджета городского поселения «Город Балабаново» за счет наращивания стабильных доходных источников и мобилизации в бюджет имеющихся </a:t>
            </a:r>
            <a:r>
              <a:rPr lang="ru-RU" sz="1200" dirty="0" smtClean="0"/>
              <a:t>резервов; </a:t>
            </a:r>
          </a:p>
          <a:p>
            <a:pPr marL="171450" indent="-171450">
              <a:buFontTx/>
              <a:buChar char="-"/>
            </a:pPr>
            <a:endParaRPr lang="ru-RU" sz="8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активное </a:t>
            </a:r>
            <a:r>
              <a:rPr lang="ru-RU" sz="1200" dirty="0"/>
              <a:t>участие в федеральных и региональных проектах для привлечения межбюджетных трансфертов на реализацию задач местного значения.;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endParaRPr lang="ru-RU" sz="8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проведение </a:t>
            </a:r>
            <a:r>
              <a:rPr lang="ru-RU" sz="1200" dirty="0"/>
              <a:t>ежегодной оценки эффективности налоговых расходов с последующим формированием предложений по сокращению или отмене неэффективных налоговых льгот и преференций, установленных соответствующими решениями Городской Думы городского поселения «Город Балабаново», пересмотру условий их </a:t>
            </a:r>
            <a:r>
              <a:rPr lang="ru-RU" sz="1200" dirty="0" smtClean="0"/>
              <a:t>предоставления; </a:t>
            </a:r>
          </a:p>
          <a:p>
            <a:pPr marL="171450" indent="-171450">
              <a:buFontTx/>
              <a:buChar char="-"/>
            </a:pPr>
            <a:endParaRPr lang="ru-RU" sz="8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реализация </a:t>
            </a:r>
            <a:r>
              <a:rPr lang="ru-RU" sz="1200" dirty="0"/>
              <a:t>механизма инициативного бюджетирования в целях прямого вовлечения населения в решение приоритетных социальных проблем местного значения, принятие конкретных решений по расходованию средств на данные цели и осуществление общественного контроля за эффективностью и результативностью их </a:t>
            </a:r>
            <a:r>
              <a:rPr lang="ru-RU" sz="1200" dirty="0" smtClean="0"/>
              <a:t>использования; </a:t>
            </a:r>
          </a:p>
          <a:p>
            <a:pPr marL="171450" indent="-171450">
              <a:buFontTx/>
              <a:buChar char="-"/>
            </a:pPr>
            <a:endParaRPr lang="ru-RU" sz="8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повышение </a:t>
            </a:r>
            <a:r>
              <a:rPr lang="ru-RU" sz="1200" dirty="0"/>
              <a:t>открытости и прозрачности управления общественными финансами</a:t>
            </a:r>
            <a:r>
              <a:rPr lang="ru-RU" sz="1200" dirty="0" smtClean="0"/>
              <a:t>.</a:t>
            </a:r>
          </a:p>
        </p:txBody>
      </p:sp>
      <p:pic>
        <p:nvPicPr>
          <p:cNvPr id="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311474"/>
            <a:ext cx="1259632" cy="6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8426450" cy="5327650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 smtClean="0"/>
              <a:t>Понятия и термины………………………………………………………………………………………………………………….4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Город Балабаново……………………………………….…………………………………………………………........................6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Возможности влияния граждан на состав бюджета………………………………………………………….….………….7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Публичные слушания ………………………………………………………………………………………………….…………...8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Что такое бюджет?............................................................................................................................................................9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Бюджетная система РФ…………………………………………………………………………………………….…………..…10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Бюджетный процесс ……………………………………………………………………………………………...…………....….11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Гражданин, его участие в бюджетном процессе ……………………………………………………………….….…….…12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Основы составления проекта бюджета……………………………………………………………………………..………...13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Прогноз социально-экономического развития МО «Город Балабаново»…………………………………….……...15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Основные задачи и направления бюджетной и налоговой политики……….…….……………………….…………19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Динамика поступлений доходов в бюджет Городского поселения «Город Балабаново</a:t>
            </a:r>
            <a:r>
              <a:rPr lang="ru-RU" sz="1200" dirty="0" smtClean="0"/>
              <a:t>»……….………………21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</a:t>
            </a:r>
            <a:r>
              <a:rPr lang="ru-RU" sz="1200" dirty="0"/>
              <a:t>доходов бюджета в </a:t>
            </a:r>
            <a:r>
              <a:rPr lang="ru-RU" sz="1200" dirty="0" smtClean="0"/>
              <a:t>2021 году…………………..………..........22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Планируемые доходы </a:t>
            </a:r>
            <a:r>
              <a:rPr lang="ru-RU" sz="1200" dirty="0"/>
              <a:t>бюджета Городского поселения «Город Балабаново» в </a:t>
            </a:r>
            <a:r>
              <a:rPr lang="ru-RU" sz="1200" dirty="0" smtClean="0"/>
              <a:t>2022-2024 </a:t>
            </a:r>
            <a:r>
              <a:rPr lang="ru-RU" sz="1200" dirty="0"/>
              <a:t>г</a:t>
            </a:r>
            <a:r>
              <a:rPr lang="ru-RU" sz="1200" dirty="0" smtClean="0"/>
              <a:t>. г</a:t>
            </a:r>
            <a:r>
              <a:rPr lang="ru-RU" sz="1200" dirty="0"/>
              <a:t>. </a:t>
            </a:r>
            <a:r>
              <a:rPr lang="ru-RU" sz="1200" dirty="0" smtClean="0"/>
              <a:t>.………………. 23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Межбюджетные трансферты……………………………….……………………………………………………………….…...26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Безвозмездные поступления в </a:t>
            </a:r>
            <a:r>
              <a:rPr lang="ru-RU" sz="1200" dirty="0" smtClean="0"/>
              <a:t>2022-2024 годах………………………………………………………………………….…27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Расходы бюджета Городского поселения «Город Балабаново» за последние 5 </a:t>
            </a:r>
            <a:r>
              <a:rPr lang="ru-RU" sz="1200" dirty="0" smtClean="0"/>
              <a:t>лет …...........................…..….28</a:t>
            </a:r>
          </a:p>
          <a:p>
            <a:pPr>
              <a:spcBef>
                <a:spcPts val="150"/>
              </a:spcBef>
            </a:pPr>
            <a:r>
              <a:rPr lang="ru-RU" sz="1200" dirty="0"/>
              <a:t>Структура </a:t>
            </a:r>
            <a:r>
              <a:rPr lang="ru-RU" sz="1200" dirty="0" smtClean="0"/>
              <a:t>предварительных итогов исполнения расходов </a:t>
            </a:r>
            <a:r>
              <a:rPr lang="ru-RU" sz="1200" dirty="0"/>
              <a:t>бюджета в </a:t>
            </a:r>
            <a:r>
              <a:rPr lang="ru-RU" sz="1200" dirty="0" smtClean="0"/>
              <a:t>2021 году ………………………………..29</a:t>
            </a:r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  <a:p>
            <a:pPr>
              <a:spcBef>
                <a:spcPts val="150"/>
              </a:spcBef>
            </a:pPr>
            <a:endParaRPr lang="ru-RU" sz="1200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DEE2C-CF99-42C1-8C5C-093BD2A9C0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  <p:pic>
        <p:nvPicPr>
          <p:cNvPr id="153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23F5-7E09-4DF3-92CB-F409DCDA5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>
              <a:cs typeface="Arial" charset="0"/>
            </a:endParaRP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467544" y="932607"/>
            <a:ext cx="8351837" cy="5881042"/>
          </a:xfrm>
        </p:spPr>
        <p:txBody>
          <a:bodyPr/>
          <a:lstStyle/>
          <a:p>
            <a:r>
              <a:rPr lang="ru-RU" sz="1000" dirty="0"/>
              <a:t>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направлениями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и налоговой политики городского поселения «Город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лабаново» на 2021 год и на плановый период 2022 и 2023 годов являются:</a:t>
            </a:r>
            <a:endParaRPr lang="ru-RU" sz="1000" dirty="0"/>
          </a:p>
          <a:p>
            <a:r>
              <a:rPr lang="ru-RU" sz="950" dirty="0" smtClean="0"/>
              <a:t>- формирование </a:t>
            </a:r>
            <a:r>
              <a:rPr lang="ru-RU" sz="950" dirty="0"/>
              <a:t>реалистичного прогноза поступления доходов с учетом преодоления последствий распространения в 2020-2021 годах новой </a:t>
            </a:r>
            <a:r>
              <a:rPr lang="ru-RU" sz="950" dirty="0" err="1"/>
              <a:t>коронавирусной</a:t>
            </a:r>
            <a:r>
              <a:rPr lang="ru-RU" sz="950" dirty="0"/>
              <a:t> инфекции и поэтапного восстановления экономики, минимизация рисков несбалансированности бюджета.;</a:t>
            </a:r>
          </a:p>
          <a:p>
            <a:r>
              <a:rPr lang="ru-RU" sz="950" dirty="0" smtClean="0"/>
              <a:t>- улучшение </a:t>
            </a:r>
            <a:r>
              <a:rPr lang="ru-RU" sz="950" dirty="0"/>
              <a:t>администрирования доходов бюджета с целью достижения объема налоговых поступлений, соответствующего уровню экономического развития городского поселения «Город Балабаново»</a:t>
            </a:r>
          </a:p>
          <a:p>
            <a:r>
              <a:rPr lang="ru-RU" sz="950" dirty="0" smtClean="0"/>
              <a:t>- повышение </a:t>
            </a:r>
            <a:r>
              <a:rPr lang="ru-RU" sz="950" dirty="0"/>
              <a:t>эффективности реализации мер, направленных на расширение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950" dirty="0" smtClean="0"/>
              <a:t>зарегистрированы;</a:t>
            </a:r>
            <a:endParaRPr lang="ru-RU" sz="950" dirty="0"/>
          </a:p>
          <a:p>
            <a:r>
              <a:rPr lang="ru-RU" sz="950" dirty="0" smtClean="0"/>
              <a:t>- финансовое </a:t>
            </a:r>
            <a:r>
              <a:rPr lang="ru-RU" sz="950" dirty="0"/>
              <a:t>обеспечение реализации приоритетных для поселения задач, достижение показателей результативности, установленных муниципальными программами;</a:t>
            </a:r>
          </a:p>
          <a:p>
            <a:r>
              <a:rPr lang="ru-RU" sz="950" dirty="0" smtClean="0"/>
              <a:t>- обеспечение </a:t>
            </a:r>
            <a:r>
              <a:rPr lang="ru-RU" sz="950" dirty="0"/>
              <a:t>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</a:t>
            </a:r>
            <a:r>
              <a:rPr lang="ru-RU" sz="950" dirty="0" smtClean="0"/>
              <a:t>деятельности;</a:t>
            </a:r>
            <a:endParaRPr lang="ru-RU" sz="950" dirty="0"/>
          </a:p>
          <a:p>
            <a:r>
              <a:rPr lang="ru-RU" sz="950" dirty="0" smtClean="0"/>
              <a:t>- повышение </a:t>
            </a:r>
            <a:r>
              <a:rPr lang="ru-RU" sz="950" dirty="0"/>
              <a:t>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приоритетности,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</a:t>
            </a:r>
            <a:r>
              <a:rPr lang="ru-RU" sz="950" dirty="0" smtClean="0"/>
              <a:t>расходов;</a:t>
            </a:r>
          </a:p>
          <a:p>
            <a:r>
              <a:rPr lang="ru-RU" sz="950" dirty="0"/>
              <a:t>- </a:t>
            </a:r>
            <a:r>
              <a:rPr lang="ru-RU" sz="950" dirty="0" smtClean="0"/>
              <a:t>реализация </a:t>
            </a:r>
            <a:r>
              <a:rPr lang="ru-RU" sz="950" dirty="0"/>
              <a:t>мероприятий, посвященных 50-летию со дня образования города </a:t>
            </a:r>
            <a:r>
              <a:rPr lang="ru-RU" sz="950" dirty="0" smtClean="0"/>
              <a:t>Балабаново;</a:t>
            </a:r>
            <a:endParaRPr lang="ru-RU" sz="950" dirty="0"/>
          </a:p>
          <a:p>
            <a:r>
              <a:rPr lang="ru-RU" sz="950" dirty="0" smtClean="0"/>
              <a:t>- реализация </a:t>
            </a:r>
            <a:r>
              <a:rPr lang="ru-RU" sz="950" dirty="0"/>
              <a:t>мероприятий по формированию современной городской </a:t>
            </a:r>
            <a:r>
              <a:rPr lang="ru-RU" sz="950" dirty="0" smtClean="0"/>
              <a:t>среды;</a:t>
            </a:r>
            <a:endParaRPr lang="ru-RU" sz="950" dirty="0"/>
          </a:p>
          <a:p>
            <a:r>
              <a:rPr lang="ru-RU" sz="950" dirty="0" smtClean="0"/>
              <a:t>- поддержка </a:t>
            </a:r>
            <a:r>
              <a:rPr lang="ru-RU" sz="950" dirty="0"/>
              <a:t>инициативных проектов развития  общественной инфраструктуры муниципального </a:t>
            </a:r>
            <a:r>
              <a:rPr lang="ru-RU" sz="950" dirty="0" smtClean="0"/>
              <a:t>образования в </a:t>
            </a:r>
            <a:r>
              <a:rPr lang="ru-RU" sz="950" dirty="0"/>
              <a:t>целях активизации участия населения в местном развитии, выявления и решения приоритетных социальных проблем местного уровня;</a:t>
            </a:r>
          </a:p>
          <a:p>
            <a:r>
              <a:rPr lang="ru-RU" sz="950" dirty="0" smtClean="0"/>
              <a:t>- проведение </a:t>
            </a:r>
            <a:r>
              <a:rPr lang="ru-RU" sz="950" dirty="0"/>
              <a:t>долговой политики с учетом сохранения оптимального уровня долговой нагрузки на бюджет городского поселения;</a:t>
            </a:r>
          </a:p>
          <a:p>
            <a:r>
              <a:rPr lang="ru-RU" sz="950" dirty="0" smtClean="0"/>
              <a:t>- обеспечение </a:t>
            </a:r>
            <a:r>
              <a:rPr lang="ru-RU" sz="950" dirty="0"/>
              <a:t>прозрачности (открытости) и публичности процесса управления общественными финансами, гарантирующих обществу право на доступ к открытым данным  муниципального образования «Город Балабаново», в том числе в рамках размещения финансовой и иной информации о бюджете и бюджетном процессе на сайте муниципального образования «Город Балабаново</a:t>
            </a:r>
            <a:r>
              <a:rPr lang="ru-RU" sz="950" dirty="0" smtClean="0"/>
              <a:t>».</a:t>
            </a:r>
            <a:endParaRPr lang="ru-RU" sz="950" dirty="0"/>
          </a:p>
        </p:txBody>
      </p:sp>
      <p:pic>
        <p:nvPicPr>
          <p:cNvPr id="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" y="116632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25399"/>
            <a:ext cx="7778750" cy="90720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pic>
        <p:nvPicPr>
          <p:cNvPr id="6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4946" y="134119"/>
            <a:ext cx="1249054" cy="7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6205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Динамика поступлений доходов в </a:t>
            </a:r>
            <a:r>
              <a:rPr lang="ru-RU" sz="2400" dirty="0">
                <a:solidFill>
                  <a:srgbClr val="C00000"/>
                </a:solidFill>
              </a:rPr>
              <a:t>бюджет Городского поселения «Город Балабаново»</a:t>
            </a:r>
          </a:p>
        </p:txBody>
      </p:sp>
      <p:graphicFrame>
        <p:nvGraphicFramePr>
          <p:cNvPr id="3584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671902"/>
              </p:ext>
            </p:extLst>
          </p:nvPr>
        </p:nvGraphicFramePr>
        <p:xfrm>
          <a:off x="354013" y="1484313"/>
          <a:ext cx="830897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" name="Лист" r:id="rId3" imgW="8829565" imgH="5000670" progId="Excel.Sheet.8">
                  <p:embed/>
                </p:oleObj>
              </mc:Choice>
              <mc:Fallback>
                <p:oleObj name="Лист" r:id="rId3" imgW="8829565" imgH="5000670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484313"/>
                        <a:ext cx="8308975" cy="470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07F46-83A3-4E07-8F9F-8D61B271E8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  <p:pic>
        <p:nvPicPr>
          <p:cNvPr id="3584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8264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870825" cy="7393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Структура ПРЕДВАРИТЕЛЬНЫХ ИТОГОВ ИСПОЛНЕНИЯ доходов бюджета в 2021 году, %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181085"/>
              </p:ext>
            </p:extLst>
          </p:nvPr>
        </p:nvGraphicFramePr>
        <p:xfrm>
          <a:off x="395288" y="764704"/>
          <a:ext cx="8220075" cy="585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40246-9619-4DBF-A5A6-EC414C06C5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  <p:pic>
        <p:nvPicPr>
          <p:cNvPr id="3789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992938" cy="8833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C00000"/>
                </a:solidFill>
              </a:rPr>
              <a:t>ПЛАНИРУЕМЫЕ Доходы бюджета Городского поселения «Город Балабаново» в 2022-2024 г. г.</a:t>
            </a:r>
            <a:endParaRPr lang="ru-RU" sz="2100" dirty="0">
              <a:solidFill>
                <a:srgbClr val="C00000"/>
              </a:solidFill>
            </a:endParaRPr>
          </a:p>
        </p:txBody>
      </p:sp>
      <p:graphicFrame>
        <p:nvGraphicFramePr>
          <p:cNvPr id="3481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746707"/>
              </p:ext>
            </p:extLst>
          </p:nvPr>
        </p:nvGraphicFramePr>
        <p:xfrm>
          <a:off x="312738" y="1304925"/>
          <a:ext cx="8453437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Лист" r:id="rId3" imgW="8829565" imgH="5295780" progId="Excel.Sheet.8">
                  <p:embed/>
                </p:oleObj>
              </mc:Choice>
              <mc:Fallback>
                <p:oleObj name="Лист" r:id="rId3" imgW="8829565" imgH="5295780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04925"/>
                        <a:ext cx="8453437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171C-AC49-435D-9EE9-F4EC6B8E4E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  <p:pic>
        <p:nvPicPr>
          <p:cNvPr id="3482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336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9" y="25399"/>
            <a:ext cx="5905276" cy="10271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000" cap="none" dirty="0" smtClean="0">
                <a:solidFill>
                  <a:srgbClr val="C00000"/>
                </a:solidFill>
              </a:rPr>
              <a:t>СТРУКТУРА ПЛАНИРУЕМЫХ НАЛОГОВЫХ ДОХОДОВ БЮДЖЕТА в 2022-2024 годах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20496"/>
              </p:ext>
            </p:extLst>
          </p:nvPr>
        </p:nvGraphicFramePr>
        <p:xfrm>
          <a:off x="3131840" y="1104900"/>
          <a:ext cx="5427960" cy="520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B7480-A8B7-4DF2-B601-A6DBFB885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cs typeface="Arial" charset="0"/>
            </a:endParaRPr>
          </a:p>
        </p:txBody>
      </p:sp>
      <p:pic>
        <p:nvPicPr>
          <p:cNvPr id="3686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0"/>
            <a:ext cx="2124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118602"/>
            <a:ext cx="26642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2022 год:</a:t>
            </a:r>
          </a:p>
          <a:p>
            <a:r>
              <a:rPr lang="ru-RU" sz="1600" dirty="0" smtClean="0"/>
              <a:t>НДФЛ – 95 880 тыс. руб.;</a:t>
            </a:r>
          </a:p>
          <a:p>
            <a:r>
              <a:rPr lang="ru-RU" sz="1600" dirty="0" smtClean="0"/>
              <a:t>Акцизы – 1 189 тыс. руб.;</a:t>
            </a:r>
          </a:p>
          <a:p>
            <a:r>
              <a:rPr lang="ru-RU" sz="1600" dirty="0" smtClean="0"/>
              <a:t>УСН – 52 205 тыс. руб.;</a:t>
            </a:r>
          </a:p>
          <a:p>
            <a:r>
              <a:rPr lang="ru-RU" sz="1600" dirty="0" smtClean="0"/>
              <a:t>Налоги на имущество – 66 500 тыс. руб.</a:t>
            </a:r>
          </a:p>
          <a:p>
            <a:r>
              <a:rPr lang="ru-RU" sz="1600" dirty="0" smtClean="0"/>
              <a:t>Итого: 215 774 тыс. руб.</a:t>
            </a:r>
          </a:p>
          <a:p>
            <a:r>
              <a:rPr lang="ru-RU" sz="1600" b="1" dirty="0" smtClean="0"/>
              <a:t>2023 год:</a:t>
            </a:r>
          </a:p>
          <a:p>
            <a:r>
              <a:rPr lang="ru-RU" sz="1600" dirty="0"/>
              <a:t>НДФЛ – </a:t>
            </a:r>
            <a:r>
              <a:rPr lang="ru-RU" sz="1600" dirty="0" smtClean="0"/>
              <a:t>99 700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Акцизы – 1 </a:t>
            </a:r>
            <a:r>
              <a:rPr lang="ru-RU" sz="1600" dirty="0" smtClean="0"/>
              <a:t>207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УСН – </a:t>
            </a:r>
            <a:r>
              <a:rPr lang="ru-RU" sz="1600" dirty="0" smtClean="0"/>
              <a:t>58 705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Налоги на имущество – </a:t>
            </a:r>
            <a:r>
              <a:rPr lang="ru-RU" sz="1600" dirty="0" smtClean="0"/>
              <a:t>70 </a:t>
            </a:r>
            <a:r>
              <a:rPr lang="ru-RU" sz="1600" dirty="0"/>
              <a:t>500 тыс. руб.</a:t>
            </a:r>
          </a:p>
          <a:p>
            <a:r>
              <a:rPr lang="ru-RU" sz="1600" dirty="0"/>
              <a:t>Итого: </a:t>
            </a:r>
            <a:r>
              <a:rPr lang="ru-RU" sz="1600" dirty="0" smtClean="0"/>
              <a:t>230 112 </a:t>
            </a:r>
            <a:r>
              <a:rPr lang="ru-RU" sz="1600" dirty="0"/>
              <a:t>тыс. руб.</a:t>
            </a:r>
          </a:p>
          <a:p>
            <a:r>
              <a:rPr lang="ru-RU" sz="1600" b="1" dirty="0" smtClean="0"/>
              <a:t>2024 </a:t>
            </a:r>
            <a:r>
              <a:rPr lang="ru-RU" sz="1600" b="1" dirty="0"/>
              <a:t>год:</a:t>
            </a:r>
          </a:p>
          <a:p>
            <a:r>
              <a:rPr lang="ru-RU" sz="1600" dirty="0"/>
              <a:t>НДФЛ – </a:t>
            </a:r>
            <a:r>
              <a:rPr lang="ru-RU" sz="1600" dirty="0" smtClean="0"/>
              <a:t>103 690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Акцизы – 1 </a:t>
            </a:r>
            <a:r>
              <a:rPr lang="ru-RU" sz="1600" dirty="0" smtClean="0"/>
              <a:t>213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УСН – </a:t>
            </a:r>
            <a:r>
              <a:rPr lang="ru-RU" sz="1600" dirty="0" smtClean="0"/>
              <a:t>65 505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Налоги на имущество – </a:t>
            </a:r>
            <a:r>
              <a:rPr lang="ru-RU" sz="1600" dirty="0" smtClean="0"/>
              <a:t>74 000 </a:t>
            </a:r>
            <a:r>
              <a:rPr lang="ru-RU" sz="1600" dirty="0"/>
              <a:t>тыс. руб.</a:t>
            </a:r>
          </a:p>
          <a:p>
            <a:r>
              <a:rPr lang="ru-RU" sz="1600" dirty="0"/>
              <a:t>Итого: </a:t>
            </a:r>
            <a:r>
              <a:rPr lang="ru-RU" sz="1600" dirty="0" smtClean="0"/>
              <a:t>244 408 </a:t>
            </a:r>
            <a:r>
              <a:rPr lang="ru-RU" sz="1600" dirty="0"/>
              <a:t>тыс.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9" y="25399"/>
            <a:ext cx="5905276" cy="10271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000" cap="none" dirty="0" smtClean="0">
                <a:solidFill>
                  <a:srgbClr val="C00000"/>
                </a:solidFill>
              </a:rPr>
              <a:t>СТРУКТУРА ПЛАНИРУЕМЫХ НЕНАЛОГОВЫХ ДОХОДОВ БЮДЖЕТА в 2022-2024 годах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679512"/>
              </p:ext>
            </p:extLst>
          </p:nvPr>
        </p:nvGraphicFramePr>
        <p:xfrm>
          <a:off x="3995936" y="1484784"/>
          <a:ext cx="46805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B7480-A8B7-4DF2-B601-A6DBFB885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>
              <a:cs typeface="Arial" charset="0"/>
            </a:endParaRPr>
          </a:p>
        </p:txBody>
      </p:sp>
      <p:pic>
        <p:nvPicPr>
          <p:cNvPr id="3686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0"/>
            <a:ext cx="2124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8" y="1118602"/>
            <a:ext cx="3954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2022 год:</a:t>
            </a:r>
          </a:p>
          <a:p>
            <a:r>
              <a:rPr lang="ru-RU" sz="1400" dirty="0" smtClean="0"/>
              <a:t>Доходы   </a:t>
            </a:r>
            <a:r>
              <a:rPr lang="ru-RU" sz="1400" dirty="0"/>
              <a:t>от </a:t>
            </a:r>
            <a:r>
              <a:rPr lang="ru-RU" sz="1400" dirty="0" smtClean="0"/>
              <a:t>  использования  имущества  – 25 380 тыс. руб.;</a:t>
            </a:r>
          </a:p>
          <a:p>
            <a:r>
              <a:rPr lang="ru-RU" sz="1400" dirty="0"/>
              <a:t>Доходы от оказания платных услуг </a:t>
            </a:r>
            <a:r>
              <a:rPr lang="ru-RU" sz="1400" dirty="0" smtClean="0"/>
              <a:t>– 1 540 тыс. руб.;</a:t>
            </a:r>
          </a:p>
          <a:p>
            <a:r>
              <a:rPr lang="ru-RU" sz="1400" dirty="0"/>
              <a:t>Доходы от продажи </a:t>
            </a:r>
            <a:r>
              <a:rPr lang="ru-RU" sz="1400" dirty="0" smtClean="0"/>
              <a:t>активов – 600 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400 тыс. руб.</a:t>
            </a:r>
          </a:p>
          <a:p>
            <a:r>
              <a:rPr lang="ru-RU" sz="1400" dirty="0" smtClean="0"/>
              <a:t>Итого: 27 920 тыс. руб.</a:t>
            </a:r>
          </a:p>
          <a:p>
            <a:r>
              <a:rPr lang="ru-RU" sz="1400" b="1" dirty="0" smtClean="0"/>
              <a:t>2023 год:</a:t>
            </a:r>
          </a:p>
          <a:p>
            <a:r>
              <a:rPr lang="ru-RU" sz="1400" dirty="0"/>
              <a:t>Доходы </a:t>
            </a:r>
            <a:r>
              <a:rPr lang="ru-RU" sz="1400" dirty="0" smtClean="0"/>
              <a:t>  от   использования  имущества  </a:t>
            </a:r>
            <a:r>
              <a:rPr lang="ru-RU" sz="1400" dirty="0"/>
              <a:t>– 25 </a:t>
            </a:r>
            <a:r>
              <a:rPr lang="ru-RU" sz="1400" dirty="0" smtClean="0"/>
              <a:t>300 </a:t>
            </a:r>
            <a:r>
              <a:rPr lang="ru-RU" sz="1400" dirty="0"/>
              <a:t>тыс. руб.;</a:t>
            </a:r>
          </a:p>
          <a:p>
            <a:r>
              <a:rPr lang="ru-RU" sz="1400" dirty="0" smtClean="0"/>
              <a:t>Доходы </a:t>
            </a:r>
            <a:r>
              <a:rPr lang="ru-RU" sz="1400" dirty="0"/>
              <a:t>от </a:t>
            </a:r>
            <a:r>
              <a:rPr lang="ru-RU" sz="1400" dirty="0" smtClean="0"/>
              <a:t>оказания платных </a:t>
            </a:r>
            <a:r>
              <a:rPr lang="ru-RU" sz="1400" dirty="0"/>
              <a:t>услуг – 1 540 тыс. руб.;</a:t>
            </a:r>
          </a:p>
          <a:p>
            <a:r>
              <a:rPr lang="ru-RU" sz="1400" dirty="0"/>
              <a:t>Доходы от продажи активов – 600 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</a:t>
            </a:r>
            <a:r>
              <a:rPr lang="ru-RU" sz="1400" dirty="0"/>
              <a:t>400 тыс. руб.</a:t>
            </a:r>
          </a:p>
          <a:p>
            <a:r>
              <a:rPr lang="ru-RU" sz="1400" dirty="0"/>
              <a:t>Итого: </a:t>
            </a:r>
            <a:r>
              <a:rPr lang="ru-RU" sz="1400" dirty="0" smtClean="0"/>
              <a:t>27 840 </a:t>
            </a:r>
            <a:r>
              <a:rPr lang="ru-RU" sz="1400" dirty="0"/>
              <a:t>тыс. руб.</a:t>
            </a:r>
          </a:p>
          <a:p>
            <a:r>
              <a:rPr lang="ru-RU" sz="1400" b="1" dirty="0" smtClean="0"/>
              <a:t>2024 </a:t>
            </a:r>
            <a:r>
              <a:rPr lang="ru-RU" sz="1400" b="1" dirty="0"/>
              <a:t>год:</a:t>
            </a:r>
          </a:p>
          <a:p>
            <a:r>
              <a:rPr lang="ru-RU" sz="1400" dirty="0"/>
              <a:t>Доходы </a:t>
            </a:r>
            <a:r>
              <a:rPr lang="ru-RU" sz="1400" dirty="0" smtClean="0"/>
              <a:t>  от   использования  </a:t>
            </a:r>
            <a:r>
              <a:rPr lang="ru-RU" sz="1400" dirty="0"/>
              <a:t>имущества </a:t>
            </a:r>
            <a:r>
              <a:rPr lang="ru-RU" sz="1400" dirty="0" smtClean="0"/>
              <a:t> – </a:t>
            </a:r>
            <a:r>
              <a:rPr lang="ru-RU" sz="1400" dirty="0"/>
              <a:t>25 </a:t>
            </a:r>
            <a:r>
              <a:rPr lang="ru-RU" sz="1400" dirty="0" smtClean="0"/>
              <a:t>350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оказания платных услуг – 1 540 тыс. руб.;</a:t>
            </a:r>
          </a:p>
          <a:p>
            <a:r>
              <a:rPr lang="ru-RU" sz="1400" dirty="0"/>
              <a:t>Доходы от продажи активов – 600 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</a:t>
            </a:r>
            <a:r>
              <a:rPr lang="ru-RU" sz="1400" dirty="0"/>
              <a:t>400 тыс. руб.</a:t>
            </a:r>
          </a:p>
          <a:p>
            <a:r>
              <a:rPr lang="ru-RU" sz="1400" dirty="0"/>
              <a:t>Итого: </a:t>
            </a:r>
            <a:r>
              <a:rPr lang="ru-RU" sz="1400" dirty="0" smtClean="0"/>
              <a:t>27 890 </a:t>
            </a:r>
            <a:r>
              <a:rPr lang="ru-RU" sz="1400" dirty="0"/>
              <a:t>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82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863" y="1412875"/>
            <a:ext cx="5224462" cy="1973263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58624-48CD-4F61-B26A-0D21A2475D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  <p:pic>
        <p:nvPicPr>
          <p:cNvPr id="3686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213" y="3789363"/>
            <a:ext cx="5292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Межбюджетные отношения – </a:t>
            </a:r>
            <a:r>
              <a:rPr lang="ru-RU" sz="2400" dirty="0">
                <a:latin typeface="+mn-lt"/>
                <a:cs typeface="+mn-cs"/>
              </a:rPr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6870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412875"/>
            <a:ext cx="373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538" y="3886200"/>
            <a:ext cx="3605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704856" cy="8524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Безвозмездные поступления в 2022-2024 годах (тыс. руб.)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51171"/>
              </p:ext>
            </p:extLst>
          </p:nvPr>
        </p:nvGraphicFramePr>
        <p:xfrm>
          <a:off x="185738" y="1004888"/>
          <a:ext cx="8706742" cy="559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B3F6-69D5-40F7-BB15-47F12233C5E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891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Расходы бюджета ГОРОДСКОГО ПОСЕЛЕНИЯ «ГОРОД БАЛАБАНОВО» за последние 5 лет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84412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91" y="170657"/>
            <a:ext cx="7726363" cy="8342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Структура ПРЕДВАРИТЕЛЬНЫХ ИТОГОВ ИСПОЛНЕНИЯ </a:t>
            </a:r>
            <a:r>
              <a:rPr lang="ru-RU" sz="2000" dirty="0" smtClean="0">
                <a:solidFill>
                  <a:srgbClr val="C00000"/>
                </a:solidFill>
              </a:rPr>
              <a:t>РАСХОДОВ бюджета </a:t>
            </a:r>
            <a:r>
              <a:rPr lang="ru-RU" sz="2000" dirty="0">
                <a:solidFill>
                  <a:srgbClr val="C00000"/>
                </a:solidFill>
              </a:rPr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2021 </a:t>
            </a:r>
            <a:r>
              <a:rPr lang="ru-RU" sz="2000" dirty="0">
                <a:solidFill>
                  <a:srgbClr val="C00000"/>
                </a:solidFill>
              </a:rPr>
              <a:t>году, %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06385"/>
              </p:ext>
            </p:extLst>
          </p:nvPr>
        </p:nvGraphicFramePr>
        <p:xfrm>
          <a:off x="185738" y="1124744"/>
          <a:ext cx="8501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3B0E1-C181-4C1E-955D-28D7404008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cs typeface="Arial" charset="0"/>
            </a:endParaRPr>
          </a:p>
        </p:txBody>
      </p:sp>
      <p:pic>
        <p:nvPicPr>
          <p:cNvPr id="4096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510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189412"/>
          </a:xfrm>
        </p:spPr>
        <p:txBody>
          <a:bodyPr/>
          <a:lstStyle/>
          <a:p>
            <a:pPr>
              <a:spcBef>
                <a:spcPts val="150"/>
              </a:spcBef>
            </a:pPr>
            <a:r>
              <a:rPr lang="ru-RU" sz="1200" dirty="0"/>
              <a:t>Планируемые </a:t>
            </a:r>
            <a:r>
              <a:rPr lang="ru-RU" sz="1200" dirty="0" smtClean="0"/>
              <a:t>расходы </a:t>
            </a:r>
            <a:r>
              <a:rPr lang="ru-RU" sz="1200" dirty="0"/>
              <a:t>бюджета Городского поселения «Город Балабаново» в </a:t>
            </a:r>
            <a:r>
              <a:rPr lang="ru-RU" sz="1200" dirty="0" smtClean="0"/>
              <a:t>2022-2024 </a:t>
            </a:r>
            <a:r>
              <a:rPr lang="ru-RU" sz="1200" dirty="0"/>
              <a:t>г. г</a:t>
            </a:r>
            <a:r>
              <a:rPr lang="ru-RU" sz="1200" dirty="0" smtClean="0"/>
              <a:t>. …….………....30  </a:t>
            </a:r>
          </a:p>
          <a:p>
            <a:pPr>
              <a:spcBef>
                <a:spcPts val="150"/>
              </a:spcBef>
            </a:pPr>
            <a:r>
              <a:rPr lang="ru-RU" sz="1200" dirty="0" smtClean="0"/>
              <a:t>Муниципальные программы в 2022-2024годах………………………………………………………………..…………....31</a:t>
            </a:r>
          </a:p>
          <a:p>
            <a:r>
              <a:rPr lang="ru-RU" sz="1200" dirty="0" smtClean="0"/>
              <a:t>Расходы социального характера …………………………….………………………………………………………….……..32</a:t>
            </a:r>
          </a:p>
          <a:p>
            <a:r>
              <a:rPr lang="ru-RU" sz="1200" dirty="0" smtClean="0"/>
              <a:t>Расходы на ЖКХ, водное и дорожное хозяйство ………………………………………………………………………......38</a:t>
            </a:r>
          </a:p>
          <a:p>
            <a:r>
              <a:rPr lang="ru-RU" sz="1200" dirty="0" smtClean="0"/>
              <a:t>Расходы на исполнение прочих полномочий…………………………….………………………………………………….44</a:t>
            </a:r>
          </a:p>
          <a:p>
            <a:r>
              <a:rPr lang="ru-RU" sz="1200" dirty="0" smtClean="0"/>
              <a:t>Источники внутреннего финансирования дефицита бюджета………………………………………………………….46</a:t>
            </a:r>
          </a:p>
          <a:p>
            <a:r>
              <a:rPr lang="ru-RU" sz="1200" dirty="0" smtClean="0"/>
              <a:t>Контактная информация………………………………………………………………………………………………………..…47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3A577-302B-49E5-83F3-100F13A92A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cs typeface="Arial" charset="0"/>
            </a:endParaRPr>
          </a:p>
        </p:txBody>
      </p:sp>
      <p:pic>
        <p:nvPicPr>
          <p:cNvPr id="16388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Планируемые Расходы бюджета ГОРОДСКОГО ПОСЕЛЕНИЯ «ГОРОД БАЛАБАНОВО» в 2022-2024 г. г.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08994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>
              <a:cs typeface="Arial" charset="0"/>
            </a:endParaRPr>
          </a:p>
        </p:txBody>
      </p:sp>
      <p:pic>
        <p:nvPicPr>
          <p:cNvPr id="3994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996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188913"/>
            <a:ext cx="8229600" cy="86382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000" u="sng" dirty="0" smtClean="0">
                <a:solidFill>
                  <a:srgbClr val="C00000"/>
                </a:solidFill>
              </a:rPr>
              <a:t>программы в 2022-2024 годах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19 программ, что составляет в 2022 г.–96,92 %, в 2023 г.–96,94 %, в 2024 г.–96,98 % расходов </a:t>
            </a:r>
            <a:r>
              <a:rPr lang="ru-RU" sz="2000" dirty="0">
                <a:solidFill>
                  <a:srgbClr val="C00000"/>
                </a:solidFill>
              </a:rPr>
              <a:t>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32649"/>
              </p:ext>
            </p:extLst>
          </p:nvPr>
        </p:nvGraphicFramePr>
        <p:xfrm>
          <a:off x="545306" y="1004888"/>
          <a:ext cx="8229600" cy="574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E5829-ED81-4690-9DF6-A2EEF030F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>
              <a:cs typeface="Arial" charset="0"/>
            </a:endParaRPr>
          </a:p>
        </p:txBody>
      </p:sp>
      <p:pic>
        <p:nvPicPr>
          <p:cNvPr id="4198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6513"/>
            <a:ext cx="8008938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Расходы социального характера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726582"/>
              </p:ext>
            </p:extLst>
          </p:nvPr>
        </p:nvGraphicFramePr>
        <p:xfrm>
          <a:off x="185738" y="1052736"/>
          <a:ext cx="87122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44FBB-5EE1-4049-A76F-381A8309FF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>
              <a:cs typeface="Arial" charset="0"/>
            </a:endParaRPr>
          </a:p>
        </p:txBody>
      </p:sp>
      <p:pic>
        <p:nvPicPr>
          <p:cNvPr id="430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07288" y="11969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910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57163"/>
            <a:ext cx="8131621" cy="847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МУ «Балабановский городской Дом культуры»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73634"/>
              </p:ext>
            </p:extLst>
          </p:nvPr>
        </p:nvGraphicFramePr>
        <p:xfrm>
          <a:off x="185738" y="1004888"/>
          <a:ext cx="8706742" cy="55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EC034-29FF-42FA-9265-02C7E83E1F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>
              <a:cs typeface="Arial" charset="0"/>
            </a:endParaRPr>
          </a:p>
        </p:txBody>
      </p:sp>
      <p:pic>
        <p:nvPicPr>
          <p:cNvPr id="4403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/>
          <p:nvPr/>
        </p:nvSpPr>
        <p:spPr>
          <a:xfrm>
            <a:off x="5148064" y="1004888"/>
            <a:ext cx="122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1052736"/>
            <a:ext cx="2494912" cy="144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МКУК «Балабановская городская библиотека» имени Н. П. </a:t>
            </a:r>
            <a:r>
              <a:rPr lang="ru-RU" sz="2400" dirty="0" smtClean="0">
                <a:solidFill>
                  <a:srgbClr val="C00000"/>
                </a:solidFill>
              </a:rPr>
              <a:t>Глухарева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835385"/>
              </p:ext>
            </p:extLst>
          </p:nvPr>
        </p:nvGraphicFramePr>
        <p:xfrm>
          <a:off x="148339" y="1196752"/>
          <a:ext cx="872154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C9EC-ADD5-47A0-A05F-2E6842C19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dirty="0">
              <a:cs typeface="Arial" charset="0"/>
            </a:endParaRPr>
          </a:p>
        </p:txBody>
      </p:sp>
      <p:pic>
        <p:nvPicPr>
          <p:cNvPr id="45061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SERVER\obmen\Отчет Главы Парфёнов В.В. за 2016\ОСП и ИО фото и текстовая часть\Библиотека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5738" y="4941168"/>
            <a:ext cx="2185580" cy="16098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6547445" cy="88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МКУ «Редакция газеты «</a:t>
            </a:r>
            <a:r>
              <a:rPr lang="ru-RU" sz="2400" dirty="0" smtClean="0">
                <a:solidFill>
                  <a:srgbClr val="C00000"/>
                </a:solidFill>
              </a:rPr>
              <a:t>Балабаново»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18138"/>
              </p:ext>
            </p:extLst>
          </p:nvPr>
        </p:nvGraphicFramePr>
        <p:xfrm>
          <a:off x="323528" y="1124745"/>
          <a:ext cx="856895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624678-D269-45C3-9574-08F99E34A2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>
              <a:cs typeface="Arial" charset="0"/>
            </a:endParaRPr>
          </a:p>
        </p:txBody>
      </p:sp>
      <p:pic>
        <p:nvPicPr>
          <p:cNvPr id="4608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apf.mail.ru/cgi-bin/readmsg/DSC_1500.JPG?id=15166144150000000641%3B0%3B2&amp;x-email=ospadmbal%40mail.ru&amp;exif=1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52120" y="1916832"/>
            <a:ext cx="2808312" cy="24338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624"/>
            <a:ext cx="1584176" cy="211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93675"/>
            <a:ext cx="8008938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МУ «Центр физической культуры и спорта</a:t>
            </a:r>
            <a:r>
              <a:rPr lang="ru-RU" sz="2400" dirty="0" smtClean="0">
                <a:solidFill>
                  <a:srgbClr val="C00000"/>
                </a:solidFill>
              </a:rPr>
              <a:t>»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692401"/>
              </p:ext>
            </p:extLst>
          </p:nvPr>
        </p:nvGraphicFramePr>
        <p:xfrm>
          <a:off x="250825" y="1268413"/>
          <a:ext cx="8713788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B13C2-68D8-4F41-8FC4-1A3F494590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>
              <a:cs typeface="Arial" charset="0"/>
            </a:endParaRPr>
          </a:p>
        </p:txBody>
      </p:sp>
      <p:pic>
        <p:nvPicPr>
          <p:cNvPr id="471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3588"/>
          <a:stretch/>
        </p:blipFill>
        <p:spPr bwMode="auto">
          <a:xfrm>
            <a:off x="183948" y="2708920"/>
            <a:ext cx="2448273" cy="16060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06606" y="1196752"/>
            <a:ext cx="2425615" cy="16107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10" descr="https://pp.userapi.com/c639527/v639527316/64f09/yJnk3M07GyI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06605" y="4221087"/>
            <a:ext cx="2425615" cy="16049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84138"/>
            <a:ext cx="5754688" cy="11128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>
                <a:solidFill>
                  <a:srgbClr val="C00000"/>
                </a:solidFill>
              </a:rPr>
              <a:t>Расходы на </a:t>
            </a:r>
            <a:r>
              <a:rPr lang="ru-RU" sz="2600" dirty="0" smtClean="0">
                <a:solidFill>
                  <a:srgbClr val="C00000"/>
                </a:solidFill>
              </a:rPr>
              <a:t>другие социальные программы в 2022-2024 г. г.</a:t>
            </a:r>
            <a:endParaRPr lang="ru-RU" sz="26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257209"/>
              </p:ext>
            </p:extLst>
          </p:nvPr>
        </p:nvGraphicFramePr>
        <p:xfrm>
          <a:off x="185739" y="1268760"/>
          <a:ext cx="879119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B0101-BCF8-4B55-8727-B43CBB05C3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  <p:pic>
        <p:nvPicPr>
          <p:cNvPr id="4813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06069" y="159499"/>
            <a:ext cx="2170864" cy="1441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06069" y="1700808"/>
            <a:ext cx="2136783" cy="1418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82107" y="1168153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61925"/>
            <a:ext cx="7793038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</a:t>
            </a:r>
            <a:r>
              <a:rPr lang="ru-RU" sz="2400" dirty="0" smtClean="0">
                <a:solidFill>
                  <a:srgbClr val="C00000"/>
                </a:solidFill>
              </a:rPr>
              <a:t>ЖКХ, водное </a:t>
            </a:r>
            <a:r>
              <a:rPr lang="ru-RU" sz="2400" dirty="0">
                <a:solidFill>
                  <a:srgbClr val="C00000"/>
                </a:solidFill>
              </a:rPr>
              <a:t>и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02621"/>
              </p:ext>
            </p:extLst>
          </p:nvPr>
        </p:nvGraphicFramePr>
        <p:xfrm>
          <a:off x="185738" y="1004888"/>
          <a:ext cx="8634734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6DDB-1A4B-4ED9-96C1-565D5264F4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>
              <a:cs typeface="Arial" charset="0"/>
            </a:endParaRPr>
          </a:p>
        </p:txBody>
      </p:sp>
      <p:pic>
        <p:nvPicPr>
          <p:cNvPr id="5018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6156176" y="725636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pic>
        <p:nvPicPr>
          <p:cNvPr id="11" name="Picture 6" descr="https://pp.userapi.com/c621703/v621703788/5f9cf/7AXdR1e0q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0675"/>
            <a:ext cx="2340984" cy="15545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463"/>
            <a:ext cx="2336391" cy="169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993">
            <a:off x="6691829" y="909858"/>
            <a:ext cx="20208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78597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u="sng" dirty="0">
                <a:solidFill>
                  <a:srgbClr val="C00000"/>
                </a:solidFill>
              </a:rPr>
              <a:t>Расходы на жилищное </a:t>
            </a:r>
            <a:r>
              <a:rPr lang="ru-RU" sz="2400" u="sng" dirty="0" smtClean="0">
                <a:solidFill>
                  <a:srgbClr val="C00000"/>
                </a:solidFill>
              </a:rPr>
              <a:t>хозяйство в 2022-2024 г. г.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96179"/>
              </p:ext>
            </p:extLst>
          </p:nvPr>
        </p:nvGraphicFramePr>
        <p:xfrm>
          <a:off x="457200" y="1340768"/>
          <a:ext cx="76065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0049-197C-4CE4-860D-E065065C83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>
              <a:cs typeface="Arial" charset="0"/>
            </a:endParaRPr>
          </a:p>
        </p:txBody>
      </p:sp>
      <p:pic>
        <p:nvPicPr>
          <p:cNvPr id="5222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8515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Безвозмездные поступления 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dirty="0" smtClean="0"/>
              <a:t>местного самоуправления.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Бюджетная классификация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Бюджетный период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Бюджетный </a:t>
            </a:r>
            <a:r>
              <a:rPr lang="ru-RU" sz="1700" dirty="0"/>
              <a:t>процесс -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Бюджетная </a:t>
            </a:r>
            <a:r>
              <a:rPr lang="ru-RU" sz="1700" dirty="0"/>
              <a:t>система </a:t>
            </a:r>
            <a:r>
              <a:rPr lang="ru-RU" sz="1700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Государственный (муниципальный) долг 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Дотации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Источники финансирования дефицита бюджета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Индекс потребительских цен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pPr fontAlgn="auto"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5FE1-E10A-4FC2-961C-F2541EE082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cs typeface="Arial" charset="0"/>
            </a:endParaRPr>
          </a:p>
        </p:txBody>
      </p:sp>
      <p:pic>
        <p:nvPicPr>
          <p:cNvPr id="17412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6691461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коммунальное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37654"/>
              </p:ext>
            </p:extLst>
          </p:nvPr>
        </p:nvGraphicFramePr>
        <p:xfrm>
          <a:off x="251519" y="1005111"/>
          <a:ext cx="8679686" cy="579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FE19E-AAEA-4C2C-858B-7CEB0C8559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dirty="0">
              <a:cs typeface="Arial" charset="0"/>
            </a:endParaRPr>
          </a:p>
        </p:txBody>
      </p:sp>
      <p:pic>
        <p:nvPicPr>
          <p:cNvPr id="5325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272" y="-32274"/>
            <a:ext cx="118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111125"/>
            <a:ext cx="6403429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Расходы на благоустройство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063739"/>
              </p:ext>
            </p:extLst>
          </p:nvPr>
        </p:nvGraphicFramePr>
        <p:xfrm>
          <a:off x="467544" y="1196752"/>
          <a:ext cx="820891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6FC7-EC74-47F1-BF49-C98920368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>
              <a:cs typeface="Arial" charset="0"/>
            </a:endParaRPr>
          </a:p>
        </p:txBody>
      </p:sp>
      <p:pic>
        <p:nvPicPr>
          <p:cNvPr id="55300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Data-server\обмен\ОГХ\Кулагина А.В\ФОТО по МУНИЧЫПАЛЬНОЙ ПРАКТИКЕ\СТРУКТУРА\Сквер победы (озеленение)\IMG_854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45306" y="3429000"/>
            <a:ext cx="373866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8"/>
          <p:cNvPicPr/>
          <p:nvPr/>
        </p:nvPicPr>
        <p:blipFill>
          <a:blip r:embed="rId10"/>
          <a:stretch>
            <a:fillRect/>
          </a:stretch>
        </p:blipFill>
        <p:spPr>
          <a:xfrm>
            <a:off x="4860032" y="3429000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54238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дорожное </a:t>
            </a:r>
            <a:r>
              <a:rPr lang="ru-RU" sz="2400" dirty="0" smtClean="0">
                <a:solidFill>
                  <a:srgbClr val="C00000"/>
                </a:solidFill>
              </a:rPr>
              <a:t>хозяйство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79169"/>
              </p:ext>
            </p:extLst>
          </p:nvPr>
        </p:nvGraphicFramePr>
        <p:xfrm>
          <a:off x="323850" y="1125539"/>
          <a:ext cx="8569325" cy="48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>
              <a:cs typeface="Arial" charset="0"/>
            </a:endParaRPr>
          </a:p>
        </p:txBody>
      </p:sp>
      <p:pic>
        <p:nvPicPr>
          <p:cNvPr id="5427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Data-server\обмен\Отчёт Главы  2018 год!!!!!!!\Фото ОСП и ИО\Пешеходные переходы\_DSC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162324" cy="1436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Фото календарь 2018\IMG_39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97438"/>
            <a:ext cx="1800200" cy="12001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Data-server\обмен\ОГХ\Кулагина А.В\ФОТО по МУНИЧЫПАЛЬНОЙ ПРАКТИКЕ\СТРУКТУРА\Остановочные павильены\_DSC009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590809"/>
            <a:ext cx="1816922" cy="12067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2583"/>
            <a:ext cx="1692684" cy="12298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87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</a:t>
            </a:r>
            <a:r>
              <a:rPr lang="ru-RU" sz="2400" dirty="0" smtClean="0">
                <a:solidFill>
                  <a:srgbClr val="C00000"/>
                </a:solidFill>
              </a:rPr>
              <a:t>водное хозяйство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dirty="0">
              <a:cs typeface="Arial" charset="0"/>
            </a:endParaRPr>
          </a:p>
        </p:txBody>
      </p:sp>
      <p:pic>
        <p:nvPicPr>
          <p:cNvPr id="5427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849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92323"/>
              </p:ext>
            </p:extLst>
          </p:nvPr>
        </p:nvGraphicFramePr>
        <p:xfrm>
          <a:off x="107504" y="1004888"/>
          <a:ext cx="8785671" cy="537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84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2400" dirty="0" smtClean="0">
                <a:solidFill>
                  <a:srgbClr val="C00000"/>
                </a:solidFill>
              </a:rPr>
              <a:t>полномочий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>
              <a:cs typeface="Arial" charset="0"/>
            </a:endParaRPr>
          </a:p>
        </p:txBody>
      </p:sp>
      <p:pic>
        <p:nvPicPr>
          <p:cNvPr id="5632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318758" y="1166394"/>
            <a:ext cx="8249686" cy="5191775"/>
            <a:chOff x="318758" y="1346903"/>
            <a:chExt cx="8249686" cy="2695613"/>
          </a:xfrm>
        </p:grpSpPr>
        <p:sp>
          <p:nvSpPr>
            <p:cNvPr id="6" name="Полилиния 5"/>
            <p:cNvSpPr/>
            <p:nvPr/>
          </p:nvSpPr>
          <p:spPr>
            <a:xfrm>
              <a:off x="320706" y="1346903"/>
              <a:ext cx="2739126" cy="1300248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«Совершенствование системы муниципального управления ГП «Г.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2022 г. – 34 262 тыс. руб., 2023 г. – 35 385 тыс. руб., 2024 г. – 36 757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03848" y="1346904"/>
              <a:ext cx="2664295" cy="1062602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"/>
                <a:satOff val="-5396"/>
                <a:lumOff val="1373"/>
                <a:alphaOff val="0"/>
              </a:schemeClr>
            </a:fillRef>
            <a:effectRef idx="2">
              <a:schemeClr val="accent5">
                <a:hueOff val="245721"/>
                <a:satOff val="-5396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«Кадровая политика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2022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21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752 тыс. руб., 2023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20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394 тыс. руб., 2024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21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138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976156" y="1346903"/>
              <a:ext cx="2592288" cy="1300248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A3B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91443"/>
                <a:satOff val="-10793"/>
                <a:lumOff val="2745"/>
                <a:alphaOff val="0"/>
              </a:schemeClr>
            </a:fillRef>
            <a:effectRef idx="2">
              <a:schemeClr val="accent5">
                <a:hueOff val="491443"/>
                <a:satOff val="-10793"/>
                <a:lumOff val="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«Безопасность жизнедеятельности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2022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3 439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2023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3 502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 2024 г. – 3 </a:t>
              </a:r>
              <a:r>
                <a:rPr lang="ru-RU" sz="1400" dirty="0" smtClean="0">
                  <a:solidFill>
                    <a:schemeClr val="tx1"/>
                  </a:solidFill>
                </a:rPr>
                <a:t>568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976156" y="2738094"/>
              <a:ext cx="2592288" cy="1304422"/>
            </a:xfrm>
            <a:custGeom>
              <a:avLst/>
              <a:gdLst>
                <a:gd name="connsiteX0" fmla="*/ 0 w 2133941"/>
                <a:gd name="connsiteY0" fmla="*/ 0 h 572606"/>
                <a:gd name="connsiteX1" fmla="*/ 2133941 w 2133941"/>
                <a:gd name="connsiteY1" fmla="*/ 0 h 572606"/>
                <a:gd name="connsiteX2" fmla="*/ 2133941 w 2133941"/>
                <a:gd name="connsiteY2" fmla="*/ 572606 h 572606"/>
                <a:gd name="connsiteX3" fmla="*/ 0 w 2133941"/>
                <a:gd name="connsiteY3" fmla="*/ 572606 h 572606"/>
                <a:gd name="connsiteX4" fmla="*/ 0 w 2133941"/>
                <a:gd name="connsiteY4" fmla="*/ 0 h 5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606">
                  <a:moveTo>
                    <a:pt x="0" y="0"/>
                  </a:moveTo>
                  <a:lnTo>
                    <a:pt x="2133941" y="0"/>
                  </a:lnTo>
                  <a:lnTo>
                    <a:pt x="2133941" y="572606"/>
                  </a:lnTo>
                  <a:lnTo>
                    <a:pt x="0" y="5726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37164"/>
                <a:satOff val="-16189"/>
                <a:lumOff val="4118"/>
                <a:alphaOff val="0"/>
              </a:schemeClr>
            </a:fillRef>
            <a:effectRef idx="2">
              <a:schemeClr val="accent5">
                <a:hueOff val="737164"/>
                <a:satOff val="-16189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«Управление муниципальным имуществом МО ГП «Г. Балабаново»: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2022 г. –  6 838 тыс. руб., 2023 г. – 6 520 тыс. руб., 2024 г. – 6 646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8758" y="2711243"/>
              <a:ext cx="2741073" cy="1331273"/>
            </a:xfrm>
            <a:custGeom>
              <a:avLst/>
              <a:gdLst>
                <a:gd name="connsiteX0" fmla="*/ 0 w 2133941"/>
                <a:gd name="connsiteY0" fmla="*/ 0 h 572988"/>
                <a:gd name="connsiteX1" fmla="*/ 2133941 w 2133941"/>
                <a:gd name="connsiteY1" fmla="*/ 0 h 572988"/>
                <a:gd name="connsiteX2" fmla="*/ 2133941 w 2133941"/>
                <a:gd name="connsiteY2" fmla="*/ 572988 h 572988"/>
                <a:gd name="connsiteX3" fmla="*/ 0 w 2133941"/>
                <a:gd name="connsiteY3" fmla="*/ 572988 h 572988"/>
                <a:gd name="connsiteX4" fmla="*/ 0 w 2133941"/>
                <a:gd name="connsiteY4" fmla="*/ 0 h 57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988">
                  <a:moveTo>
                    <a:pt x="0" y="0"/>
                  </a:moveTo>
                  <a:lnTo>
                    <a:pt x="2133941" y="0"/>
                  </a:lnTo>
                  <a:lnTo>
                    <a:pt x="2133941" y="572988"/>
                  </a:lnTo>
                  <a:lnTo>
                    <a:pt x="0" y="5729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982886"/>
                <a:satOff val="-21585"/>
                <a:lumOff val="5490"/>
                <a:alphaOff val="0"/>
              </a:schemeClr>
            </a:fillRef>
            <a:effectRef idx="2">
              <a:schemeClr val="accent5">
                <a:hueOff val="982886"/>
                <a:satOff val="-21585"/>
                <a:lumOff val="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2022 г. – 1 000 тыс. руб., 2023 г. – </a:t>
              </a:r>
              <a:r>
                <a:rPr lang="ru-RU" sz="1300" dirty="0" smtClean="0">
                  <a:solidFill>
                    <a:schemeClr val="tx1"/>
                  </a:solidFill>
                </a:rPr>
                <a:t>1 00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0 тыс. руб., 2024 г. – 1 </a:t>
              </a:r>
              <a:r>
                <a:rPr lang="ru-RU" sz="1300" dirty="0" smtClean="0">
                  <a:solidFill>
                    <a:schemeClr val="tx1"/>
                  </a:solidFill>
                </a:rPr>
                <a:t>00</a:t>
              </a:r>
              <a:r>
                <a:rPr lang="ru-RU" sz="1300" b="0" i="0" kern="1200" dirty="0" smtClean="0">
                  <a:solidFill>
                    <a:schemeClr val="tx1"/>
                  </a:solidFill>
                </a:rPr>
                <a:t>0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3203847" y="3356993"/>
            <a:ext cx="2664295" cy="1008111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МП «Выборы»: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2024 г. – 3 000 тыс. руб.</a:t>
            </a:r>
            <a:endParaRPr lang="ru-RU" sz="1300" b="0" i="0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203848" y="4509120"/>
            <a:ext cx="2664294" cy="1849050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МП «Реализация проектов развития общественной инфраструктуры МО </a:t>
            </a:r>
            <a:r>
              <a:rPr lang="ru-RU" sz="1300" dirty="0" smtClean="0">
                <a:solidFill>
                  <a:schemeClr val="tx1"/>
                </a:solidFill>
              </a:rPr>
              <a:t>«Город Балабаново», </a:t>
            </a:r>
            <a:r>
              <a:rPr lang="ru-RU" sz="1300" dirty="0">
                <a:solidFill>
                  <a:schemeClr val="tx1"/>
                </a:solidFill>
              </a:rPr>
              <a:t>основанных на местных инициативах»: </a:t>
            </a:r>
            <a:endParaRPr lang="ru-RU" sz="1300" b="0" i="0" kern="1200" dirty="0" smtClean="0">
              <a:solidFill>
                <a:schemeClr val="tx1"/>
              </a:solidFill>
            </a:endParaRPr>
          </a:p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2022 г. – 5</a:t>
            </a:r>
            <a:r>
              <a:rPr lang="ru-RU" sz="1300" dirty="0" smtClean="0">
                <a:solidFill>
                  <a:schemeClr val="tx1"/>
                </a:solidFill>
              </a:rPr>
              <a:t>00 </a:t>
            </a:r>
            <a:r>
              <a:rPr lang="ru-RU" sz="1300" dirty="0">
                <a:solidFill>
                  <a:schemeClr val="tx1"/>
                </a:solidFill>
              </a:rPr>
              <a:t>тыс. руб., 2023 г. – 5</a:t>
            </a:r>
            <a:r>
              <a:rPr lang="ru-RU" sz="1300" dirty="0" smtClean="0">
                <a:solidFill>
                  <a:schemeClr val="tx1"/>
                </a:solidFill>
              </a:rPr>
              <a:t>00 </a:t>
            </a:r>
            <a:r>
              <a:rPr lang="ru-RU" sz="1300" dirty="0">
                <a:solidFill>
                  <a:schemeClr val="tx1"/>
                </a:solidFill>
              </a:rPr>
              <a:t>тыс. руб., 2024 </a:t>
            </a:r>
            <a:r>
              <a:rPr lang="ru-RU" sz="1300" b="0" i="0" kern="1200" dirty="0" smtClean="0">
                <a:solidFill>
                  <a:schemeClr val="tx1"/>
                </a:solidFill>
              </a:rPr>
              <a:t>г. – </a:t>
            </a:r>
            <a:r>
              <a:rPr lang="ru-RU" sz="1300" dirty="0">
                <a:solidFill>
                  <a:schemeClr val="tx1"/>
                </a:solidFill>
              </a:rPr>
              <a:t>5</a:t>
            </a:r>
            <a:r>
              <a:rPr lang="ru-RU" sz="1300" b="0" i="0" kern="1200" dirty="0" smtClean="0">
                <a:solidFill>
                  <a:schemeClr val="tx1"/>
                </a:solidFill>
              </a:rPr>
              <a:t>00 тыс. руб.</a:t>
            </a:r>
            <a:endParaRPr lang="ru-RU" sz="1300" b="0" i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Расходы на исполнение прочих </a:t>
            </a:r>
            <a:r>
              <a:rPr lang="ru-RU" sz="2400" dirty="0" smtClean="0">
                <a:solidFill>
                  <a:srgbClr val="C00000"/>
                </a:solidFill>
              </a:rPr>
              <a:t>полномочий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solidFill>
                  <a:srgbClr val="D1282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dirty="0">
              <a:solidFill>
                <a:srgbClr val="D1282E"/>
              </a:solidFill>
              <a:cs typeface="Arial" charset="0"/>
            </a:endParaRPr>
          </a:p>
        </p:txBody>
      </p:sp>
      <p:pic>
        <p:nvPicPr>
          <p:cNvPr id="56324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72462" y="1484784"/>
            <a:ext cx="8099647" cy="4536504"/>
            <a:chOff x="341746" y="4219931"/>
            <a:chExt cx="8099647" cy="2522180"/>
          </a:xfrm>
        </p:grpSpPr>
        <p:sp>
          <p:nvSpPr>
            <p:cNvPr id="13" name="Полилиния 12"/>
            <p:cNvSpPr/>
            <p:nvPr/>
          </p:nvSpPr>
          <p:spPr>
            <a:xfrm>
              <a:off x="3059832" y="4219931"/>
              <a:ext cx="3085791" cy="272593"/>
            </a:xfrm>
            <a:custGeom>
              <a:avLst/>
              <a:gdLst>
                <a:gd name="connsiteX0" fmla="*/ 0 w 3085791"/>
                <a:gd name="connsiteY0" fmla="*/ 0 h 137209"/>
                <a:gd name="connsiteX1" fmla="*/ 3085791 w 3085791"/>
                <a:gd name="connsiteY1" fmla="*/ 0 h 137209"/>
                <a:gd name="connsiteX2" fmla="*/ 3085791 w 3085791"/>
                <a:gd name="connsiteY2" fmla="*/ 137209 h 137209"/>
                <a:gd name="connsiteX3" fmla="*/ 0 w 3085791"/>
                <a:gd name="connsiteY3" fmla="*/ 137209 h 137209"/>
                <a:gd name="connsiteX4" fmla="*/ 0 w 3085791"/>
                <a:gd name="connsiteY4" fmla="*/ 0 h 1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5791" h="137209">
                  <a:moveTo>
                    <a:pt x="0" y="0"/>
                  </a:moveTo>
                  <a:lnTo>
                    <a:pt x="3085791" y="0"/>
                  </a:lnTo>
                  <a:lnTo>
                    <a:pt x="3085791" y="137209"/>
                  </a:lnTo>
                  <a:lnTo>
                    <a:pt x="0" y="137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228607"/>
                <a:satOff val="-26981"/>
                <a:lumOff val="6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НЕПРОГРАММНЫЕ РАСХОДЫ: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1746" y="4570016"/>
              <a:ext cx="1868680" cy="1800486"/>
            </a:xfrm>
            <a:custGeom>
              <a:avLst/>
              <a:gdLst>
                <a:gd name="connsiteX0" fmla="*/ 0 w 1556174"/>
                <a:gd name="connsiteY0" fmla="*/ 0 h 2409821"/>
                <a:gd name="connsiteX1" fmla="*/ 1556174 w 1556174"/>
                <a:gd name="connsiteY1" fmla="*/ 0 h 2409821"/>
                <a:gd name="connsiteX2" fmla="*/ 1556174 w 1556174"/>
                <a:gd name="connsiteY2" fmla="*/ 2409821 h 2409821"/>
                <a:gd name="connsiteX3" fmla="*/ 0 w 1556174"/>
                <a:gd name="connsiteY3" fmla="*/ 2409821 h 2409821"/>
                <a:gd name="connsiteX4" fmla="*/ 0 w 1556174"/>
                <a:gd name="connsiteY4" fmla="*/ 0 h 24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74" h="2409821">
                  <a:moveTo>
                    <a:pt x="0" y="0"/>
                  </a:moveTo>
                  <a:lnTo>
                    <a:pt x="1556174" y="0"/>
                  </a:lnTo>
                  <a:lnTo>
                    <a:pt x="1556174" y="2409821"/>
                  </a:lnTo>
                  <a:lnTo>
                    <a:pt x="0" y="240982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74328"/>
                <a:satOff val="-32378"/>
                <a:lumOff val="8235"/>
                <a:alphaOff val="0"/>
              </a:schemeClr>
            </a:fillRef>
            <a:effectRef idx="2">
              <a:schemeClr val="accent5">
                <a:hueOff val="1474328"/>
                <a:satOff val="-32378"/>
                <a:lumOff val="8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военно-учетного стола: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2022 г. – 1 963 тыс. руб., 2023 г. – 2 032 тыс. руб., 2024 г.          – 2 104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24431" y="4560671"/>
              <a:ext cx="1802275" cy="1800487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720050"/>
                <a:satOff val="-37774"/>
                <a:lumOff val="9608"/>
                <a:alphaOff val="0"/>
              </a:schemeClr>
            </a:fillRef>
            <a:effectRef idx="2">
              <a:schemeClr val="accent5">
                <a:hueOff val="1720050"/>
                <a:satOff val="-37774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главы администрации: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2022 г. – 996 тыс. руб., 2023 г. – 1 036 тыс. руб., 2024 г.        – 1 078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83768" y="4560672"/>
              <a:ext cx="1903276" cy="1797793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965771"/>
                <a:satOff val="-43170"/>
                <a:lumOff val="10980"/>
                <a:alphaOff val="0"/>
              </a:schemeClr>
            </a:fillRef>
            <a:effectRef idx="2">
              <a:schemeClr val="accent5">
                <a:hueOff val="1965771"/>
                <a:satOff val="-43170"/>
                <a:lumOff val="109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Контрольно-счетного органа: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2022 г. – 1 952 тыс. руб., 2023 г. – </a:t>
              </a:r>
              <a:r>
                <a:rPr lang="ru-RU" sz="1300" dirty="0">
                  <a:solidFill>
                    <a:srgbClr val="000000"/>
                  </a:solidFill>
                </a:rPr>
                <a:t>2</a:t>
              </a:r>
              <a:r>
                <a:rPr lang="ru-RU" sz="1300" dirty="0" smtClean="0">
                  <a:solidFill>
                    <a:srgbClr val="000000"/>
                  </a:solidFill>
                </a:rPr>
                <a:t> 000 тыс. руб., 2024 г.          – 2 076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677197" y="4557978"/>
              <a:ext cx="1764196" cy="1800486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211493"/>
                <a:satOff val="-48567"/>
                <a:lumOff val="12353"/>
                <a:alphaOff val="0"/>
              </a:schemeClr>
            </a:fillRef>
            <a:effectRef idx="2">
              <a:schemeClr val="accent5">
                <a:hueOff val="2211493"/>
                <a:satOff val="-48567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Городской Думы: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2022 г. – 3 120 тыс. руб., 2023 г. – 3 120 тыс. руб., 2024 г.       – 3 120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99860" y="6461869"/>
              <a:ext cx="7657111" cy="280242"/>
            </a:xfrm>
            <a:custGeom>
              <a:avLst/>
              <a:gdLst>
                <a:gd name="connsiteX0" fmla="*/ 0 w 7657111"/>
                <a:gd name="connsiteY0" fmla="*/ 0 h 229574"/>
                <a:gd name="connsiteX1" fmla="*/ 7657111 w 7657111"/>
                <a:gd name="connsiteY1" fmla="*/ 0 h 229574"/>
                <a:gd name="connsiteX2" fmla="*/ 7657111 w 7657111"/>
                <a:gd name="connsiteY2" fmla="*/ 229574 h 229574"/>
                <a:gd name="connsiteX3" fmla="*/ 0 w 7657111"/>
                <a:gd name="connsiteY3" fmla="*/ 229574 h 229574"/>
                <a:gd name="connsiteX4" fmla="*/ 0 w 7657111"/>
                <a:gd name="connsiteY4" fmla="*/ 0 h 22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111" h="229574">
                  <a:moveTo>
                    <a:pt x="0" y="0"/>
                  </a:moveTo>
                  <a:lnTo>
                    <a:pt x="7657111" y="0"/>
                  </a:lnTo>
                  <a:lnTo>
                    <a:pt x="7657111" y="229574"/>
                  </a:lnTo>
                  <a:lnTo>
                    <a:pt x="0" y="229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4"/>
                <a:satOff val="-53963"/>
                <a:lumOff val="13725"/>
                <a:alphaOff val="0"/>
              </a:schemeClr>
            </a:fillRef>
            <a:effectRef idx="2">
              <a:schemeClr val="accent5">
                <a:hueOff val="2457214"/>
                <a:satOff val="-53963"/>
                <a:lumOff val="137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Условно утвержденные расходы: 2023 г. – 6 508 тыс. руб., 2024 г. – 13 482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4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04789"/>
            <a:ext cx="8080375" cy="11359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Источники внутреннего финансирования дефицита </a:t>
            </a:r>
            <a:r>
              <a:rPr lang="ru-RU" sz="2400" dirty="0" smtClean="0">
                <a:solidFill>
                  <a:srgbClr val="C00000"/>
                </a:solidFill>
              </a:rPr>
              <a:t>бюджета в 2022-2024 г. г.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5EE91-E212-4446-B3C2-93C614ECCB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dirty="0">
              <a:cs typeface="Arial" charset="0"/>
            </a:endParaRPr>
          </a:p>
        </p:txBody>
      </p:sp>
      <p:pic>
        <p:nvPicPr>
          <p:cNvPr id="5837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55376"/>
              </p:ext>
            </p:extLst>
          </p:nvPr>
        </p:nvGraphicFramePr>
        <p:xfrm>
          <a:off x="185737" y="1498431"/>
          <a:ext cx="8490719" cy="4874915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5288079"/>
                <a:gridCol w="1117200"/>
                <a:gridCol w="1117200"/>
                <a:gridCol w="968240"/>
              </a:tblGrid>
              <a:tr h="6649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других бюджетов бюджетной системы Российской Федерации бюджетами поселений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Получение кредитов от кредитных организаций бюджетами поселений в валюте Российской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7751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других бюджетов бюджетной системы Российской Федерации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поселений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остатков средств на счетах по учету средств бюджета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4 051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3 038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4 969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6649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источников финансирования дефицита бюджета (+ дефицит/ - профицит)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4 051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3 038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4 969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5"/>
          <p:cNvSpPr txBox="1"/>
          <p:nvPr/>
        </p:nvSpPr>
        <p:spPr>
          <a:xfrm>
            <a:off x="7380312" y="1124744"/>
            <a:ext cx="1233264" cy="37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тыс. руб.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23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04788"/>
            <a:ext cx="7705725" cy="800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25538"/>
            <a:ext cx="8778875" cy="53276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admbalabanovo.ru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F047C-1BE2-4176-9F7B-A9A78DD1F0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dirty="0">
              <a:cs typeface="Arial" charset="0"/>
            </a:endParaRPr>
          </a:p>
        </p:txBody>
      </p:sp>
      <p:pic>
        <p:nvPicPr>
          <p:cNvPr id="59396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59531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Межбюджетные </a:t>
            </a:r>
            <a:r>
              <a:rPr lang="ru-RU" sz="1800" dirty="0"/>
              <a:t>трансферты 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Налоговые </a:t>
            </a:r>
            <a:r>
              <a:rPr lang="ru-RU" sz="1800" dirty="0"/>
              <a:t>доходы 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Неналоговые доходы 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Прогноз </a:t>
            </a:r>
            <a:r>
              <a:rPr lang="ru-RU" sz="1800" dirty="0"/>
              <a:t>социально-экономического развития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Прожиточный </a:t>
            </a:r>
            <a:r>
              <a:rPr lang="ru-RU" sz="1800" dirty="0"/>
              <a:t>минимум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Публичные слушания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05D63-8E4D-4D7A-9165-3A0D466F28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8436" name="Рисунок 4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6988"/>
            <a:ext cx="7720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D73DE-9537-44CA-B733-AA6416964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cs typeface="Arial" charset="0"/>
            </a:endParaRPr>
          </a:p>
        </p:txBody>
      </p:sp>
      <p:pic>
        <p:nvPicPr>
          <p:cNvPr id="19459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725738" y="1593850"/>
            <a:ext cx="5950718" cy="4749800"/>
            <a:chOff x="2857488" y="2000241"/>
            <a:chExt cx="5643602" cy="4857760"/>
          </a:xfrm>
        </p:grpSpPr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08" y="2071679"/>
              <a:ext cx="700504" cy="214312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Century Gothic" pitchFamily="34" charset="0"/>
                  <a:cs typeface="+mn-cs"/>
                </a:rPr>
                <a:t>Боровск</a:t>
              </a:r>
            </a:p>
          </p:txBody>
        </p:sp>
        <p:sp>
          <p:nvSpPr>
            <p:cNvPr id="19475" name="Подзаголовок 2"/>
            <p:cNvSpPr txBox="1">
              <a:spLocks/>
            </p:cNvSpPr>
            <p:nvPr/>
          </p:nvSpPr>
          <p:spPr bwMode="auto">
            <a:xfrm>
              <a:off x="7510482" y="2285992"/>
              <a:ext cx="77629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700" dirty="0">
                  <a:solidFill>
                    <a:schemeClr val="bg1"/>
                  </a:solidFill>
                  <a:latin typeface="Century Gothic" pitchFamily="34" charset="0"/>
                </a:rPr>
                <a:t>Балабаново</a:t>
              </a:r>
            </a:p>
          </p:txBody>
        </p:sp>
      </p:grpSp>
      <p:sp>
        <p:nvSpPr>
          <p:cNvPr id="19461" name="Содержимое 4"/>
          <p:cNvSpPr txBox="1">
            <a:spLocks/>
          </p:cNvSpPr>
          <p:nvPr/>
        </p:nvSpPr>
        <p:spPr bwMode="auto">
          <a:xfrm>
            <a:off x="457200" y="1273175"/>
            <a:ext cx="28622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1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662,7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га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57200" y="1987550"/>
            <a:ext cx="2602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Земли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лесного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фонда </a:t>
            </a:r>
          </a:p>
          <a:p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132,2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га </a:t>
            </a:r>
            <a:endParaRPr lang="ru-RU" sz="1600" dirty="0"/>
          </a:p>
        </p:txBody>
      </p:sp>
      <p:sp>
        <p:nvSpPr>
          <p:cNvPr id="19463" name="Содержимое 4"/>
          <p:cNvSpPr txBox="1">
            <a:spLocks/>
          </p:cNvSpPr>
          <p:nvPr/>
        </p:nvSpPr>
        <p:spPr bwMode="auto">
          <a:xfrm>
            <a:off x="457199" y="2636733"/>
            <a:ext cx="2244725" cy="8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Население на 01.01.2021 г.</a:t>
            </a:r>
            <a:r>
              <a:rPr lang="en-US" sz="1600" dirty="0">
                <a:solidFill>
                  <a:srgbClr val="067CB9"/>
                </a:solidFill>
                <a:latin typeface="Century Gothic" pitchFamily="34" charset="0"/>
              </a:rPr>
              <a:t/>
            </a:r>
            <a:br>
              <a:rPr lang="en-US" sz="1600" dirty="0">
                <a:solidFill>
                  <a:srgbClr val="067CB9"/>
                </a:solidFill>
                <a:latin typeface="Century Gothic" pitchFamily="34" charset="0"/>
              </a:rPr>
            </a:b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25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861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человек</a:t>
            </a:r>
            <a:endParaRPr lang="ru-RU" sz="1600" dirty="0">
              <a:solidFill>
                <a:srgbClr val="067CB9"/>
              </a:solidFill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339850"/>
            <a:ext cx="0" cy="5003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8437" y="1880547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024" y="2623322"/>
            <a:ext cx="18494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24" y="351702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Содержимое 4"/>
          <p:cNvSpPr txBox="1">
            <a:spLocks/>
          </p:cNvSpPr>
          <p:nvPr/>
        </p:nvSpPr>
        <p:spPr bwMode="auto">
          <a:xfrm>
            <a:off x="529124" y="3555917"/>
            <a:ext cx="2602716" cy="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Уровень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безработицы на 01.01.2021 г. 1,0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 %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0024" y="4165642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Содержимое 4"/>
          <p:cNvSpPr txBox="1">
            <a:spLocks/>
          </p:cNvSpPr>
          <p:nvPr/>
        </p:nvSpPr>
        <p:spPr bwMode="auto">
          <a:xfrm>
            <a:off x="457198" y="5373216"/>
            <a:ext cx="3754762" cy="9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Планируемая средняя заработная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плата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в 2021 году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40 548 </a:t>
            </a:r>
            <a:r>
              <a:rPr lang="ru-RU" sz="1600" b="1" dirty="0">
                <a:solidFill>
                  <a:srgbClr val="067CB9"/>
                </a:solidFill>
                <a:latin typeface="Century Gothic" pitchFamily="34" charset="0"/>
              </a:rPr>
              <a:t>руб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.</a:t>
            </a:r>
            <a:endParaRPr lang="ru-RU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471" name="Содержимое 4"/>
          <p:cNvSpPr txBox="1">
            <a:spLocks/>
          </p:cNvSpPr>
          <p:nvPr/>
        </p:nvSpPr>
        <p:spPr bwMode="auto">
          <a:xfrm>
            <a:off x="499953" y="4221088"/>
            <a:ext cx="22447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Численность </a:t>
            </a:r>
            <a:r>
              <a:rPr lang="ru-RU" sz="1600" dirty="0">
                <a:solidFill>
                  <a:srgbClr val="067CB9"/>
                </a:solidFill>
                <a:latin typeface="Century Gothic" pitchFamily="34" charset="0"/>
              </a:rPr>
              <a:t>работающих в экономике </a:t>
            </a:r>
            <a:r>
              <a:rPr lang="ru-RU" sz="1600" dirty="0" smtClean="0">
                <a:solidFill>
                  <a:srgbClr val="067CB9"/>
                </a:solidFill>
                <a:latin typeface="Century Gothic" pitchFamily="34" charset="0"/>
              </a:rPr>
              <a:t>в 2020 г. </a:t>
            </a:r>
            <a:r>
              <a:rPr lang="ru-RU" sz="1600" b="1" dirty="0" smtClean="0">
                <a:solidFill>
                  <a:srgbClr val="067CB9"/>
                </a:solidFill>
                <a:latin typeface="Century Gothic" pitchFamily="34" charset="0"/>
              </a:rPr>
              <a:t>11 327 чел.</a:t>
            </a:r>
            <a:endParaRPr lang="ru-RU" sz="1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5312" y="531114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6050"/>
            <a:ext cx="8148638" cy="908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204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E1E4-76E9-4336-9297-6B3D04BF6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cs typeface="Arial" charset="0"/>
            </a:endParaRPr>
          </a:p>
        </p:txBody>
      </p:sp>
      <p:pic>
        <p:nvPicPr>
          <p:cNvPr id="20483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6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786" y="3861048"/>
            <a:ext cx="2030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363" y="1700807"/>
            <a:ext cx="2030412" cy="1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36525"/>
            <a:ext cx="7720013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12875"/>
            <a:ext cx="8707437" cy="226060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algn="just" fontAlgn="auto">
              <a:buFont typeface="Arial" pitchFamily="34" charset="0"/>
              <a:buNone/>
              <a:defRPr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DC5E3-1CFE-4D52-A3EF-83ED846B4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  <p:pic>
        <p:nvPicPr>
          <p:cNvPr id="21508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40188" y="3695700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города Балабаново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pic>
        <p:nvPicPr>
          <p:cNvPr id="7" name="Picture 2" descr="https://pp.userapi.com/c840222/v840222005/7d3ed/qmxEiqjRI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695700"/>
            <a:ext cx="3528392" cy="235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2488"/>
            <a:ext cx="476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9525"/>
            <a:ext cx="8250238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F0316-9061-44B4-92B3-8901A55A4E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  <p:pic>
        <p:nvPicPr>
          <p:cNvPr id="22532" name="Рисунок 3" descr="C:\Users\User\Desktop\герб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8913"/>
            <a:ext cx="7191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1117600"/>
            <a:ext cx="294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07950" y="34242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663" y="5376863"/>
            <a:ext cx="38401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663825" y="5499100"/>
            <a:ext cx="1512888" cy="126841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1150" y="6034088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950" y="4151313"/>
            <a:ext cx="1511300" cy="126841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656" y="4517232"/>
            <a:ext cx="1131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268538" y="4116388"/>
            <a:ext cx="2698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/>
              <a:t>превышение расходов бюджета над его доходами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5738" y="5722938"/>
            <a:ext cx="2700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/>
              <a:t>превышение доходов бюджета над его расходами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6156325" y="11033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</a:p>
        </p:txBody>
      </p:sp>
      <p:pic>
        <p:nvPicPr>
          <p:cNvPr id="22543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39989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4643438" y="4151313"/>
            <a:ext cx="2665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6991</TotalTime>
  <Words>4980</Words>
  <Application>Microsoft Office PowerPoint</Application>
  <PresentationFormat>Экран (4:3)</PresentationFormat>
  <Paragraphs>557</Paragraphs>
  <Slides>47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Главная</vt:lpstr>
      <vt:lpstr>Лист</vt:lpstr>
      <vt:lpstr>к решеНИЮ Городской Думы городского поселения «Город Балабаново» от 16.12.2021 г. № 63-д «О бюджете городского поселения «Город Балабаново» на 2022 год и на плановый период 2023 и 2024 годов»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Нормативно-правовые акты, в соответствии с которыми разработан проект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И НАПРАВЛЕНИЯ БЮДЖЕТНОЙ И НАЛОГОВОЙ ПОЛИТИКИ</vt:lpstr>
      <vt:lpstr>ОСНОВНЫЕ ЗАДАЧИ И НАПРАВЛЕНИЯ БЮДЖЕТНОЙ И НАЛОГОВОЙ ПОЛИТИКИ</vt:lpstr>
      <vt:lpstr>Динамика поступлений доходов в бюджет Городского поселения «Город Балабаново»</vt:lpstr>
      <vt:lpstr>Структура ПРЕДВАРИТЕЛЬНЫХ ИТОГОВ ИСПОЛНЕНИЯ доходов бюджета в 2021 году, %</vt:lpstr>
      <vt:lpstr>ПЛАНИРУЕМЫЕ Доходы бюджета Городского поселения «Город Балабаново» в 2022-2024 г. г.</vt:lpstr>
      <vt:lpstr>СТРУКТУРА ПЛАНИРУЕМЫХ НАЛОГОВЫХ ДОХОДОВ БЮДЖЕТА в 2022-2024 годах </vt:lpstr>
      <vt:lpstr>СТРУКТУРА ПЛАНИРУЕМЫХ НЕНАЛОГОВЫХ ДОХОДОВ БЮДЖЕТА в 2022-2024 годах </vt:lpstr>
      <vt:lpstr>Межбюджетные трансферты</vt:lpstr>
      <vt:lpstr>Безвозмездные поступления в 2022-2024 годах (тыс. руб.)</vt:lpstr>
      <vt:lpstr>Расходы бюджета ГОРОДСКОГО ПОСЕЛЕНИЯ «ГОРОД БАЛАБАНОВО» за последние 5 лет</vt:lpstr>
      <vt:lpstr>Структура ПРЕДВАРИТЕЛЬНЫХ ИТОГОВ ИСПОЛНЕНИЯ РАСХОДОВ бюджета в 2021 году, %</vt:lpstr>
      <vt:lpstr>Планируемые Расходы бюджета ГОРОДСКОГО ПОСЕЛЕНИЯ «ГОРОД БАЛАБАНОВО» в 2022-2024 г. г.</vt:lpstr>
      <vt:lpstr>Муниципальные программы в 2022-2024 годах  19 программ, что составляет в 2022 г.–96,92 %, в 2023 г.–96,94 %, в 2024 г.–96,98 % расходов бюджета</vt:lpstr>
      <vt:lpstr>Расходы социального характера</vt:lpstr>
      <vt:lpstr>Расходы на МУ «Балабановский городской Дом культуры» в 2022-2024 г. г.</vt:lpstr>
      <vt:lpstr>Расходы на МКУК «Балабановская городская библиотека» имени Н. П. Глухарева в 2022-2024 г. г.</vt:lpstr>
      <vt:lpstr>Расходы на МКУ «Редакция газеты «Балабаново» в 2022-2024 г. г.</vt:lpstr>
      <vt:lpstr>Расходы на МУ «Центр физической культуры и спорта» в 2022-2024 г. г.</vt:lpstr>
      <vt:lpstr>Расходы на другие социальные программы в 2022-2024 г. г.</vt:lpstr>
      <vt:lpstr>Расходы на ЖКХ, водное и дорожное хозяйство в 2022-2024 г. г.</vt:lpstr>
      <vt:lpstr>Расходы на жилищное хозяйство в 2022-2024 г. г.</vt:lpstr>
      <vt:lpstr>Расходы на коммунальное хозяйство в 2022-2024 г. г.</vt:lpstr>
      <vt:lpstr>Расходы на благоустройство в 2022-2024 г. г.</vt:lpstr>
      <vt:lpstr>Расходы на дорожное хозяйство в 2022-2024 г. г.</vt:lpstr>
      <vt:lpstr>Расходы на водное хозяйство в 2022-2024 г. г.</vt:lpstr>
      <vt:lpstr>Расходы на исполнение прочих полномочий в 2022-2024 г. г.</vt:lpstr>
      <vt:lpstr>Расходы на исполнение прочих полномочий в 2022-2024 г. г.</vt:lpstr>
      <vt:lpstr>Источники внутреннего финансирования дефицита бюджета в 2022-2024 г. г.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338</cp:revision>
  <cp:lastPrinted>2020-12-01T12:16:14Z</cp:lastPrinted>
  <dcterms:created xsi:type="dcterms:W3CDTF">2018-07-11T11:08:22Z</dcterms:created>
  <dcterms:modified xsi:type="dcterms:W3CDTF">2022-07-26T07:58:24Z</dcterms:modified>
</cp:coreProperties>
</file>