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297" r:id="rId15"/>
    <p:sldId id="299" r:id="rId16"/>
    <p:sldId id="298" r:id="rId17"/>
    <p:sldId id="300" r:id="rId18"/>
    <p:sldId id="301" r:id="rId19"/>
    <p:sldId id="302" r:id="rId20"/>
    <p:sldId id="264" r:id="rId21"/>
    <p:sldId id="265" r:id="rId22"/>
    <p:sldId id="290" r:id="rId23"/>
    <p:sldId id="267" r:id="rId24"/>
    <p:sldId id="268" r:id="rId25"/>
    <p:sldId id="269" r:id="rId26"/>
    <p:sldId id="271" r:id="rId27"/>
    <p:sldId id="270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95" r:id="rId44"/>
    <p:sldId id="296" r:id="rId45"/>
  </p:sldIdLst>
  <p:sldSz cx="9144000" cy="6858000" type="screen4x3"/>
  <p:notesSz cx="6745288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29" autoAdjust="0"/>
  </p:normalViewPr>
  <p:slideViewPr>
    <p:cSldViewPr>
      <p:cViewPr>
        <p:scale>
          <a:sx n="100" d="100"/>
          <a:sy n="100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3.9460414911470072E-2"/>
          <c:w val="0.70770671945541408"/>
          <c:h val="0.866990448815309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1.683619596536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</c:v>
                </c:pt>
                <c:pt idx="1">
                  <c:v>126</c:v>
                </c:pt>
                <c:pt idx="2">
                  <c:v>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22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58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187</c:v>
                </c:pt>
                <c:pt idx="1">
                  <c:v>189</c:v>
                </c:pt>
                <c:pt idx="2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639744"/>
        <c:axId val="251957760"/>
        <c:axId val="0"/>
      </c:bar3DChart>
      <c:catAx>
        <c:axId val="2526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1957760"/>
        <c:crosses val="autoZero"/>
        <c:auto val="1"/>
        <c:lblAlgn val="ctr"/>
        <c:lblOffset val="100"/>
        <c:noMultiLvlLbl val="0"/>
      </c:catAx>
      <c:valAx>
        <c:axId val="2519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63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52896969207275"/>
          <c:y val="0.33583846652421029"/>
          <c:w val="0.21418304302276789"/>
          <c:h val="0.357941359671242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9187323806747"/>
          <c:y val="1.2564099648660028E-3"/>
          <c:w val="0.44571254982016129"/>
          <c:h val="0.744757107609442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contrasting" dir="t"/>
            </a:scene3d>
            <a:sp3d prstMaterial="dkEdge">
              <a:bevelT w="114300" prst="artDeco"/>
            </a:sp3d>
          </c:spPr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2916010498687663"/>
                  <c:y val="-6.211412295762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185185185185185"/>
                  <c:y val="-9.2525619555489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08641975308643"/>
                  <c:y val="3.7317690609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69E-2"/>
                  <c:y val="-0.1487197310274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 зарплату и начисления на оплату труда</c:v>
                </c:pt>
                <c:pt idx="1">
                  <c:v>На содержание учреждения </c:v>
                </c:pt>
                <c:pt idx="2">
                  <c:v>На печать газеты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3337</c:v>
                </c:pt>
                <c:pt idx="1">
                  <c:v>564</c:v>
                </c:pt>
                <c:pt idx="2">
                  <c:v>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27"/>
      </c:doughnutChart>
    </c:plotArea>
    <c:legend>
      <c:legendPos val="b"/>
      <c:layout>
        <c:manualLayout>
          <c:xMode val="edge"/>
          <c:yMode val="edge"/>
          <c:x val="0.3162673763001847"/>
          <c:y val="0.77368722620089891"/>
          <c:w val="0.57425537085642075"/>
          <c:h val="0.221155564182488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3902312047971"/>
          <c:y val="2.6224938970744998E-2"/>
          <c:w val="0.41694104695437878"/>
          <c:h val="0.68175495515513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6033572027350496E-2"/>
                  <c:y val="-0.255020463191777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7923710955895E-3"/>
                  <c:y val="4.05172698528992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проведение мероприятий</c:v>
                </c:pt>
                <c:pt idx="3">
                  <c:v>На ремонт и приобретение спортинвентаря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9394</c:v>
                </c:pt>
                <c:pt idx="1">
                  <c:v>2420</c:v>
                </c:pt>
                <c:pt idx="2">
                  <c:v>1097</c:v>
                </c:pt>
                <c:pt idx="3" formatCode="General">
                  <c:v>3521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5"/>
      </c:pie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399E-2"/>
          <c:y val="2.2448261287155904E-2"/>
          <c:w val="0.51601086322543011"/>
          <c:h val="0.938267281460321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 МП "Молодежная политика города Балабаново"
</c:v>
                </c:pt>
                <c:pt idx="1">
                  <c:v>По МП "Развитие системы социального обслуживания населения городского поселения "Г.Балабаново"
</c:v>
                </c:pt>
                <c:pt idx="2">
                  <c:v>По МП "Кадровая политика в г. Балабаново"
</c:v>
                </c:pt>
                <c:pt idx="3">
                  <c:v>По МП "Проведение праздничных мероприятий в г. Балабаново"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864</c:v>
                </c:pt>
                <c:pt idx="2">
                  <c:v>628</c:v>
                </c:pt>
                <c:pt idx="3">
                  <c:v>2340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1203375667464657"/>
          <c:y val="6.401684400809296E-2"/>
          <c:w val="0.47870704316353208"/>
          <c:h val="0.9297085251235476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1727179935841354E-3"/>
                  <c:y val="-1.987577639751552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49E-3"/>
                  <c:y val="-1.9562772042521342E-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49E-3"/>
                  <c:y val="-1.987577639751552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7.8</c:v>
                </c:pt>
                <c:pt idx="1">
                  <c:v>56.2</c:v>
                </c:pt>
                <c:pt idx="2">
                  <c:v>20.6</c:v>
                </c:pt>
                <c:pt idx="3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6296296296296294E-3"/>
                  <c:y val="-2.23602484472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7.4534161490683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7.4534612425966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-3.726708074534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0.5</c:v>
                </c:pt>
                <c:pt idx="1">
                  <c:v>93.7</c:v>
                </c:pt>
                <c:pt idx="2">
                  <c:v>14.3</c:v>
                </c:pt>
                <c:pt idx="3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>
                <c:manualLayout>
                  <c:x val="6.1728395061728392E-3"/>
                  <c:y val="-2.5539138655603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4.830318954583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19.2</c:v>
                </c:pt>
                <c:pt idx="1">
                  <c:v>57.2</c:v>
                </c:pt>
                <c:pt idx="2">
                  <c:v>22</c:v>
                </c:pt>
                <c:pt idx="3">
                  <c:v>45.9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511520283927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1.763440331249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7.557601419638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6.2</c:v>
                </c:pt>
                <c:pt idx="1">
                  <c:v>66.599999999999994</c:v>
                </c:pt>
                <c:pt idx="2">
                  <c:v>27.9</c:v>
                </c:pt>
                <c:pt idx="3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530240"/>
        <c:axId val="214406208"/>
        <c:axId val="0"/>
      </c:bar3DChart>
      <c:catAx>
        <c:axId val="32353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06208"/>
        <c:crosses val="autoZero"/>
        <c:auto val="1"/>
        <c:lblAlgn val="ctr"/>
        <c:lblOffset val="100"/>
        <c:noMultiLvlLbl val="0"/>
      </c:catAx>
      <c:valAx>
        <c:axId val="2144062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3530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04855275443512E-2"/>
          <c:y val="5.3896604938271607E-2"/>
          <c:w val="0.65874194677871145"/>
          <c:h val="0.88975694444444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дорожное хозяйство</c:v>
                </c:pt>
                <c:pt idx="3">
                  <c:v>На благоустройство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4.2489600566437229</c:v>
                </c:pt>
                <c:pt idx="1">
                  <c:v>45.317021030343881</c:v>
                </c:pt>
                <c:pt idx="2">
                  <c:v>31.453605931251406</c:v>
                </c:pt>
                <c:pt idx="3">
                  <c:v>18.980412981760995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98972922502332"/>
          <c:y val="0.25741435185185185"/>
          <c:w val="0.3185634920634921"/>
          <c:h val="0.382277777777777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64356916810825E-2"/>
          <c:y val="2.7350369255382791E-2"/>
          <c:w val="0.7589830312357172"/>
          <c:h val="0.77540761708679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353880004516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95077149155572E-3"/>
                  <c:y val="2.320339505191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84074354776188E-3"/>
                  <c:y val="3.1548139142166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56061719324026E-2"/>
                  <c:y val="2.320522223476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0852314474651E-3"/>
                  <c:y val="-1.856417778781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14123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570926889098451E-7"/>
                  <c:y val="-7.65772333747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70462894930201E-3"/>
                  <c:y val="-2.32017505873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881327105213193E-17"/>
                  <c:y val="4.176940002258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64584864070537E-2"/>
                  <c:y val="-1.408867610735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4584864070537E-2"/>
                  <c:y val="-4.4756843987452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024246877295998E-2"/>
                  <c:y val="2.3205222234768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17239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5453724970639E-2"/>
                  <c:y val="-7.6577416093022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6061719324026E-2"/>
                  <c:y val="2.784626668172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655400440847E-2"/>
                  <c:y val="-1.856436050610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50771491550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4584864070537E-2"/>
                  <c:y val="1.6243655564338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21720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34656"/>
        <c:axId val="224894976"/>
        <c:axId val="0"/>
      </c:bar3DChart>
      <c:catAx>
        <c:axId val="32813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500" kern="700" baseline="0"/>
            </a:pPr>
            <a:endParaRPr lang="ru-RU"/>
          </a:p>
        </c:txPr>
        <c:crossAx val="224894976"/>
        <c:crosses val="autoZero"/>
        <c:auto val="1"/>
        <c:lblAlgn val="ctr"/>
        <c:lblOffset val="100"/>
        <c:tickLblSkip val="1"/>
        <c:noMultiLvlLbl val="0"/>
      </c:catAx>
      <c:valAx>
        <c:axId val="224894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328134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5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0849432030322"/>
          <c:y val="2.6945308545964029E-2"/>
          <c:w val="0.74048045208091628"/>
          <c:h val="0.791786252144823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6"/>
          <c:dPt>
            <c:idx val="0"/>
            <c:bubble3D val="1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1"/>
            <c:spPr>
              <a:solidFill>
                <a:srgbClr val="FF5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1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1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Городская Дума</c:v>
                </c:pt>
                <c:pt idx="1">
                  <c:v>Контрольно-счетный орган</c:v>
                </c:pt>
                <c:pt idx="2">
                  <c:v>Администрация</c:v>
                </c:pt>
                <c:pt idx="3">
                  <c:v>МП "Кадровая политика"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4021</c:v>
                </c:pt>
                <c:pt idx="1">
                  <c:v>1607</c:v>
                </c:pt>
                <c:pt idx="2">
                  <c:v>20840</c:v>
                </c:pt>
                <c:pt idx="3">
                  <c:v>9961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7193501723852175"/>
          <c:y val="0.85300012961522798"/>
          <c:w val="0.66480386514431"/>
          <c:h val="0.13230242935970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5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0849432030322"/>
          <c:y val="2.6945308545964029E-2"/>
          <c:w val="0.74048045208091628"/>
          <c:h val="0.791786252144823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7193501723852175"/>
          <c:y val="0.85300012961522798"/>
          <c:w val="0.66480386514431"/>
          <c:h val="0.13230242935970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6805725289783"/>
          <c:y val="4.1891210481664019E-2"/>
          <c:w val="0.61892324463948445"/>
          <c:h val="0.8535564439192021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3.7010818242417511E-2"/>
                  <c:y val="-0.339629913280009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155 749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-0.3065693611374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270497722475282E-3"/>
                  <c:y val="-0.320154227558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94882050142578E-3"/>
                  <c:y val="-0.29608856365683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037486575565674E-3"/>
                  <c:y val="-0.29209381571259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092323075213866E-2"/>
                  <c:y val="-0.37207563488474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046161537606933E-2"/>
                  <c:y val="-0.4343194613429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155749</c:v>
                </c:pt>
                <c:pt idx="1">
                  <c:v>141736</c:v>
                </c:pt>
                <c:pt idx="2">
                  <c:v>166112</c:v>
                </c:pt>
                <c:pt idx="3">
                  <c:v>147444</c:v>
                </c:pt>
                <c:pt idx="4">
                  <c:v>147810</c:v>
                </c:pt>
                <c:pt idx="5">
                  <c:v>196760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4.389084083250009E-2"/>
                  <c:y val="-0.1079139006169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92323075213598E-3"/>
                  <c:y val="-0.1388733003443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036E-3"/>
                  <c:y val="-0.11529104179527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27883938821613E-3"/>
                  <c:y val="-0.12400698678568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789764100285156E-3"/>
                  <c:y val="-0.13363279844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985649742621189E-2"/>
                  <c:y val="-0.154454756659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501555382735255E-2"/>
                  <c:y val="-4.911946288997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41825</c:v>
                </c:pt>
                <c:pt idx="1">
                  <c:v>64836</c:v>
                </c:pt>
                <c:pt idx="2">
                  <c:v>35235</c:v>
                </c:pt>
                <c:pt idx="3">
                  <c:v>39560</c:v>
                </c:pt>
                <c:pt idx="4">
                  <c:v>41194</c:v>
                </c:pt>
                <c:pt idx="5">
                  <c:v>69479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52637184"/>
        <c:axId val="286876224"/>
      </c:areaChart>
      <c:catAx>
        <c:axId val="2526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6876224"/>
        <c:crosses val="autoZero"/>
        <c:auto val="1"/>
        <c:lblAlgn val="ctr"/>
        <c:lblOffset val="100"/>
        <c:noMultiLvlLbl val="0"/>
      </c:catAx>
      <c:valAx>
        <c:axId val="286876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2637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361779246750358"/>
          <c:y val="0.3123782064291738"/>
          <c:w val="0.26491246342998925"/>
          <c:h val="0.414264145458749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6185153498082E-3"/>
          <c:y val="2.3051431785357183E-2"/>
          <c:w val="0.99003522946602462"/>
          <c:h val="0.602708900399955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0"/>
                  <c:y val="-1.76369292300855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60928726395671E-2"/>
                  <c:y val="-3.968309076769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03040372510602E-3"/>
                  <c:y val="2.86600099988889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06080745021204E-3"/>
                  <c:y val="-4.40923230752140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20186255017E-3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- 55 278 тыс.руб.</c:v>
                </c:pt>
                <c:pt idx="1">
                  <c:v>Акцизы - 679 тыс.руб.</c:v>
                </c:pt>
                <c:pt idx="2">
                  <c:v>Налоги на совокупный доход - 23 475 тыс.руб.</c:v>
                </c:pt>
                <c:pt idx="3">
                  <c:v>Налоги на имущество - 72 164 тыс.руб.</c:v>
                </c:pt>
                <c:pt idx="4">
                  <c:v>Доходы от использования имущества - 21 980 тыс.руб.</c:v>
                </c:pt>
                <c:pt idx="5">
                  <c:v>Доходы от оказания платных услуг и компенсации - 1 901 тыс.руб.</c:v>
                </c:pt>
                <c:pt idx="6">
                  <c:v>Доходы от продажи мат.и немат. активов - 19 903 тыс.руб.</c:v>
                </c:pt>
                <c:pt idx="7">
                  <c:v>Штрафы и прочие неналоговые доходы - 1 381 тыс.руб.</c:v>
                </c:pt>
                <c:pt idx="8">
                  <c:v>Безвозмездные поступления - 69 479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20.762733694853353</c:v>
                </c:pt>
                <c:pt idx="1">
                  <c:v>0.25521327496371288</c:v>
                </c:pt>
                <c:pt idx="2">
                  <c:v>8.8171551586611958</c:v>
                </c:pt>
                <c:pt idx="3">
                  <c:v>27.104732995800202</c:v>
                </c:pt>
                <c:pt idx="4">
                  <c:v>8.2556993957736253</c:v>
                </c:pt>
                <c:pt idx="5">
                  <c:v>0.7138699329480156</c:v>
                </c:pt>
                <c:pt idx="6" formatCode="0">
                  <c:v>7.4755545141914101</c:v>
                </c:pt>
                <c:pt idx="7">
                  <c:v>0.51861616500368124</c:v>
                </c:pt>
                <c:pt idx="8">
                  <c:v>26.096424867804807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8913920482161953E-2"/>
          <c:y val="0.64994375624930567"/>
          <c:w val="0.95290303647921415"/>
          <c:h val="0.350056243750694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31753368010766"/>
          <c:y val="8.9173772358626835E-2"/>
          <c:w val="0.35918513465057905"/>
          <c:h val="0.535577817742473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3.4837315650015602E-3"/>
                  <c:y val="-5.051786573978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856669196846436E-2"/>
                  <c:y val="-0.10254519045208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835876707289354E-2"/>
                  <c:y val="-8.65816006726275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287648842093501E-2"/>
                  <c:y val="3.804652706626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80175187784354E-2"/>
                  <c:y val="-3.583518155047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85617557895325E-2"/>
                  <c:y val="-9.468358111101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746508584760248E-3"/>
                  <c:y val="-0.1226474174827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742303519123037E-2"/>
                  <c:y val="-9.3338587379180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570505865205059E-3"/>
                  <c:y val="-0.10141234307299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Дотация на выравнивание  бюджетной обеспенности</c:v>
                </c:pt>
                <c:pt idx="1">
                  <c:v>Субвенция на осуществление первичного воинского учета</c:v>
                </c:pt>
                <c:pt idx="2">
                  <c:v>Прочие межбюджетные трансферты, передаваемые бюджетам городских поселений из бюджетов муниципальных районов</c:v>
                </c:pt>
                <c:pt idx="3">
                  <c:v>Субсидии бюджетам городских поселений  на поддержку государственных программ субъектов Российской Федерации и муниципальных программ формирования современной городской среды</c:v>
                </c:pt>
                <c:pt idx="4">
                  <c:v>Прочие субсидии бюджетам  городских поселений на реализацию мероприятий подпрограммы «Совершенствование и развитие сети автомобильных дорог Калужской области»</c:v>
                </c:pt>
                <c:pt idx="5">
                  <c:v>Прочие субсидии бюджетам городских  поселений на мероприятия, направленные на энергосбережение и повышение энергоэффективности в Калужской области</c:v>
                </c:pt>
                <c:pt idx="6">
                  <c:v>Прочие безвозмездные поступления от физических и юридических лиц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446</c:v>
                </c:pt>
                <c:pt idx="1">
                  <c:v>1426</c:v>
                </c:pt>
                <c:pt idx="2">
                  <c:v>43018</c:v>
                </c:pt>
                <c:pt idx="3">
                  <c:v>7790</c:v>
                </c:pt>
                <c:pt idx="4">
                  <c:v>13024</c:v>
                </c:pt>
                <c:pt idx="5">
                  <c:v>2736</c:v>
                </c:pt>
                <c:pt idx="6">
                  <c:v>1039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legend>
      <c:legendPos val="l"/>
      <c:layout>
        <c:manualLayout>
          <c:xMode val="edge"/>
          <c:yMode val="edge"/>
          <c:x val="7.7807684606106889E-3"/>
          <c:y val="8.5686295487058375E-2"/>
          <c:w val="0.56067914371265859"/>
          <c:h val="0.91318420038377079"/>
        </c:manualLayout>
      </c:layout>
      <c:overlay val="0"/>
      <c:txPr>
        <a:bodyPr/>
        <a:lstStyle/>
        <a:p>
          <a:pPr algn="just" defTabSz="720000">
            <a:lnSpc>
              <a:spcPts val="1200"/>
            </a:lnSpc>
            <a:defRPr sz="1400" kern="7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38</c:v>
                </c:pt>
                <c:pt idx="2">
                  <c:v>39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</c:v>
                </c:pt>
                <c:pt idx="1">
                  <c:v>124</c:v>
                </c:pt>
                <c:pt idx="2">
                  <c:v>144</c:v>
                </c:pt>
                <c:pt idx="3">
                  <c:v>147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</c:v>
                </c:pt>
                <c:pt idx="1">
                  <c:v>45</c:v>
                </c:pt>
                <c:pt idx="2">
                  <c:v>50</c:v>
                </c:pt>
                <c:pt idx="3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191</c:v>
                </c:pt>
                <c:pt idx="1">
                  <c:v>207</c:v>
                </c:pt>
                <c:pt idx="2">
                  <c:v>233</c:v>
                </c:pt>
                <c:pt idx="3">
                  <c:v>254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0487424"/>
        <c:axId val="320736064"/>
        <c:axId val="0"/>
      </c:bar3DChart>
      <c:catAx>
        <c:axId val="32048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20736064"/>
        <c:crosses val="autoZero"/>
        <c:auto val="1"/>
        <c:lblAlgn val="ctr"/>
        <c:lblOffset val="100"/>
        <c:noMultiLvlLbl val="0"/>
      </c:catAx>
      <c:valAx>
        <c:axId val="32073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487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социального характера</c:v>
                </c:pt>
                <c:pt idx="1">
                  <c:v>На ЖКХ и дорожное хозяйство</c:v>
                </c:pt>
                <c:pt idx="2">
                  <c:v>На содержание ОМСУ</c:v>
                </c:pt>
                <c:pt idx="3">
                  <c:v>На исполнение прочих полномочий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19.341298284401468</c:v>
                </c:pt>
                <c:pt idx="1">
                  <c:v>57.783136701062567</c:v>
                </c:pt>
                <c:pt idx="2">
                  <c:v>14.331010987541159</c:v>
                </c:pt>
                <c:pt idx="3">
                  <c:v>8.5445540269948097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4503657528919998"/>
          <c:y val="0.67584489753893262"/>
          <c:w val="0.52690203655098666"/>
          <c:h val="0.30731890649570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575974570318632E-3"/>
                  <c:y val="-1.168951183862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49116948438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2E-3"/>
                  <c:y val="-3.416282955025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14140</c:v>
                </c:pt>
                <c:pt idx="1">
                  <c:v>3254</c:v>
                </c:pt>
                <c:pt idx="2">
                  <c:v>17157</c:v>
                </c:pt>
                <c:pt idx="3">
                  <c:v>3006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18377113286769E-2"/>
                  <c:y val="-3.039273078041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8377113286769E-2"/>
                  <c:y val="-3.776884622530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0496E-2"/>
                  <c:y val="-1.168951183862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51949140637265E-3"/>
                  <c:y val="-3.039273078041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18530</c:v>
                </c:pt>
                <c:pt idx="1">
                  <c:v>3920</c:v>
                </c:pt>
                <c:pt idx="2">
                  <c:v>12429</c:v>
                </c:pt>
                <c:pt idx="3">
                  <c:v>4477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88070304054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03898281275605E-3"/>
                  <c:y val="-6.832565910051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23443</c:v>
                </c:pt>
                <c:pt idx="1">
                  <c:v>4763</c:v>
                </c:pt>
                <c:pt idx="2">
                  <c:v>16432</c:v>
                </c:pt>
                <c:pt idx="3">
                  <c:v>4527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21787904"/>
        <c:axId val="251958336"/>
        <c:axId val="0"/>
      </c:bar3DChart>
      <c:catAx>
        <c:axId val="32178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1958336"/>
        <c:crosses val="autoZero"/>
        <c:auto val="1"/>
        <c:lblAlgn val="ctr"/>
        <c:lblOffset val="100"/>
        <c:noMultiLvlLbl val="0"/>
      </c:catAx>
      <c:valAx>
        <c:axId val="2519583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178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18871456890466"/>
          <c:y val="0.15222487307215096"/>
          <c:w val="0.13323531086077672"/>
          <c:h val="0.252852282435678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8777312539045"/>
          <c:y val="6.028834023859988E-3"/>
          <c:w val="0.4094244537492191"/>
          <c:h val="0.719766779157408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299979419408772"/>
                  <c:y val="9.351376963367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749845645565799E-2"/>
                  <c:y val="-0.1346752333321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167369381544126"/>
                  <c:y val="-9.37273397795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022804387854901"/>
                  <c:y val="3.163639079679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проведение мероприятий</c:v>
                </c:pt>
                <c:pt idx="3">
                  <c:v>На ремонт ДК и приобретение оборудования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9709</c:v>
                </c:pt>
                <c:pt idx="1">
                  <c:v>1744</c:v>
                </c:pt>
                <c:pt idx="2">
                  <c:v>2486</c:v>
                </c:pt>
                <c:pt idx="3">
                  <c:v>2722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7"/>
        <c:holeSize val="10"/>
      </c:doughnut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22010725989664"/>
          <c:y val="1.525294961133053E-2"/>
          <c:w val="0.44824042081354293"/>
          <c:h val="0.786067671253553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6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"/>
                  <c:y val="-3.8656290597903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210322799952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 зарплату и начисления на оплату труда</c:v>
                </c:pt>
                <c:pt idx="1">
                  <c:v>На содержание учреждения</c:v>
                </c:pt>
                <c:pt idx="2">
                  <c:v>На укрепление и развитие МТБ</c:v>
                </c:pt>
                <c:pt idx="3">
                  <c:v>На проведение культурно-досуговых мероприятий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4649</c:v>
                </c:pt>
                <c:pt idx="1">
                  <c:v>568</c:v>
                </c:pt>
                <c:pt idx="2">
                  <c:v>1549</c:v>
                </c:pt>
                <c:pt idx="3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6"/>
      </c:pie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/>
            <a:t>Муниципальная программа «Кадровая политика в г. Балабаново» – </a:t>
          </a:r>
          <a:r>
            <a:rPr lang="ru-RU" b="1" dirty="0" smtClean="0"/>
            <a:t>10 589 тыс. руб.</a:t>
          </a:r>
          <a:endParaRPr lang="ru-RU" b="1" dirty="0"/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 – </a:t>
          </a:r>
          <a:r>
            <a:rPr lang="ru-RU" b="1" dirty="0" smtClean="0"/>
            <a:t>1 886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 – </a:t>
          </a:r>
          <a:r>
            <a:rPr lang="ru-RU" b="1" dirty="0" smtClean="0"/>
            <a:t>46 199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/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 – </a:t>
          </a:r>
          <a:r>
            <a:rPr lang="ru-RU" b="1" dirty="0" smtClean="0"/>
            <a:t>61 289 тыс. руб.</a:t>
          </a:r>
          <a:endParaRPr lang="ru-RU" b="1" dirty="0"/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/>
            <a:t>Муниципальная программа «Молодежная политика города Балабаново» – </a:t>
          </a:r>
          <a:r>
            <a:rPr lang="ru-RU" b="1" dirty="0" smtClean="0"/>
            <a:t>695 тыс. руб.</a:t>
          </a:r>
          <a:endParaRPr lang="ru-RU" b="1" dirty="0"/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 – </a:t>
          </a:r>
          <a:r>
            <a:rPr lang="ru-RU" b="1" dirty="0" smtClean="0"/>
            <a:t>6 208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системы социального обслуживания населения городского поселения «Город Балабаново»              – </a:t>
          </a:r>
          <a:r>
            <a:rPr lang="ru-RU" b="1" dirty="0" smtClean="0"/>
            <a:t>864 тыс. руб.</a:t>
          </a:r>
          <a:endParaRPr lang="ru-RU" b="1" dirty="0"/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«Капитальный ремонт многоквартирных жилых домов городского поселения «Город Балабаново» – </a:t>
          </a:r>
          <a:r>
            <a:rPr lang="ru-RU" b="1" dirty="0" smtClean="0"/>
            <a:t>6 241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/>
            <a:t>Муниципальная программа «Культурная политика в городе Балабаново» – </a:t>
          </a:r>
          <a:r>
            <a:rPr lang="ru-RU" b="1" dirty="0" smtClean="0"/>
            <a:t>23 443 тыс. руб.</a:t>
          </a:r>
          <a:endParaRPr lang="ru-RU" b="1" dirty="0"/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 – </a:t>
          </a:r>
          <a:r>
            <a:rPr lang="ru-RU" b="1" dirty="0" smtClean="0"/>
            <a:t>16 432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/>
            <a:t>Муниципальная программа «Благоустройство городского поселения «Город Балабаново»            – </a:t>
          </a:r>
          <a:r>
            <a:rPr lang="ru-RU" b="1" dirty="0" smtClean="0"/>
            <a:t>17 760 тыс. руб.</a:t>
          </a:r>
          <a:endParaRPr lang="ru-RU" b="1" dirty="0"/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F30A6E0A-846B-41B2-99D6-ADA2AF60A603}">
      <dgm:prSet phldrT="[Текст]"/>
      <dgm:spPr/>
      <dgm:t>
        <a:bodyPr/>
        <a:lstStyle/>
        <a:p>
          <a:r>
            <a:rPr lang="ru-RU" dirty="0" smtClean="0"/>
            <a:t>Муниципальная программа «Формирование комфортной городской среды города Балабаново» – </a:t>
          </a:r>
          <a:r>
            <a:rPr lang="ru-RU" b="1" dirty="0" smtClean="0"/>
            <a:t>8 224 тыс. руб.</a:t>
          </a:r>
          <a:endParaRPr lang="ru-RU" b="1" dirty="0"/>
        </a:p>
      </dgm:t>
    </dgm:pt>
    <dgm:pt modelId="{57CA20AC-286D-4FEB-A5DD-9A55F78436EE}" type="parTrans" cxnId="{A785F76F-D3EA-419C-93DF-448EE3422A23}">
      <dgm:prSet/>
      <dgm:spPr/>
      <dgm:t>
        <a:bodyPr/>
        <a:lstStyle/>
        <a:p>
          <a:endParaRPr lang="ru-RU"/>
        </a:p>
      </dgm:t>
    </dgm:pt>
    <dgm:pt modelId="{5D445D2D-9794-4A26-BF6F-D94DF70EDF52}" type="sibTrans" cxnId="{A785F76F-D3EA-419C-93DF-448EE3422A23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 - </a:t>
          </a:r>
          <a:r>
            <a:rPr lang="ru-RU" b="1" dirty="0" smtClean="0"/>
            <a:t>1 897 тыс. руб.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/>
            <a:t>Муниципальная программа «Информационная политика. Развитие СМИ в городе Балабаново» – </a:t>
          </a:r>
          <a:r>
            <a:rPr lang="ru-RU" b="1" dirty="0" smtClean="0"/>
            <a:t>4 763 тыс. руб.</a:t>
          </a:r>
          <a:endParaRPr lang="ru-RU" b="1" dirty="0"/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 –          </a:t>
          </a:r>
          <a:r>
            <a:rPr lang="ru-RU" b="1" dirty="0" smtClean="0"/>
            <a:t>2 341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 – </a:t>
          </a:r>
          <a:r>
            <a:rPr lang="ru-RU" b="1" dirty="0" smtClean="0"/>
            <a:t>34 827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</dgm:pt>
    <dgm:pt modelId="{B189D1DD-1660-4D47-8565-E573D75AD731}" type="pres">
      <dgm:prSet presAssocID="{55AB6B2E-923A-48CD-9C6C-CBABF28FAF79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</dgm:pt>
    <dgm:pt modelId="{22D3A689-38A3-4BBD-AD69-A81B7416298B}" type="pres">
      <dgm:prSet presAssocID="{C5E5463C-7099-478A-8CDC-D0959B3BE4B9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</dgm:pt>
    <dgm:pt modelId="{A1B61145-D6F1-4CEE-A73A-0C832A8C61E1}" type="pres">
      <dgm:prSet presAssocID="{C6CE63D6-CB0E-40E7-9D03-ABA481C7BF4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</dgm:pt>
    <dgm:pt modelId="{E3615419-3767-4863-8576-2FDE4D497C47}" type="pres">
      <dgm:prSet presAssocID="{3033608E-00BA-46B0-9AD6-DF0C79C428A2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</dgm:pt>
    <dgm:pt modelId="{60D625C2-4ACF-42EF-8B1F-D8D72A029E0B}" type="pres">
      <dgm:prSet presAssocID="{5FB37861-E936-4DE4-9A3E-D93D66BD2029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</dgm:pt>
    <dgm:pt modelId="{F63DE0F1-E4F1-4A9E-899E-164ED982587B}" type="pres">
      <dgm:prSet presAssocID="{93DA1383-815F-44BB-A08B-07540F8DEC7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</dgm:pt>
    <dgm:pt modelId="{375A00CA-21A9-41EB-9F4B-1E745AE5EADA}" type="pres">
      <dgm:prSet presAssocID="{F30A6E0A-846B-41B2-99D6-ADA2AF60A603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1F31F-279A-4EE6-B5DB-22F9020672DF}" type="pres">
      <dgm:prSet presAssocID="{5D445D2D-9794-4A26-BF6F-D94DF70EDF52}" presName="sibTrans" presStyleCnt="0"/>
      <dgm:spPr/>
    </dgm:pt>
    <dgm:pt modelId="{1B4F3A76-70C1-4173-BFB3-79D03C6EAC84}" type="pres">
      <dgm:prSet presAssocID="{9F082627-A81F-4D97-AC88-4F18FC27229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</dgm:pt>
    <dgm:pt modelId="{2336B8D7-6188-48F1-A956-A7BB4A5D2F64}" type="pres">
      <dgm:prSet presAssocID="{D394614D-119C-4E96-903B-7486E1ED75BD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</dgm:pt>
    <dgm:pt modelId="{A146E97E-F28D-45B9-8B0F-3ADC27167B2C}" type="pres">
      <dgm:prSet presAssocID="{64516AFC-A8E4-404A-943B-AE7EAC14CAF5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</dgm:pt>
    <dgm:pt modelId="{01E900EC-B0FB-4937-92D5-8E421A5A45B1}" type="pres">
      <dgm:prSet presAssocID="{C5A13E84-4B95-438E-BCD1-0EEB455454EF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</dgm:pt>
    <dgm:pt modelId="{33634896-89CD-438F-AFC1-F87306856668}" type="pres">
      <dgm:prSet presAssocID="{A6F745FE-9B05-40C8-ADD7-C52D63EB9583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</dgm:pt>
    <dgm:pt modelId="{487368EC-BFFA-418E-BBB1-7E6CF022FD9F}" type="pres">
      <dgm:prSet presAssocID="{2FAFDF61-9AB2-444E-B986-3D53DB27104D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</dgm:pt>
    <dgm:pt modelId="{B7857FEC-2219-4EFA-A4D1-2ED6EDD4AA61}" type="pres">
      <dgm:prSet presAssocID="{5169FF00-7069-40EB-8BAB-CA5F77FDA70D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</dgm:pt>
    <dgm:pt modelId="{AC826481-2138-406D-9169-7F475589C201}" type="pres">
      <dgm:prSet presAssocID="{6579EF3A-C606-4640-91D1-860857C18160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2FAD7-05CF-4BB2-96C9-FF409B7876C5}" type="presOf" srcId="{5FB37861-E936-4DE4-9A3E-D93D66BD2029}" destId="{60D625C2-4ACF-42EF-8B1F-D8D72A029E0B}" srcOrd="0" destOrd="0" presId="urn:microsoft.com/office/officeart/2005/8/layout/default"/>
    <dgm:cxn modelId="{33CFB0DB-3219-4E15-91CA-BE6C1B2C03B9}" srcId="{E2D17913-472D-4E46-B349-0988F6E8CC01}" destId="{A6F745FE-9B05-40C8-ADD7-C52D63EB9583}" srcOrd="12" destOrd="0" parTransId="{2202078F-B173-4350-8712-C726B8340A3D}" sibTransId="{C9772CA2-588B-4BA5-8DB2-98951E3BC068}"/>
    <dgm:cxn modelId="{37A80BAB-9624-4D26-95FA-132E6A7980E1}" type="presOf" srcId="{C5E5463C-7099-478A-8CDC-D0959B3BE4B9}" destId="{22D3A689-38A3-4BBD-AD69-A81B7416298B}" srcOrd="0" destOrd="0" presId="urn:microsoft.com/office/officeart/2005/8/layout/default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47D9F148-EA9A-47AF-9425-0118BCC0E422}" srcId="{E2D17913-472D-4E46-B349-0988F6E8CC01}" destId="{93DA1383-815F-44BB-A08B-07540F8DEC77}" srcOrd="6" destOrd="0" parTransId="{2673F7D8-FA87-4B37-979A-1A487CFA6D6B}" sibTransId="{31A1728A-5A79-4907-B50A-CD3A18310759}"/>
    <dgm:cxn modelId="{A785F76F-D3EA-419C-93DF-448EE3422A23}" srcId="{E2D17913-472D-4E46-B349-0988F6E8CC01}" destId="{F30A6E0A-846B-41B2-99D6-ADA2AF60A603}" srcOrd="7" destOrd="0" parTransId="{57CA20AC-286D-4FEB-A5DD-9A55F78436EE}" sibTransId="{5D445D2D-9794-4A26-BF6F-D94DF70EDF52}"/>
    <dgm:cxn modelId="{3E1FCB5D-F238-4211-BB3C-245CBF05D951}" type="presOf" srcId="{F30A6E0A-846B-41B2-99D6-ADA2AF60A603}" destId="{375A00CA-21A9-41EB-9F4B-1E745AE5EADA}" srcOrd="0" destOrd="0" presId="urn:microsoft.com/office/officeart/2005/8/layout/default"/>
    <dgm:cxn modelId="{B8234884-B736-4A91-A1D3-246E77D02EBF}" type="presOf" srcId="{93DA1383-815F-44BB-A08B-07540F8DEC77}" destId="{F63DE0F1-E4F1-4A9E-899E-164ED982587B}" srcOrd="0" destOrd="0" presId="urn:microsoft.com/office/officeart/2005/8/layout/default"/>
    <dgm:cxn modelId="{0533CC6E-2E04-430C-8D13-0B408CFAAACA}" type="presOf" srcId="{FD17F7F9-61D1-4526-99F9-8B2B4DC4F926}" destId="{6F477A26-A5B9-4A6C-A94D-BE1713F515B7}" srcOrd="0" destOrd="0" presId="urn:microsoft.com/office/officeart/2005/8/layout/default"/>
    <dgm:cxn modelId="{DBF3E331-16D0-4A39-9BEE-BEB5E80A1BBF}" type="presOf" srcId="{C6CE63D6-CB0E-40E7-9D03-ABA481C7BF49}" destId="{A1B61145-D6F1-4CEE-A73A-0C832A8C61E1}" srcOrd="0" destOrd="0" presId="urn:microsoft.com/office/officeart/2005/8/layout/default"/>
    <dgm:cxn modelId="{0BD4445A-0CB5-4DA8-971A-75B82DBF0AF5}" type="presOf" srcId="{6579EF3A-C606-4640-91D1-860857C18160}" destId="{AC826481-2138-406D-9169-7F475589C201}" srcOrd="0" destOrd="0" presId="urn:microsoft.com/office/officeart/2005/8/layout/default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CFC92E46-9318-4B2B-8079-7514D07ACD20}" type="presOf" srcId="{9F082627-A81F-4D97-AC88-4F18FC272299}" destId="{1B4F3A76-70C1-4173-BFB3-79D03C6EAC84}" srcOrd="0" destOrd="0" presId="urn:microsoft.com/office/officeart/2005/8/layout/default"/>
    <dgm:cxn modelId="{E59D897E-E072-4C32-AF8B-0EC048C1FA3C}" type="presOf" srcId="{5169FF00-7069-40EB-8BAB-CA5F77FDA70D}" destId="{B7857FEC-2219-4EFA-A4D1-2ED6EDD4AA61}" srcOrd="0" destOrd="0" presId="urn:microsoft.com/office/officeart/2005/8/layout/default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6296D930-7D7A-4BD6-B984-5249FDBE90DA}" type="presOf" srcId="{55AB6B2E-923A-48CD-9C6C-CBABF28FAF79}" destId="{B189D1DD-1660-4D47-8565-E573D75AD731}" srcOrd="0" destOrd="0" presId="urn:microsoft.com/office/officeart/2005/8/layout/default"/>
    <dgm:cxn modelId="{B70E223D-7546-4697-83E5-661E239CF8D8}" srcId="{E2D17913-472D-4E46-B349-0988F6E8CC01}" destId="{64516AFC-A8E4-404A-943B-AE7EAC14CAF5}" srcOrd="10" destOrd="0" parTransId="{E7A9BFE4-CABC-4F48-A3BC-EFB0BFFED536}" sibTransId="{5843BD3E-3FEE-4891-92C6-6DCD1FD6F747}"/>
    <dgm:cxn modelId="{8B17AE30-7356-422D-893E-7B91C9C3BC9F}" type="presOf" srcId="{3033608E-00BA-46B0-9AD6-DF0C79C428A2}" destId="{E3615419-3767-4863-8576-2FDE4D497C47}" srcOrd="0" destOrd="0" presId="urn:microsoft.com/office/officeart/2005/8/layout/default"/>
    <dgm:cxn modelId="{5584A912-2F1E-4FF0-8BB1-15D85CAF50D1}" srcId="{E2D17913-472D-4E46-B349-0988F6E8CC01}" destId="{9F082627-A81F-4D97-AC88-4F18FC272299}" srcOrd="8" destOrd="0" parTransId="{D6948FD3-9006-4517-A518-3E4D6B10C1A5}" sibTransId="{7A8ABDDB-969E-4C4C-BB73-1636AB6C19D0}"/>
    <dgm:cxn modelId="{F84D8981-22D2-4BFD-9BCD-2C8103C4C1BE}" type="presOf" srcId="{A6F745FE-9B05-40C8-ADD7-C52D63EB9583}" destId="{33634896-89CD-438F-AFC1-F87306856668}" srcOrd="0" destOrd="0" presId="urn:microsoft.com/office/officeart/2005/8/layout/default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7084E4FB-4414-4F7D-9BCB-4DD15E6905A0}" srcId="{E2D17913-472D-4E46-B349-0988F6E8CC01}" destId="{6579EF3A-C606-4640-91D1-860857C18160}" srcOrd="15" destOrd="0" parTransId="{94E3E3B5-288A-4C3C-9EBD-403004977439}" sibTransId="{F2D304EE-4512-4800-8DE0-0FB906CBF146}"/>
    <dgm:cxn modelId="{F79DECEF-F679-4D4D-9254-685750B75417}" srcId="{E2D17913-472D-4E46-B349-0988F6E8CC01}" destId="{2FAFDF61-9AB2-444E-B986-3D53DB27104D}" srcOrd="13" destOrd="0" parTransId="{043E38B2-BF2B-46C8-B7AE-A41D177953BF}" sibTransId="{7DD9E060-C429-4537-A990-E4900B30C7F9}"/>
    <dgm:cxn modelId="{07801278-1DFD-404A-8F26-D654FEE0B7FE}" srcId="{E2D17913-472D-4E46-B349-0988F6E8CC01}" destId="{D394614D-119C-4E96-903B-7486E1ED75BD}" srcOrd="9" destOrd="0" parTransId="{B44F85E3-DE48-42FC-9BAC-2DE9EB1FB0ED}" sibTransId="{67EADDFC-D871-457A-A705-506CD1E8AB4B}"/>
    <dgm:cxn modelId="{E0B667C0-6AD1-4158-9E33-BBA7A248D118}" srcId="{E2D17913-472D-4E46-B349-0988F6E8CC01}" destId="{5FB37861-E936-4DE4-9A3E-D93D66BD2029}" srcOrd="5" destOrd="0" parTransId="{253750AC-11D9-4345-99F5-3C364074BF83}" sibTransId="{C0EAB6F4-0840-4C44-9E9D-0EDEEA8D1AA8}"/>
    <dgm:cxn modelId="{4D1AEC3C-18AA-49D2-8E48-0E2DA37F34CB}" type="presOf" srcId="{E2D17913-472D-4E46-B349-0988F6E8CC01}" destId="{222FEDA1-9E9A-421C-8C03-F349E0631388}" srcOrd="0" destOrd="0" presId="urn:microsoft.com/office/officeart/2005/8/layout/default"/>
    <dgm:cxn modelId="{3908BC4C-B74F-4070-A340-B75E47CD1E38}" srcId="{E2D17913-472D-4E46-B349-0988F6E8CC01}" destId="{C5A13E84-4B95-438E-BCD1-0EEB455454EF}" srcOrd="11" destOrd="0" parTransId="{046988FC-CD8F-405D-A3BB-A4405FACFD9D}" sibTransId="{14A2CF0B-1A1E-48B5-AB56-6A9A2F204F56}"/>
    <dgm:cxn modelId="{E2D2725D-D6A2-47B0-8432-00EDFFAA2631}" type="presOf" srcId="{D394614D-119C-4E96-903B-7486E1ED75BD}" destId="{2336B8D7-6188-48F1-A956-A7BB4A5D2F64}" srcOrd="0" destOrd="0" presId="urn:microsoft.com/office/officeart/2005/8/layout/default"/>
    <dgm:cxn modelId="{0FAB4148-2AD1-4EEC-A6E3-280027CA032F}" type="presOf" srcId="{C5A13E84-4B95-438E-BCD1-0EEB455454EF}" destId="{01E900EC-B0FB-4937-92D5-8E421A5A45B1}" srcOrd="0" destOrd="0" presId="urn:microsoft.com/office/officeart/2005/8/layout/default"/>
    <dgm:cxn modelId="{69700942-E59D-4561-9C36-BB9C62F77B9E}" type="presOf" srcId="{2FAFDF61-9AB2-444E-B986-3D53DB27104D}" destId="{487368EC-BFFA-418E-BBB1-7E6CF022FD9F}" srcOrd="0" destOrd="0" presId="urn:microsoft.com/office/officeart/2005/8/layout/default"/>
    <dgm:cxn modelId="{A1319B69-E763-4A30-80EF-87D767442B0F}" srcId="{E2D17913-472D-4E46-B349-0988F6E8CC01}" destId="{3033608E-00BA-46B0-9AD6-DF0C79C428A2}" srcOrd="4" destOrd="0" parTransId="{1B5373D6-8C16-41D8-ACAB-A6D3A96A7AED}" sibTransId="{6C89FDA8-9993-4DD3-8999-2A3730B4CD43}"/>
    <dgm:cxn modelId="{209686A6-9776-45FE-B7AF-000CF912399B}" srcId="{E2D17913-472D-4E46-B349-0988F6E8CC01}" destId="{5169FF00-7069-40EB-8BAB-CA5F77FDA70D}" srcOrd="14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"/>
    <dgm:cxn modelId="{4F1150C4-E0B0-4556-8C65-247C92661223}" type="presParOf" srcId="{222FEDA1-9E9A-421C-8C03-F349E0631388}" destId="{6F477A26-A5B9-4A6C-A94D-BE1713F515B7}" srcOrd="0" destOrd="0" presId="urn:microsoft.com/office/officeart/2005/8/layout/default"/>
    <dgm:cxn modelId="{C73E1285-C3A0-4914-9B7C-33D692BB74FA}" type="presParOf" srcId="{222FEDA1-9E9A-421C-8C03-F349E0631388}" destId="{B28881CC-E414-401B-AE12-417BE601F5FA}" srcOrd="1" destOrd="0" presId="urn:microsoft.com/office/officeart/2005/8/layout/default"/>
    <dgm:cxn modelId="{5BE996EB-59B1-415C-AEF1-EF8D65798975}" type="presParOf" srcId="{222FEDA1-9E9A-421C-8C03-F349E0631388}" destId="{B189D1DD-1660-4D47-8565-E573D75AD731}" srcOrd="2" destOrd="0" presId="urn:microsoft.com/office/officeart/2005/8/layout/default"/>
    <dgm:cxn modelId="{3E7F422A-AC0B-452B-AE18-4EBED2092871}" type="presParOf" srcId="{222FEDA1-9E9A-421C-8C03-F349E0631388}" destId="{01B5E205-7813-4FF0-95EF-23C24858D9F0}" srcOrd="3" destOrd="0" presId="urn:microsoft.com/office/officeart/2005/8/layout/default"/>
    <dgm:cxn modelId="{E31FB675-9122-4CA1-ACDD-DF7ADF533044}" type="presParOf" srcId="{222FEDA1-9E9A-421C-8C03-F349E0631388}" destId="{22D3A689-38A3-4BBD-AD69-A81B7416298B}" srcOrd="4" destOrd="0" presId="urn:microsoft.com/office/officeart/2005/8/layout/default"/>
    <dgm:cxn modelId="{F40742F3-ACA3-4691-849B-C02C7B20C323}" type="presParOf" srcId="{222FEDA1-9E9A-421C-8C03-F349E0631388}" destId="{344F34F2-4CA3-4D49-8153-384E901BFA11}" srcOrd="5" destOrd="0" presId="urn:microsoft.com/office/officeart/2005/8/layout/default"/>
    <dgm:cxn modelId="{D8A39AD8-9AD6-41C3-94E7-44F81B6BCA2F}" type="presParOf" srcId="{222FEDA1-9E9A-421C-8C03-F349E0631388}" destId="{A1B61145-D6F1-4CEE-A73A-0C832A8C61E1}" srcOrd="6" destOrd="0" presId="urn:microsoft.com/office/officeart/2005/8/layout/default"/>
    <dgm:cxn modelId="{EFD9C0D4-9C93-4E09-813C-00B0E386549C}" type="presParOf" srcId="{222FEDA1-9E9A-421C-8C03-F349E0631388}" destId="{41737BE4-4399-4F41-B7D5-F0DA8642BB8F}" srcOrd="7" destOrd="0" presId="urn:microsoft.com/office/officeart/2005/8/layout/default"/>
    <dgm:cxn modelId="{FF0EEC27-9E63-4159-B944-6DC23956381A}" type="presParOf" srcId="{222FEDA1-9E9A-421C-8C03-F349E0631388}" destId="{E3615419-3767-4863-8576-2FDE4D497C47}" srcOrd="8" destOrd="0" presId="urn:microsoft.com/office/officeart/2005/8/layout/default"/>
    <dgm:cxn modelId="{2CD54F9D-C923-4DA2-872C-91281B2EC8A0}" type="presParOf" srcId="{222FEDA1-9E9A-421C-8C03-F349E0631388}" destId="{1CFF1F1A-820D-4931-9A4B-E137E6EA073F}" srcOrd="9" destOrd="0" presId="urn:microsoft.com/office/officeart/2005/8/layout/default"/>
    <dgm:cxn modelId="{DAF5B96B-C6AB-415C-AFEE-2DB06CBF0596}" type="presParOf" srcId="{222FEDA1-9E9A-421C-8C03-F349E0631388}" destId="{60D625C2-4ACF-42EF-8B1F-D8D72A029E0B}" srcOrd="10" destOrd="0" presId="urn:microsoft.com/office/officeart/2005/8/layout/default"/>
    <dgm:cxn modelId="{805926E2-9206-44F7-9706-560919764F67}" type="presParOf" srcId="{222FEDA1-9E9A-421C-8C03-F349E0631388}" destId="{F550CAFA-7B05-46C9-8327-3A9975992261}" srcOrd="11" destOrd="0" presId="urn:microsoft.com/office/officeart/2005/8/layout/default"/>
    <dgm:cxn modelId="{D58A3AEE-1162-416E-8E2A-3A8E6AFDF673}" type="presParOf" srcId="{222FEDA1-9E9A-421C-8C03-F349E0631388}" destId="{F63DE0F1-E4F1-4A9E-899E-164ED982587B}" srcOrd="12" destOrd="0" presId="urn:microsoft.com/office/officeart/2005/8/layout/default"/>
    <dgm:cxn modelId="{1858BE82-532C-44E0-98BD-274BB27EE486}" type="presParOf" srcId="{222FEDA1-9E9A-421C-8C03-F349E0631388}" destId="{29D557E9-5BE2-4438-AA68-6C0087F57939}" srcOrd="13" destOrd="0" presId="urn:microsoft.com/office/officeart/2005/8/layout/default"/>
    <dgm:cxn modelId="{27D04B4E-1786-4DEA-BD09-1DE25B18A350}" type="presParOf" srcId="{222FEDA1-9E9A-421C-8C03-F349E0631388}" destId="{375A00CA-21A9-41EB-9F4B-1E745AE5EADA}" srcOrd="14" destOrd="0" presId="urn:microsoft.com/office/officeart/2005/8/layout/default"/>
    <dgm:cxn modelId="{2E5C23BB-4333-4DCE-A158-08DC2D29CF90}" type="presParOf" srcId="{222FEDA1-9E9A-421C-8C03-F349E0631388}" destId="{A9F1F31F-279A-4EE6-B5DB-22F9020672DF}" srcOrd="15" destOrd="0" presId="urn:microsoft.com/office/officeart/2005/8/layout/default"/>
    <dgm:cxn modelId="{38B4DAFA-A019-42D5-9A86-0D776AF089EA}" type="presParOf" srcId="{222FEDA1-9E9A-421C-8C03-F349E0631388}" destId="{1B4F3A76-70C1-4173-BFB3-79D03C6EAC84}" srcOrd="16" destOrd="0" presId="urn:microsoft.com/office/officeart/2005/8/layout/default"/>
    <dgm:cxn modelId="{6B515325-B187-400A-8EDD-D2C888C5BC1B}" type="presParOf" srcId="{222FEDA1-9E9A-421C-8C03-F349E0631388}" destId="{9F975A6C-F824-440F-BB87-2EB2B9552D39}" srcOrd="17" destOrd="0" presId="urn:microsoft.com/office/officeart/2005/8/layout/default"/>
    <dgm:cxn modelId="{D0CB8D30-853C-44B0-8A35-25EEA394257E}" type="presParOf" srcId="{222FEDA1-9E9A-421C-8C03-F349E0631388}" destId="{2336B8D7-6188-48F1-A956-A7BB4A5D2F64}" srcOrd="18" destOrd="0" presId="urn:microsoft.com/office/officeart/2005/8/layout/default"/>
    <dgm:cxn modelId="{6E167183-51C8-4F6F-BF77-4D0B7260D1A8}" type="presParOf" srcId="{222FEDA1-9E9A-421C-8C03-F349E0631388}" destId="{6CB94715-39D3-4429-B77D-DBB2D19D53A8}" srcOrd="19" destOrd="0" presId="urn:microsoft.com/office/officeart/2005/8/layout/default"/>
    <dgm:cxn modelId="{DEF645F5-7685-479D-B5CC-DF057B003921}" type="presParOf" srcId="{222FEDA1-9E9A-421C-8C03-F349E0631388}" destId="{A146E97E-F28D-45B9-8B0F-3ADC27167B2C}" srcOrd="20" destOrd="0" presId="urn:microsoft.com/office/officeart/2005/8/layout/default"/>
    <dgm:cxn modelId="{951E2883-063B-45CC-BF5B-B8CDE237CCAE}" type="presParOf" srcId="{222FEDA1-9E9A-421C-8C03-F349E0631388}" destId="{28A2EB8F-39E3-4E92-8475-88BCD850E6A0}" srcOrd="21" destOrd="0" presId="urn:microsoft.com/office/officeart/2005/8/layout/default"/>
    <dgm:cxn modelId="{26495BC2-E480-49CB-8533-CCCACFEC0077}" type="presParOf" srcId="{222FEDA1-9E9A-421C-8C03-F349E0631388}" destId="{01E900EC-B0FB-4937-92D5-8E421A5A45B1}" srcOrd="22" destOrd="0" presId="urn:microsoft.com/office/officeart/2005/8/layout/default"/>
    <dgm:cxn modelId="{8A085C79-B3F3-481F-B305-72594F7B92B5}" type="presParOf" srcId="{222FEDA1-9E9A-421C-8C03-F349E0631388}" destId="{DDD3ACED-0001-4FC3-9EB5-AFEC22EC7056}" srcOrd="23" destOrd="0" presId="urn:microsoft.com/office/officeart/2005/8/layout/default"/>
    <dgm:cxn modelId="{EDE32EB5-2AB0-4054-95B0-8B45B33854E6}" type="presParOf" srcId="{222FEDA1-9E9A-421C-8C03-F349E0631388}" destId="{33634896-89CD-438F-AFC1-F87306856668}" srcOrd="24" destOrd="0" presId="urn:microsoft.com/office/officeart/2005/8/layout/default"/>
    <dgm:cxn modelId="{E6E30E01-13DB-46E0-989F-DEC2761DE425}" type="presParOf" srcId="{222FEDA1-9E9A-421C-8C03-F349E0631388}" destId="{FBDC35B0-0670-406E-AB5B-AAB9BFCE5E32}" srcOrd="25" destOrd="0" presId="urn:microsoft.com/office/officeart/2005/8/layout/default"/>
    <dgm:cxn modelId="{0D8FC4C0-B77E-47A9-85EA-51D9FB3351E3}" type="presParOf" srcId="{222FEDA1-9E9A-421C-8C03-F349E0631388}" destId="{487368EC-BFFA-418E-BBB1-7E6CF022FD9F}" srcOrd="26" destOrd="0" presId="urn:microsoft.com/office/officeart/2005/8/layout/default"/>
    <dgm:cxn modelId="{5CBDC8D9-AA1C-443F-94DD-D1F85A93456C}" type="presParOf" srcId="{222FEDA1-9E9A-421C-8C03-F349E0631388}" destId="{B017EBAF-D78F-468D-B291-0C0204C8B593}" srcOrd="27" destOrd="0" presId="urn:microsoft.com/office/officeart/2005/8/layout/default"/>
    <dgm:cxn modelId="{8C0E22F8-AF73-4808-8B2D-FA470D3AB90E}" type="presParOf" srcId="{222FEDA1-9E9A-421C-8C03-F349E0631388}" destId="{B7857FEC-2219-4EFA-A4D1-2ED6EDD4AA61}" srcOrd="28" destOrd="0" presId="urn:microsoft.com/office/officeart/2005/8/layout/default"/>
    <dgm:cxn modelId="{E5E34396-D93F-4CB6-9BD4-E4ED64BA6B78}" type="presParOf" srcId="{222FEDA1-9E9A-421C-8C03-F349E0631388}" destId="{CBE2CEF2-9F01-48EB-B252-F4DF3FDF6E70}" srcOrd="29" destOrd="0" presId="urn:microsoft.com/office/officeart/2005/8/layout/default"/>
    <dgm:cxn modelId="{2CA147E1-F499-4C1B-844A-524BFD3A18B5}" type="presParOf" srcId="{222FEDA1-9E9A-421C-8C03-F349E0631388}" destId="{AC826481-2138-406D-9169-7F475589C201}" srcOrd="30" destOrd="0" presId="urn:microsoft.com/office/officeart/2005/8/layout/default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CD61C-41E3-4880-8B6B-29E1A269461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B4A168-CF6A-4B64-ABC1-1D60CE6671EF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"Молодежная политика города Балабаново"</a:t>
          </a:r>
          <a:endParaRPr lang="ru-RU" sz="1500" baseline="0" dirty="0">
            <a:solidFill>
              <a:schemeClr val="tx1"/>
            </a:solidFill>
          </a:endParaRPr>
        </a:p>
      </dgm:t>
    </dgm:pt>
    <dgm:pt modelId="{A0F8BFCF-D232-47BE-9FC1-74E5E8BABA2C}" type="parTrans" cxnId="{671CFDF4-8932-4523-8AFE-6A573C832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D66FD1-79B8-4373-BFBB-4C9C45F69B09}" type="sibTrans" cxnId="{671CFDF4-8932-4523-8AFE-6A573C832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AF41F4-94E9-4D59-9E97-30E46E0BAB12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организацию мероприятий и поддержку молодежных движений– 272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83AA834B-3AAD-4897-ADCA-2FBAFDA69986}" type="parTrans" cxnId="{26845D1D-B847-47E2-B52B-DB24BF6522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7EF840-4D31-4DF2-9286-5A2832AB062B}" type="sibTrans" cxnId="{26845D1D-B847-47E2-B52B-DB24BF6522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86ED1C-7D89-46E0-B401-0C37D6FDFED8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организацию трудоустройства несовершеннолетних граждан в летний период – 250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BABD622C-D6C7-4129-B82F-BAAD5742EA10}" type="parTrans" cxnId="{03C3E12C-EE99-4760-946F-9E15CE3066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ACFA80-07C1-4ED9-8688-9B0717418790}" type="sibTrans" cxnId="{03C3E12C-EE99-4760-946F-9E15CE3066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13F4A4-8031-4419-B565-3D4DB4ADEFFC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"Кадровая политика в г. Балабаново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</a:t>
          </a:r>
          <a:endParaRPr lang="ru-RU" sz="1500" dirty="0">
            <a:solidFill>
              <a:schemeClr val="tx1"/>
            </a:solidFill>
          </a:endParaRPr>
        </a:p>
      </dgm:t>
    </dgm:pt>
    <dgm:pt modelId="{8011918D-7F14-4335-9D33-FA649819AFD7}" type="parTrans" cxnId="{B2175BEB-BD2F-4976-BFF8-B69E127BA8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A45F00-138A-43ED-A9E9-02C80C7A6726}" type="sibTrans" cxnId="{B2175BEB-BD2F-4976-BFF8-B69E127BA8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891E70-72FB-48E9-81BB-68837A0A6C01}">
      <dgm:prSet phldrT="[Текст]" custT="1"/>
      <dgm:spPr>
        <a:solidFill>
          <a:srgbClr val="FF6699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на ежемесячные социальные выплаты к пенсиям лицам, замещающим должности муниципальных служащих – 628 тыс. рублей</a:t>
          </a:r>
          <a:endParaRPr lang="ru-RU" sz="1400" dirty="0">
            <a:solidFill>
              <a:schemeClr val="tx1"/>
            </a:solidFill>
          </a:endParaRPr>
        </a:p>
      </dgm:t>
    </dgm:pt>
    <dgm:pt modelId="{111749D3-B73F-4B1F-BDBA-901AA71143A2}" type="parTrans" cxnId="{FB7116D8-35C4-4145-9E5D-75A056C2C3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4477E0-04EE-49C8-B82F-EC6EBD1F1086}" type="sibTrans" cxnId="{FB7116D8-35C4-4145-9E5D-75A056C2C3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0FBE5D-5A73-466A-BF78-19190A11DC6F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системы социального обслуживания населения городского поселения "Город Балабаново" подпрограмма "Старшее поколение"</a:t>
          </a:r>
          <a:endParaRPr lang="ru-RU" sz="1200" baseline="0" dirty="0">
            <a:solidFill>
              <a:schemeClr val="tx1"/>
            </a:solidFill>
          </a:endParaRPr>
        </a:p>
      </dgm:t>
    </dgm:pt>
    <dgm:pt modelId="{8E98E645-F346-4AE3-AFE5-DE8AF676D4C4}" type="parTrans" cxnId="{EB12EE0A-3D37-46CD-8127-AFB25B96DF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9C2D91-A2B1-41F3-9AD4-19BFC7095294}" type="sibTrans" cxnId="{EB12EE0A-3D37-46CD-8127-AFB25B96DF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1B5527-17F1-41F1-B5EE-A3924BCD2DBB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проведение мероприятий в честь Дня города – 301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5222C306-D1CE-45C7-ADD7-8BD94B5B7F0C}" type="parTrans" cxnId="{40F92DCB-45E0-4A0C-A6D6-E0FB67C0A8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C5C854-2055-409B-85C0-D0CA25F5C77B}" type="sibTrans" cxnId="{40F92DCB-45E0-4A0C-A6D6-E0FB67C0A8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E18D68-1AD1-4BA1-9C45-CBB2BEBB5D58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системы социального обслуживания населения городского поселения "Город Балабаново" подпрограмма "Дети в семье города Балабаново"</a:t>
          </a:r>
          <a:endParaRPr lang="ru-RU" sz="1200" baseline="0" dirty="0">
            <a:solidFill>
              <a:schemeClr val="tx1"/>
            </a:solidFill>
          </a:endParaRPr>
        </a:p>
      </dgm:t>
    </dgm:pt>
    <dgm:pt modelId="{229A5373-846E-4057-B512-952CDEB1DE11}" type="parTrans" cxnId="{280E8445-FDC0-453F-BADA-03EFE690A9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6F88-6DCB-4A3E-A344-649553DCDF4E}" type="sibTrans" cxnId="{280E8445-FDC0-453F-BADA-03EFE690A9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EB07C8-E181-41B5-9E0F-6E6D1468636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на мероприятия для детей и их родителей – 150 тыс. рублей</a:t>
          </a:r>
          <a:endParaRPr lang="ru-RU" sz="1400" dirty="0">
            <a:solidFill>
              <a:schemeClr val="tx1"/>
            </a:solidFill>
          </a:endParaRPr>
        </a:p>
      </dgm:t>
    </dgm:pt>
    <dgm:pt modelId="{70BC1B66-BE3C-477F-898D-06534D63AA84}" type="parTrans" cxnId="{750BC33E-0412-48FD-A28E-1A38F82F47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767FAA-CBB3-4359-BD7D-BB4B8FB8AC5A}" type="sibTrans" cxnId="{750BC33E-0412-48FD-A28E-1A38F82F47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84D625-B64A-4941-9690-9AE9EC465AF2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 программа «Проведение праздничных мероприятий в г. Балабаново»</a:t>
          </a:r>
          <a:endParaRPr lang="ru-RU" sz="15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D2D57-94ED-480D-8E5F-B95E6058DED9}" type="parTrans" cxnId="{DC7483E5-032D-4503-9CC2-6F5C006C20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F4287D-9B09-491E-8D06-8CB56350D671}" type="sibTrans" cxnId="{DC7483E5-032D-4503-9CC2-6F5C006C20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936F78-A1A8-4D09-BA2F-95A57DC4465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мероприятия, направленные на противодействие злоупотреблению наркотиками – 173 тыс. рублей.</a:t>
          </a:r>
          <a:endParaRPr lang="ru-RU" sz="900" dirty="0">
            <a:solidFill>
              <a:schemeClr val="tx1"/>
            </a:solidFill>
          </a:endParaRPr>
        </a:p>
      </dgm:t>
    </dgm:pt>
    <dgm:pt modelId="{0C85BD7A-0684-4816-A54F-5DA01BDCB1C3}" type="parTrans" cxnId="{E7F3AE21-2E6C-4061-82F2-5DA2A708C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77283C-3E64-4227-A694-9A88028A23D5}" type="sibTrans" cxnId="{E7F3AE21-2E6C-4061-82F2-5DA2A708C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3A15B9-799F-4615-B10D-B15A6709DAF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проведение мероприятий для граждан пожилого возраста и инвалидов – 193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F066C74A-5E20-4B8A-ACD1-C41870339C26}" type="parTrans" cxnId="{148C38AA-4525-4F52-B17D-14EC7579FC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062488-E929-4BD2-A690-992CBD194EB6}" type="sibTrans" cxnId="{148C38AA-4525-4F52-B17D-14EC7579FC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36AA3F-A776-46A6-BA5E-7E7EAE6D7B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осуществление мер социальной поддержки малообеспеченных граждан, пенсионеров и инвалидов, выплаты почетным гражданам города Балабаново – 461 тыс. рублей;</a:t>
          </a:r>
          <a:endParaRPr lang="ru-RU" dirty="0">
            <a:solidFill>
              <a:schemeClr val="tx1"/>
            </a:solidFill>
          </a:endParaRPr>
        </a:p>
      </dgm:t>
    </dgm:pt>
    <dgm:pt modelId="{D04CF426-CC03-466A-B460-B51517860A21}" type="parTrans" cxnId="{DA4040AD-2776-442C-B82A-05D1DD5F8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AE9805-8969-4A5E-8914-E93BC1E5AD5B}" type="sibTrans" cxnId="{DA4040AD-2776-442C-B82A-05D1DD5F8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FFE3AD-B358-4057-818D-1C27A5D546FB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поддержку общественных организаций и движений, патриотических клубов, музеев – 60 тыс. рублей</a:t>
          </a:r>
          <a:endParaRPr lang="ru-RU" sz="900" dirty="0">
            <a:solidFill>
              <a:schemeClr val="tx1"/>
            </a:solidFill>
          </a:endParaRPr>
        </a:p>
      </dgm:t>
    </dgm:pt>
    <dgm:pt modelId="{022AEB84-4513-4AD9-B3EF-5856B8057A4B}" type="parTrans" cxnId="{4C3D4877-2455-4FA3-85BB-E9439A21AA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E90E83-7C2D-4296-994B-AE65687AA125}" type="sibTrans" cxnId="{4C3D4877-2455-4FA3-85BB-E9439A21AA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E18700-E187-4036-B419-545DA9B065A9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проведение мероприятий в честь Дня Победы – 683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94EA7A3F-D44C-437B-BABF-9301D17CE0AF}" type="parTrans" cxnId="{DDF7031E-7E66-401F-9917-DFE0A5936D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3265D8-7060-45D8-8ADB-4A3421E35CBA}" type="sibTrans" cxnId="{DDF7031E-7E66-401F-9917-DFE0A5936D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2461A2-67D4-4693-933A-104126950555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проведение новогодних мероприятий – 799 тыс. рублей;</a:t>
          </a:r>
          <a:endParaRPr lang="ru-RU" sz="900" dirty="0">
            <a:solidFill>
              <a:schemeClr val="tx1"/>
            </a:solidFill>
          </a:endParaRPr>
        </a:p>
      </dgm:t>
    </dgm:pt>
    <dgm:pt modelId="{D8504C46-AA09-408E-B5A5-E2F153C317EC}" type="parTrans" cxnId="{97BDF619-9CF9-49E2-AEBF-397FE54044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C24E9A-8B6B-4D62-A57F-D30A09C96F64}" type="sibTrans" cxnId="{97BDF619-9CF9-49E2-AEBF-397FE54044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059AA7-C953-4BA6-A4DF-81051B4A2CAC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на проведение прочих праздничных мероприятий – 557 тыс. рублей</a:t>
          </a:r>
          <a:endParaRPr lang="ru-RU" sz="900" dirty="0">
            <a:solidFill>
              <a:schemeClr val="tx1"/>
            </a:solidFill>
          </a:endParaRPr>
        </a:p>
      </dgm:t>
    </dgm:pt>
    <dgm:pt modelId="{7451ACA6-2CD7-4D0E-9FDC-7DBC3734A075}" type="parTrans" cxnId="{B1154DC0-E284-479F-BE33-4E18FD283F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FDCF69-43D5-4395-AE39-84DD1F46C89B}" type="sibTrans" cxnId="{B1154DC0-E284-479F-BE33-4E18FD283F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E8D179-BE53-4CBA-B0D1-4E522E97BD8D}" type="pres">
      <dgm:prSet presAssocID="{0CBCD61C-41E3-4880-8B6B-29E1A26946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297770-AAE6-4A0E-AE9B-B8C77F9AF5DB}" type="pres">
      <dgm:prSet presAssocID="{EDB4A168-CF6A-4B64-ABC1-1D60CE6671EF}" presName="compNode" presStyleCnt="0"/>
      <dgm:spPr/>
    </dgm:pt>
    <dgm:pt modelId="{10D693D0-7387-4176-99AC-7795306F4073}" type="pres">
      <dgm:prSet presAssocID="{EDB4A168-CF6A-4B64-ABC1-1D60CE6671EF}" presName="aNode" presStyleLbl="bgShp" presStyleIdx="0" presStyleCnt="5"/>
      <dgm:spPr/>
      <dgm:t>
        <a:bodyPr/>
        <a:lstStyle/>
        <a:p>
          <a:endParaRPr lang="ru-RU"/>
        </a:p>
      </dgm:t>
    </dgm:pt>
    <dgm:pt modelId="{77C2AD3B-372B-4989-8C75-96260B32A199}" type="pres">
      <dgm:prSet presAssocID="{EDB4A168-CF6A-4B64-ABC1-1D60CE6671EF}" presName="textNode" presStyleLbl="bgShp" presStyleIdx="0" presStyleCnt="5"/>
      <dgm:spPr/>
      <dgm:t>
        <a:bodyPr/>
        <a:lstStyle/>
        <a:p>
          <a:endParaRPr lang="ru-RU"/>
        </a:p>
      </dgm:t>
    </dgm:pt>
    <dgm:pt modelId="{CC7C5FF3-A1F7-4A77-A232-23E8265038B2}" type="pres">
      <dgm:prSet presAssocID="{EDB4A168-CF6A-4B64-ABC1-1D60CE6671EF}" presName="compChildNode" presStyleCnt="0"/>
      <dgm:spPr/>
    </dgm:pt>
    <dgm:pt modelId="{68028761-74B9-4B2F-9EDC-BC91C560F668}" type="pres">
      <dgm:prSet presAssocID="{EDB4A168-CF6A-4B64-ABC1-1D60CE6671EF}" presName="theInnerList" presStyleCnt="0"/>
      <dgm:spPr/>
    </dgm:pt>
    <dgm:pt modelId="{E694090B-8316-4439-8309-995287EC55AC}" type="pres">
      <dgm:prSet presAssocID="{2DAF41F4-94E9-4D59-9E97-30E46E0BAB1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FDC7A-BE68-43DA-A5E1-2ACB132AB414}" type="pres">
      <dgm:prSet presAssocID="{2DAF41F4-94E9-4D59-9E97-30E46E0BAB12}" presName="aSpace2" presStyleCnt="0"/>
      <dgm:spPr/>
    </dgm:pt>
    <dgm:pt modelId="{4CD44F9E-3810-4C39-BF0D-6236908E93DC}" type="pres">
      <dgm:prSet presAssocID="{4486ED1C-7D89-46E0-B401-0C37D6FDFED8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5EB8A-22C1-4C8C-86DC-0469F1EE7EDF}" type="pres">
      <dgm:prSet presAssocID="{4486ED1C-7D89-46E0-B401-0C37D6FDFED8}" presName="aSpace2" presStyleCnt="0"/>
      <dgm:spPr/>
    </dgm:pt>
    <dgm:pt modelId="{2533D12B-809C-462C-9D6C-BA7704F872EA}" type="pres">
      <dgm:prSet presAssocID="{54936F78-A1A8-4D09-BA2F-95A57DC44657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40ABE-7107-409A-B489-B33190776267}" type="pres">
      <dgm:prSet presAssocID="{EDB4A168-CF6A-4B64-ABC1-1D60CE6671EF}" presName="aSpace" presStyleCnt="0"/>
      <dgm:spPr/>
    </dgm:pt>
    <dgm:pt modelId="{9C297CD6-ECE1-4920-A3EB-C81373CC2BD3}" type="pres">
      <dgm:prSet presAssocID="{D613F4A4-8031-4419-B565-3D4DB4ADEFFC}" presName="compNode" presStyleCnt="0"/>
      <dgm:spPr/>
    </dgm:pt>
    <dgm:pt modelId="{D277F027-1DB8-4AFC-B1E4-87F72DEA929E}" type="pres">
      <dgm:prSet presAssocID="{D613F4A4-8031-4419-B565-3D4DB4ADEFFC}" presName="aNode" presStyleLbl="bgShp" presStyleIdx="1" presStyleCnt="5"/>
      <dgm:spPr/>
      <dgm:t>
        <a:bodyPr/>
        <a:lstStyle/>
        <a:p>
          <a:endParaRPr lang="ru-RU"/>
        </a:p>
      </dgm:t>
    </dgm:pt>
    <dgm:pt modelId="{CB7CC265-81ED-4E7B-B0D2-2EAA1CD4FF69}" type="pres">
      <dgm:prSet presAssocID="{D613F4A4-8031-4419-B565-3D4DB4ADEFFC}" presName="textNode" presStyleLbl="bgShp" presStyleIdx="1" presStyleCnt="5"/>
      <dgm:spPr/>
      <dgm:t>
        <a:bodyPr/>
        <a:lstStyle/>
        <a:p>
          <a:endParaRPr lang="ru-RU"/>
        </a:p>
      </dgm:t>
    </dgm:pt>
    <dgm:pt modelId="{F9DD42D7-ECDA-4B0A-8C1A-BA9ECD639305}" type="pres">
      <dgm:prSet presAssocID="{D613F4A4-8031-4419-B565-3D4DB4ADEFFC}" presName="compChildNode" presStyleCnt="0"/>
      <dgm:spPr/>
    </dgm:pt>
    <dgm:pt modelId="{6324B59C-C0C8-496C-83C0-7E043BB6A1A9}" type="pres">
      <dgm:prSet presAssocID="{D613F4A4-8031-4419-B565-3D4DB4ADEFFC}" presName="theInnerList" presStyleCnt="0"/>
      <dgm:spPr/>
    </dgm:pt>
    <dgm:pt modelId="{372DC0BF-A47C-440A-83D6-8EB08D99C698}" type="pres">
      <dgm:prSet presAssocID="{BA891E70-72FB-48E9-81BB-68837A0A6C01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50589-B507-4442-9088-5B16EEF55311}" type="pres">
      <dgm:prSet presAssocID="{D613F4A4-8031-4419-B565-3D4DB4ADEFFC}" presName="aSpace" presStyleCnt="0"/>
      <dgm:spPr/>
    </dgm:pt>
    <dgm:pt modelId="{E4B6B623-DB22-43F8-BB23-C178CD6F47DB}" type="pres">
      <dgm:prSet presAssocID="{A60FBE5D-5A73-466A-BF78-19190A11DC6F}" presName="compNode" presStyleCnt="0"/>
      <dgm:spPr/>
    </dgm:pt>
    <dgm:pt modelId="{FE35BEEC-4705-4DE2-BC1C-A1ABA49DDB25}" type="pres">
      <dgm:prSet presAssocID="{A60FBE5D-5A73-466A-BF78-19190A11DC6F}" presName="aNode" presStyleLbl="bgShp" presStyleIdx="2" presStyleCnt="5"/>
      <dgm:spPr/>
      <dgm:t>
        <a:bodyPr/>
        <a:lstStyle/>
        <a:p>
          <a:endParaRPr lang="ru-RU"/>
        </a:p>
      </dgm:t>
    </dgm:pt>
    <dgm:pt modelId="{6A9A7C76-ABCF-4055-8CFD-3B2E239ED271}" type="pres">
      <dgm:prSet presAssocID="{A60FBE5D-5A73-466A-BF78-19190A11DC6F}" presName="textNode" presStyleLbl="bgShp" presStyleIdx="2" presStyleCnt="5"/>
      <dgm:spPr/>
      <dgm:t>
        <a:bodyPr/>
        <a:lstStyle/>
        <a:p>
          <a:endParaRPr lang="ru-RU"/>
        </a:p>
      </dgm:t>
    </dgm:pt>
    <dgm:pt modelId="{679F63FF-0B9E-4792-8566-6BFCF92004A9}" type="pres">
      <dgm:prSet presAssocID="{A60FBE5D-5A73-466A-BF78-19190A11DC6F}" presName="compChildNode" presStyleCnt="0"/>
      <dgm:spPr/>
    </dgm:pt>
    <dgm:pt modelId="{D7DE209C-D320-4AB4-994F-063C309D35C5}" type="pres">
      <dgm:prSet presAssocID="{A60FBE5D-5A73-466A-BF78-19190A11DC6F}" presName="theInnerList" presStyleCnt="0"/>
      <dgm:spPr/>
    </dgm:pt>
    <dgm:pt modelId="{3229DAB7-F1BB-45E4-B77C-18354C80D0DC}" type="pres">
      <dgm:prSet presAssocID="{B136AA3F-A776-46A6-BA5E-7E7EAE6D7B8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FC0AE-3376-4211-A539-C21A34B2CE07}" type="pres">
      <dgm:prSet presAssocID="{B136AA3F-A776-46A6-BA5E-7E7EAE6D7B83}" presName="aSpace2" presStyleCnt="0"/>
      <dgm:spPr/>
    </dgm:pt>
    <dgm:pt modelId="{6FD8616B-5268-478C-B7F0-935768DBAB3F}" type="pres">
      <dgm:prSet presAssocID="{B43A15B9-799F-4615-B10D-B15A6709DAF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B3348-401B-41F0-9E1F-A37B8A5E04DC}" type="pres">
      <dgm:prSet presAssocID="{B43A15B9-799F-4615-B10D-B15A6709DAFF}" presName="aSpace2" presStyleCnt="0"/>
      <dgm:spPr/>
    </dgm:pt>
    <dgm:pt modelId="{1905A42A-2D45-44EE-9D0D-50D604361CDE}" type="pres">
      <dgm:prSet presAssocID="{4AFFE3AD-B358-4057-818D-1C27A5D546FB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D28ED-0D83-4074-9CB2-73782DF44F16}" type="pres">
      <dgm:prSet presAssocID="{A60FBE5D-5A73-466A-BF78-19190A11DC6F}" presName="aSpace" presStyleCnt="0"/>
      <dgm:spPr/>
    </dgm:pt>
    <dgm:pt modelId="{0ECBC6D0-E25E-4C5C-AA62-358E1186D8C7}" type="pres">
      <dgm:prSet presAssocID="{CEE18D68-1AD1-4BA1-9C45-CBB2BEBB5D58}" presName="compNode" presStyleCnt="0"/>
      <dgm:spPr/>
    </dgm:pt>
    <dgm:pt modelId="{C4FC7C7A-7DEE-44A8-BACA-BCD9B4429CD1}" type="pres">
      <dgm:prSet presAssocID="{CEE18D68-1AD1-4BA1-9C45-CBB2BEBB5D58}" presName="aNode" presStyleLbl="bgShp" presStyleIdx="3" presStyleCnt="5"/>
      <dgm:spPr/>
      <dgm:t>
        <a:bodyPr/>
        <a:lstStyle/>
        <a:p>
          <a:endParaRPr lang="ru-RU"/>
        </a:p>
      </dgm:t>
    </dgm:pt>
    <dgm:pt modelId="{6E0D9AF0-16D3-4B2C-BF83-B33FB092FDB6}" type="pres">
      <dgm:prSet presAssocID="{CEE18D68-1AD1-4BA1-9C45-CBB2BEBB5D58}" presName="textNode" presStyleLbl="bgShp" presStyleIdx="3" presStyleCnt="5"/>
      <dgm:spPr/>
      <dgm:t>
        <a:bodyPr/>
        <a:lstStyle/>
        <a:p>
          <a:endParaRPr lang="ru-RU"/>
        </a:p>
      </dgm:t>
    </dgm:pt>
    <dgm:pt modelId="{8749E009-7374-46D1-BD5B-54043D0A27DE}" type="pres">
      <dgm:prSet presAssocID="{CEE18D68-1AD1-4BA1-9C45-CBB2BEBB5D58}" presName="compChildNode" presStyleCnt="0"/>
      <dgm:spPr/>
    </dgm:pt>
    <dgm:pt modelId="{6B577887-4CF2-4686-A1AF-9862ADDAA110}" type="pres">
      <dgm:prSet presAssocID="{CEE18D68-1AD1-4BA1-9C45-CBB2BEBB5D58}" presName="theInnerList" presStyleCnt="0"/>
      <dgm:spPr/>
    </dgm:pt>
    <dgm:pt modelId="{5F2B8C91-5374-42C5-A05B-8D37E2C6EBED}" type="pres">
      <dgm:prSet presAssocID="{3EEB07C8-E181-41B5-9E0F-6E6D1468636E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3F80-4084-4B09-8CA0-D969E8FD62CF}" type="pres">
      <dgm:prSet presAssocID="{CEE18D68-1AD1-4BA1-9C45-CBB2BEBB5D58}" presName="aSpace" presStyleCnt="0"/>
      <dgm:spPr/>
    </dgm:pt>
    <dgm:pt modelId="{E0D6AA3F-A202-4015-948E-D6259B529E10}" type="pres">
      <dgm:prSet presAssocID="{6584D625-B64A-4941-9690-9AE9EC465AF2}" presName="compNode" presStyleCnt="0"/>
      <dgm:spPr/>
    </dgm:pt>
    <dgm:pt modelId="{D99233A8-E18C-4FA8-B89F-C8C68DDA7E12}" type="pres">
      <dgm:prSet presAssocID="{6584D625-B64A-4941-9690-9AE9EC465AF2}" presName="aNode" presStyleLbl="bgShp" presStyleIdx="4" presStyleCnt="5"/>
      <dgm:spPr/>
      <dgm:t>
        <a:bodyPr/>
        <a:lstStyle/>
        <a:p>
          <a:endParaRPr lang="ru-RU"/>
        </a:p>
      </dgm:t>
    </dgm:pt>
    <dgm:pt modelId="{0AD071CE-6509-4F55-A1AB-9D0CB6167A05}" type="pres">
      <dgm:prSet presAssocID="{6584D625-B64A-4941-9690-9AE9EC465AF2}" presName="textNode" presStyleLbl="bgShp" presStyleIdx="4" presStyleCnt="5"/>
      <dgm:spPr/>
      <dgm:t>
        <a:bodyPr/>
        <a:lstStyle/>
        <a:p>
          <a:endParaRPr lang="ru-RU"/>
        </a:p>
      </dgm:t>
    </dgm:pt>
    <dgm:pt modelId="{B0DB0EB9-9020-4F72-9BA4-7BDF2DEF1666}" type="pres">
      <dgm:prSet presAssocID="{6584D625-B64A-4941-9690-9AE9EC465AF2}" presName="compChildNode" presStyleCnt="0"/>
      <dgm:spPr/>
    </dgm:pt>
    <dgm:pt modelId="{1D3674BE-61FD-407D-A38D-F255E4D7771D}" type="pres">
      <dgm:prSet presAssocID="{6584D625-B64A-4941-9690-9AE9EC465AF2}" presName="theInnerList" presStyleCnt="0"/>
      <dgm:spPr/>
    </dgm:pt>
    <dgm:pt modelId="{937B2E22-1E67-4864-B79A-45E7045C211A}" type="pres">
      <dgm:prSet presAssocID="{991B5527-17F1-41F1-B5EE-A3924BCD2DBB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FCEEA-3704-4D32-92FA-09AB4627BC03}" type="pres">
      <dgm:prSet presAssocID="{991B5527-17F1-41F1-B5EE-A3924BCD2DBB}" presName="aSpace2" presStyleCnt="0"/>
      <dgm:spPr/>
    </dgm:pt>
    <dgm:pt modelId="{519A1440-4B2F-4319-85D0-E9E93D561487}" type="pres">
      <dgm:prSet presAssocID="{F6E18700-E187-4036-B419-545DA9B065A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E7F70-5B46-4B96-A26C-7A46C1401928}" type="pres">
      <dgm:prSet presAssocID="{F6E18700-E187-4036-B419-545DA9B065A9}" presName="aSpace2" presStyleCnt="0"/>
      <dgm:spPr/>
    </dgm:pt>
    <dgm:pt modelId="{FC731D9F-FCAB-4D3F-9795-C49B0727C220}" type="pres">
      <dgm:prSet presAssocID="{402461A2-67D4-4693-933A-104126950555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0C02-3B72-4E0A-8D6D-D8E4254D1DBE}" type="pres">
      <dgm:prSet presAssocID="{402461A2-67D4-4693-933A-104126950555}" presName="aSpace2" presStyleCnt="0"/>
      <dgm:spPr/>
    </dgm:pt>
    <dgm:pt modelId="{0BEA6E69-D155-456B-83D8-D360EF9CEF95}" type="pres">
      <dgm:prSet presAssocID="{57059AA7-C953-4BA6-A4DF-81051B4A2CA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96B84-0212-40C6-9133-0AF93C529EBA}" type="presOf" srcId="{A60FBE5D-5A73-466A-BF78-19190A11DC6F}" destId="{6A9A7C76-ABCF-4055-8CFD-3B2E239ED271}" srcOrd="1" destOrd="0" presId="urn:microsoft.com/office/officeart/2005/8/layout/lProcess2"/>
    <dgm:cxn modelId="{B1154DC0-E284-479F-BE33-4E18FD283FDE}" srcId="{6584D625-B64A-4941-9690-9AE9EC465AF2}" destId="{57059AA7-C953-4BA6-A4DF-81051B4A2CAC}" srcOrd="3" destOrd="0" parTransId="{7451ACA6-2CD7-4D0E-9FDC-7DBC3734A075}" sibTransId="{52FDCF69-43D5-4395-AE39-84DD1F46C89B}"/>
    <dgm:cxn modelId="{01C4226D-7880-45AF-AA8D-9201A685086E}" type="presOf" srcId="{B43A15B9-799F-4615-B10D-B15A6709DAFF}" destId="{6FD8616B-5268-478C-B7F0-935768DBAB3F}" srcOrd="0" destOrd="0" presId="urn:microsoft.com/office/officeart/2005/8/layout/lProcess2"/>
    <dgm:cxn modelId="{F2587D4B-B680-4874-9681-C89883D74186}" type="presOf" srcId="{991B5527-17F1-41F1-B5EE-A3924BCD2DBB}" destId="{937B2E22-1E67-4864-B79A-45E7045C211A}" srcOrd="0" destOrd="0" presId="urn:microsoft.com/office/officeart/2005/8/layout/lProcess2"/>
    <dgm:cxn modelId="{7CE720F0-20F9-4333-B392-C3D7C3707013}" type="presOf" srcId="{BA891E70-72FB-48E9-81BB-68837A0A6C01}" destId="{372DC0BF-A47C-440A-83D6-8EB08D99C698}" srcOrd="0" destOrd="0" presId="urn:microsoft.com/office/officeart/2005/8/layout/lProcess2"/>
    <dgm:cxn modelId="{E4C1AF5C-832B-4E88-A91C-AB0311CD1B14}" type="presOf" srcId="{6584D625-B64A-4941-9690-9AE9EC465AF2}" destId="{0AD071CE-6509-4F55-A1AB-9D0CB6167A05}" srcOrd="1" destOrd="0" presId="urn:microsoft.com/office/officeart/2005/8/layout/lProcess2"/>
    <dgm:cxn modelId="{1925F334-EEEA-447E-9D81-A87082646D6E}" type="presOf" srcId="{EDB4A168-CF6A-4B64-ABC1-1D60CE6671EF}" destId="{10D693D0-7387-4176-99AC-7795306F4073}" srcOrd="0" destOrd="0" presId="urn:microsoft.com/office/officeart/2005/8/layout/lProcess2"/>
    <dgm:cxn modelId="{4C3D4877-2455-4FA3-85BB-E9439A21AA54}" srcId="{A60FBE5D-5A73-466A-BF78-19190A11DC6F}" destId="{4AFFE3AD-B358-4057-818D-1C27A5D546FB}" srcOrd="2" destOrd="0" parTransId="{022AEB84-4513-4AD9-B3EF-5856B8057A4B}" sibTransId="{CFE90E83-7C2D-4296-994B-AE65687AA125}"/>
    <dgm:cxn modelId="{B2175BEB-BD2F-4976-BFF8-B69E127BA8E1}" srcId="{0CBCD61C-41E3-4880-8B6B-29E1A269461F}" destId="{D613F4A4-8031-4419-B565-3D4DB4ADEFFC}" srcOrd="1" destOrd="0" parTransId="{8011918D-7F14-4335-9D33-FA649819AFD7}" sibTransId="{40A45F00-138A-43ED-A9E9-02C80C7A6726}"/>
    <dgm:cxn modelId="{6B5822EA-2F4D-416F-9840-0FA641C928F5}" type="presOf" srcId="{4486ED1C-7D89-46E0-B401-0C37D6FDFED8}" destId="{4CD44F9E-3810-4C39-BF0D-6236908E93DC}" srcOrd="0" destOrd="0" presId="urn:microsoft.com/office/officeart/2005/8/layout/lProcess2"/>
    <dgm:cxn modelId="{7CE181FE-766C-4782-B408-6D48D7B6EA41}" type="presOf" srcId="{402461A2-67D4-4693-933A-104126950555}" destId="{FC731D9F-FCAB-4D3F-9795-C49B0727C220}" srcOrd="0" destOrd="0" presId="urn:microsoft.com/office/officeart/2005/8/layout/lProcess2"/>
    <dgm:cxn modelId="{DDF7031E-7E66-401F-9917-DFE0A5936DE6}" srcId="{6584D625-B64A-4941-9690-9AE9EC465AF2}" destId="{F6E18700-E187-4036-B419-545DA9B065A9}" srcOrd="1" destOrd="0" parTransId="{94EA7A3F-D44C-437B-BABF-9301D17CE0AF}" sibTransId="{843265D8-7060-45D8-8ADB-4A3421E35CBA}"/>
    <dgm:cxn modelId="{DC7483E5-032D-4503-9CC2-6F5C006C2056}" srcId="{0CBCD61C-41E3-4880-8B6B-29E1A269461F}" destId="{6584D625-B64A-4941-9690-9AE9EC465AF2}" srcOrd="4" destOrd="0" parTransId="{FB8D2D57-94ED-480D-8E5F-B95E6058DED9}" sibTransId="{09F4287D-9B09-491E-8D06-8CB56350D671}"/>
    <dgm:cxn modelId="{A4DB3F57-4290-4836-9E50-927B6BBD1F2C}" type="presOf" srcId="{6584D625-B64A-4941-9690-9AE9EC465AF2}" destId="{D99233A8-E18C-4FA8-B89F-C8C68DDA7E12}" srcOrd="0" destOrd="0" presId="urn:microsoft.com/office/officeart/2005/8/layout/lProcess2"/>
    <dgm:cxn modelId="{CB00BB41-F935-492B-9188-7F6C7184CA47}" type="presOf" srcId="{CEE18D68-1AD1-4BA1-9C45-CBB2BEBB5D58}" destId="{C4FC7C7A-7DEE-44A8-BACA-BCD9B4429CD1}" srcOrd="0" destOrd="0" presId="urn:microsoft.com/office/officeart/2005/8/layout/lProcess2"/>
    <dgm:cxn modelId="{DA4040AD-2776-442C-B82A-05D1DD5F8CD2}" srcId="{A60FBE5D-5A73-466A-BF78-19190A11DC6F}" destId="{B136AA3F-A776-46A6-BA5E-7E7EAE6D7B83}" srcOrd="0" destOrd="0" parTransId="{D04CF426-CC03-466A-B460-B51517860A21}" sibTransId="{DDAE9805-8969-4A5E-8914-E93BC1E5AD5B}"/>
    <dgm:cxn modelId="{E9E1DD43-9581-4A19-98F4-4312EA5FE6EC}" type="presOf" srcId="{4AFFE3AD-B358-4057-818D-1C27A5D546FB}" destId="{1905A42A-2D45-44EE-9D0D-50D604361CDE}" srcOrd="0" destOrd="0" presId="urn:microsoft.com/office/officeart/2005/8/layout/lProcess2"/>
    <dgm:cxn modelId="{26845D1D-B847-47E2-B52B-DB24BF652285}" srcId="{EDB4A168-CF6A-4B64-ABC1-1D60CE6671EF}" destId="{2DAF41F4-94E9-4D59-9E97-30E46E0BAB12}" srcOrd="0" destOrd="0" parTransId="{83AA834B-3AAD-4897-ADCA-2FBAFDA69986}" sibTransId="{E47EF840-4D31-4DF2-9286-5A2832AB062B}"/>
    <dgm:cxn modelId="{671CFDF4-8932-4523-8AFE-6A573C832E12}" srcId="{0CBCD61C-41E3-4880-8B6B-29E1A269461F}" destId="{EDB4A168-CF6A-4B64-ABC1-1D60CE6671EF}" srcOrd="0" destOrd="0" parTransId="{A0F8BFCF-D232-47BE-9FC1-74E5E8BABA2C}" sibTransId="{C9D66FD1-79B8-4373-BFBB-4C9C45F69B09}"/>
    <dgm:cxn modelId="{750BC33E-0412-48FD-A28E-1A38F82F4791}" srcId="{CEE18D68-1AD1-4BA1-9C45-CBB2BEBB5D58}" destId="{3EEB07C8-E181-41B5-9E0F-6E6D1468636E}" srcOrd="0" destOrd="0" parTransId="{70BC1B66-BE3C-477F-898D-06534D63AA84}" sibTransId="{1B767FAA-CBB3-4359-BD7D-BB4B8FB8AC5A}"/>
    <dgm:cxn modelId="{2E7567FE-D601-49AE-BE01-231FD301EFDD}" type="presOf" srcId="{0CBCD61C-41E3-4880-8B6B-29E1A269461F}" destId="{39E8D179-BE53-4CBA-B0D1-4E522E97BD8D}" srcOrd="0" destOrd="0" presId="urn:microsoft.com/office/officeart/2005/8/layout/lProcess2"/>
    <dgm:cxn modelId="{AD72EA19-A835-4029-96AF-B4DA13B82447}" type="presOf" srcId="{CEE18D68-1AD1-4BA1-9C45-CBB2BEBB5D58}" destId="{6E0D9AF0-16D3-4B2C-BF83-B33FB092FDB6}" srcOrd="1" destOrd="0" presId="urn:microsoft.com/office/officeart/2005/8/layout/lProcess2"/>
    <dgm:cxn modelId="{E7F3AE21-2E6C-4061-82F2-5DA2A708C846}" srcId="{EDB4A168-CF6A-4B64-ABC1-1D60CE6671EF}" destId="{54936F78-A1A8-4D09-BA2F-95A57DC44657}" srcOrd="2" destOrd="0" parTransId="{0C85BD7A-0684-4816-A54F-5DA01BDCB1C3}" sibTransId="{D777283C-3E64-4227-A694-9A88028A23D5}"/>
    <dgm:cxn modelId="{B6273B50-87CB-4093-A769-7964E7D4176E}" type="presOf" srcId="{D613F4A4-8031-4419-B565-3D4DB4ADEFFC}" destId="{CB7CC265-81ED-4E7B-B0D2-2EAA1CD4FF69}" srcOrd="1" destOrd="0" presId="urn:microsoft.com/office/officeart/2005/8/layout/lProcess2"/>
    <dgm:cxn modelId="{280E8445-FDC0-453F-BADA-03EFE690A9F2}" srcId="{0CBCD61C-41E3-4880-8B6B-29E1A269461F}" destId="{CEE18D68-1AD1-4BA1-9C45-CBB2BEBB5D58}" srcOrd="3" destOrd="0" parTransId="{229A5373-846E-4057-B512-952CDEB1DE11}" sibTransId="{E76D6F88-6DCB-4A3E-A344-649553DCDF4E}"/>
    <dgm:cxn modelId="{03C3E12C-EE99-4760-946F-9E15CE30664B}" srcId="{EDB4A168-CF6A-4B64-ABC1-1D60CE6671EF}" destId="{4486ED1C-7D89-46E0-B401-0C37D6FDFED8}" srcOrd="1" destOrd="0" parTransId="{BABD622C-D6C7-4129-B82F-BAAD5742EA10}" sibTransId="{07ACFA80-07C1-4ED9-8688-9B0717418790}"/>
    <dgm:cxn modelId="{97BDF619-9CF9-49E2-AEBF-397FE54044B3}" srcId="{6584D625-B64A-4941-9690-9AE9EC465AF2}" destId="{402461A2-67D4-4693-933A-104126950555}" srcOrd="2" destOrd="0" parTransId="{D8504C46-AA09-408E-B5A5-E2F153C317EC}" sibTransId="{EBC24E9A-8B6B-4D62-A57F-D30A09C96F64}"/>
    <dgm:cxn modelId="{F7080BD3-68E4-4AB5-86E2-1AC09C7BDE2C}" type="presOf" srcId="{D613F4A4-8031-4419-B565-3D4DB4ADEFFC}" destId="{D277F027-1DB8-4AFC-B1E4-87F72DEA929E}" srcOrd="0" destOrd="0" presId="urn:microsoft.com/office/officeart/2005/8/layout/lProcess2"/>
    <dgm:cxn modelId="{FB7116D8-35C4-4145-9E5D-75A056C2C3CD}" srcId="{D613F4A4-8031-4419-B565-3D4DB4ADEFFC}" destId="{BA891E70-72FB-48E9-81BB-68837A0A6C01}" srcOrd="0" destOrd="0" parTransId="{111749D3-B73F-4B1F-BDBA-901AA71143A2}" sibTransId="{D04477E0-04EE-49C8-B82F-EC6EBD1F1086}"/>
    <dgm:cxn modelId="{F53C3071-A553-441D-B678-B1386648F531}" type="presOf" srcId="{A60FBE5D-5A73-466A-BF78-19190A11DC6F}" destId="{FE35BEEC-4705-4DE2-BC1C-A1ABA49DDB25}" srcOrd="0" destOrd="0" presId="urn:microsoft.com/office/officeart/2005/8/layout/lProcess2"/>
    <dgm:cxn modelId="{148C38AA-4525-4F52-B17D-14EC7579FCAB}" srcId="{A60FBE5D-5A73-466A-BF78-19190A11DC6F}" destId="{B43A15B9-799F-4615-B10D-B15A6709DAFF}" srcOrd="1" destOrd="0" parTransId="{F066C74A-5E20-4B8A-ACD1-C41870339C26}" sibTransId="{E6062488-E929-4BD2-A690-992CBD194EB6}"/>
    <dgm:cxn modelId="{40F92DCB-45E0-4A0C-A6D6-E0FB67C0A86B}" srcId="{6584D625-B64A-4941-9690-9AE9EC465AF2}" destId="{991B5527-17F1-41F1-B5EE-A3924BCD2DBB}" srcOrd="0" destOrd="0" parTransId="{5222C306-D1CE-45C7-ADD7-8BD94B5B7F0C}" sibTransId="{8FC5C854-2055-409B-85C0-D0CA25F5C77B}"/>
    <dgm:cxn modelId="{EB12EE0A-3D37-46CD-8127-AFB25B96DF77}" srcId="{0CBCD61C-41E3-4880-8B6B-29E1A269461F}" destId="{A60FBE5D-5A73-466A-BF78-19190A11DC6F}" srcOrd="2" destOrd="0" parTransId="{8E98E645-F346-4AE3-AFE5-DE8AF676D4C4}" sibTransId="{F99C2D91-A2B1-41F3-9AD4-19BFC7095294}"/>
    <dgm:cxn modelId="{471AF778-8421-43B4-81CE-8AB49C667CE6}" type="presOf" srcId="{2DAF41F4-94E9-4D59-9E97-30E46E0BAB12}" destId="{E694090B-8316-4439-8309-995287EC55AC}" srcOrd="0" destOrd="0" presId="urn:microsoft.com/office/officeart/2005/8/layout/lProcess2"/>
    <dgm:cxn modelId="{9FD339B0-E3A0-4DEC-93C3-96CC177A9005}" type="presOf" srcId="{F6E18700-E187-4036-B419-545DA9B065A9}" destId="{519A1440-4B2F-4319-85D0-E9E93D561487}" srcOrd="0" destOrd="0" presId="urn:microsoft.com/office/officeart/2005/8/layout/lProcess2"/>
    <dgm:cxn modelId="{9B2F0A33-0D9B-410E-ADA9-529F3EB71392}" type="presOf" srcId="{EDB4A168-CF6A-4B64-ABC1-1D60CE6671EF}" destId="{77C2AD3B-372B-4989-8C75-96260B32A199}" srcOrd="1" destOrd="0" presId="urn:microsoft.com/office/officeart/2005/8/layout/lProcess2"/>
    <dgm:cxn modelId="{BCE0A0D7-D823-40ED-A7BC-66F535B1E6A4}" type="presOf" srcId="{B136AA3F-A776-46A6-BA5E-7E7EAE6D7B83}" destId="{3229DAB7-F1BB-45E4-B77C-18354C80D0DC}" srcOrd="0" destOrd="0" presId="urn:microsoft.com/office/officeart/2005/8/layout/lProcess2"/>
    <dgm:cxn modelId="{EB0CD98F-AF8B-4D71-B688-2E6A9573ACB9}" type="presOf" srcId="{3EEB07C8-E181-41B5-9E0F-6E6D1468636E}" destId="{5F2B8C91-5374-42C5-A05B-8D37E2C6EBED}" srcOrd="0" destOrd="0" presId="urn:microsoft.com/office/officeart/2005/8/layout/lProcess2"/>
    <dgm:cxn modelId="{A52C23D7-2158-4358-8C89-CF904FBFD318}" type="presOf" srcId="{57059AA7-C953-4BA6-A4DF-81051B4A2CAC}" destId="{0BEA6E69-D155-456B-83D8-D360EF9CEF95}" srcOrd="0" destOrd="0" presId="urn:microsoft.com/office/officeart/2005/8/layout/lProcess2"/>
    <dgm:cxn modelId="{E2189DBD-89C2-4C63-926E-A8023983E596}" type="presOf" srcId="{54936F78-A1A8-4D09-BA2F-95A57DC44657}" destId="{2533D12B-809C-462C-9D6C-BA7704F872EA}" srcOrd="0" destOrd="0" presId="urn:microsoft.com/office/officeart/2005/8/layout/lProcess2"/>
    <dgm:cxn modelId="{AF57DBC9-65FD-437C-BE66-34C853C7B3AA}" type="presParOf" srcId="{39E8D179-BE53-4CBA-B0D1-4E522E97BD8D}" destId="{76297770-AAE6-4A0E-AE9B-B8C77F9AF5DB}" srcOrd="0" destOrd="0" presId="urn:microsoft.com/office/officeart/2005/8/layout/lProcess2"/>
    <dgm:cxn modelId="{2EF7526C-2C2A-4EDC-9398-DE2DC79A02B7}" type="presParOf" srcId="{76297770-AAE6-4A0E-AE9B-B8C77F9AF5DB}" destId="{10D693D0-7387-4176-99AC-7795306F4073}" srcOrd="0" destOrd="0" presId="urn:microsoft.com/office/officeart/2005/8/layout/lProcess2"/>
    <dgm:cxn modelId="{F9DA9BC0-0C3E-49F8-8F0C-104012BFB7D2}" type="presParOf" srcId="{76297770-AAE6-4A0E-AE9B-B8C77F9AF5DB}" destId="{77C2AD3B-372B-4989-8C75-96260B32A199}" srcOrd="1" destOrd="0" presId="urn:microsoft.com/office/officeart/2005/8/layout/lProcess2"/>
    <dgm:cxn modelId="{B782FBDF-058C-4C84-B77D-B32FBF7106CE}" type="presParOf" srcId="{76297770-AAE6-4A0E-AE9B-B8C77F9AF5DB}" destId="{CC7C5FF3-A1F7-4A77-A232-23E8265038B2}" srcOrd="2" destOrd="0" presId="urn:microsoft.com/office/officeart/2005/8/layout/lProcess2"/>
    <dgm:cxn modelId="{03F05DE4-9DC9-4C90-BEBA-CF8D1DED8821}" type="presParOf" srcId="{CC7C5FF3-A1F7-4A77-A232-23E8265038B2}" destId="{68028761-74B9-4B2F-9EDC-BC91C560F668}" srcOrd="0" destOrd="0" presId="urn:microsoft.com/office/officeart/2005/8/layout/lProcess2"/>
    <dgm:cxn modelId="{9BF487C8-AD49-4255-A7B1-C93B2FE4D2D3}" type="presParOf" srcId="{68028761-74B9-4B2F-9EDC-BC91C560F668}" destId="{E694090B-8316-4439-8309-995287EC55AC}" srcOrd="0" destOrd="0" presId="urn:microsoft.com/office/officeart/2005/8/layout/lProcess2"/>
    <dgm:cxn modelId="{2C521C02-6F82-4FA2-AD7D-F4C93D8452D1}" type="presParOf" srcId="{68028761-74B9-4B2F-9EDC-BC91C560F668}" destId="{9D9FDC7A-BE68-43DA-A5E1-2ACB132AB414}" srcOrd="1" destOrd="0" presId="urn:microsoft.com/office/officeart/2005/8/layout/lProcess2"/>
    <dgm:cxn modelId="{FFE6B9D9-EE07-4E6D-A958-992B3F21A18C}" type="presParOf" srcId="{68028761-74B9-4B2F-9EDC-BC91C560F668}" destId="{4CD44F9E-3810-4C39-BF0D-6236908E93DC}" srcOrd="2" destOrd="0" presId="urn:microsoft.com/office/officeart/2005/8/layout/lProcess2"/>
    <dgm:cxn modelId="{B176C6C1-4245-4B64-9231-FAA5EBD58216}" type="presParOf" srcId="{68028761-74B9-4B2F-9EDC-BC91C560F668}" destId="{3365EB8A-22C1-4C8C-86DC-0469F1EE7EDF}" srcOrd="3" destOrd="0" presId="urn:microsoft.com/office/officeart/2005/8/layout/lProcess2"/>
    <dgm:cxn modelId="{12985A27-2582-46B4-BB29-76FC12ED3755}" type="presParOf" srcId="{68028761-74B9-4B2F-9EDC-BC91C560F668}" destId="{2533D12B-809C-462C-9D6C-BA7704F872EA}" srcOrd="4" destOrd="0" presId="urn:microsoft.com/office/officeart/2005/8/layout/lProcess2"/>
    <dgm:cxn modelId="{5E995EBF-143C-4508-A0ED-D34B89B38E1D}" type="presParOf" srcId="{39E8D179-BE53-4CBA-B0D1-4E522E97BD8D}" destId="{D4640ABE-7107-409A-B489-B33190776267}" srcOrd="1" destOrd="0" presId="urn:microsoft.com/office/officeart/2005/8/layout/lProcess2"/>
    <dgm:cxn modelId="{AAEDDE3C-A34E-4759-80F4-15ED77767154}" type="presParOf" srcId="{39E8D179-BE53-4CBA-B0D1-4E522E97BD8D}" destId="{9C297CD6-ECE1-4920-A3EB-C81373CC2BD3}" srcOrd="2" destOrd="0" presId="urn:microsoft.com/office/officeart/2005/8/layout/lProcess2"/>
    <dgm:cxn modelId="{964A5FE1-EA2F-4E8A-AAB4-12F8BAE24375}" type="presParOf" srcId="{9C297CD6-ECE1-4920-A3EB-C81373CC2BD3}" destId="{D277F027-1DB8-4AFC-B1E4-87F72DEA929E}" srcOrd="0" destOrd="0" presId="urn:microsoft.com/office/officeart/2005/8/layout/lProcess2"/>
    <dgm:cxn modelId="{75B313B3-B44A-4EAF-AC83-9CF4F055A30E}" type="presParOf" srcId="{9C297CD6-ECE1-4920-A3EB-C81373CC2BD3}" destId="{CB7CC265-81ED-4E7B-B0D2-2EAA1CD4FF69}" srcOrd="1" destOrd="0" presId="urn:microsoft.com/office/officeart/2005/8/layout/lProcess2"/>
    <dgm:cxn modelId="{8EF062A8-3B86-48A2-80A9-857A738474D9}" type="presParOf" srcId="{9C297CD6-ECE1-4920-A3EB-C81373CC2BD3}" destId="{F9DD42D7-ECDA-4B0A-8C1A-BA9ECD639305}" srcOrd="2" destOrd="0" presId="urn:microsoft.com/office/officeart/2005/8/layout/lProcess2"/>
    <dgm:cxn modelId="{63533107-AE9A-4E9F-8CD1-DBFFA72F6104}" type="presParOf" srcId="{F9DD42D7-ECDA-4B0A-8C1A-BA9ECD639305}" destId="{6324B59C-C0C8-496C-83C0-7E043BB6A1A9}" srcOrd="0" destOrd="0" presId="urn:microsoft.com/office/officeart/2005/8/layout/lProcess2"/>
    <dgm:cxn modelId="{E852076F-A226-41D3-8674-64FED9CE680B}" type="presParOf" srcId="{6324B59C-C0C8-496C-83C0-7E043BB6A1A9}" destId="{372DC0BF-A47C-440A-83D6-8EB08D99C698}" srcOrd="0" destOrd="0" presId="urn:microsoft.com/office/officeart/2005/8/layout/lProcess2"/>
    <dgm:cxn modelId="{7E28B813-8FCF-40D8-9B49-BF1D619BC1DA}" type="presParOf" srcId="{39E8D179-BE53-4CBA-B0D1-4E522E97BD8D}" destId="{32B50589-B507-4442-9088-5B16EEF55311}" srcOrd="3" destOrd="0" presId="urn:microsoft.com/office/officeart/2005/8/layout/lProcess2"/>
    <dgm:cxn modelId="{2C7F1CF1-B646-4723-9C43-25DE0E035BEC}" type="presParOf" srcId="{39E8D179-BE53-4CBA-B0D1-4E522E97BD8D}" destId="{E4B6B623-DB22-43F8-BB23-C178CD6F47DB}" srcOrd="4" destOrd="0" presId="urn:microsoft.com/office/officeart/2005/8/layout/lProcess2"/>
    <dgm:cxn modelId="{81372910-4337-4A8C-9FEB-558235D9C275}" type="presParOf" srcId="{E4B6B623-DB22-43F8-BB23-C178CD6F47DB}" destId="{FE35BEEC-4705-4DE2-BC1C-A1ABA49DDB25}" srcOrd="0" destOrd="0" presId="urn:microsoft.com/office/officeart/2005/8/layout/lProcess2"/>
    <dgm:cxn modelId="{CB806254-CED7-4AD2-AFCA-468865F00F2A}" type="presParOf" srcId="{E4B6B623-DB22-43F8-BB23-C178CD6F47DB}" destId="{6A9A7C76-ABCF-4055-8CFD-3B2E239ED271}" srcOrd="1" destOrd="0" presId="urn:microsoft.com/office/officeart/2005/8/layout/lProcess2"/>
    <dgm:cxn modelId="{3581194E-B08A-4104-B03C-8BFA9ADBA941}" type="presParOf" srcId="{E4B6B623-DB22-43F8-BB23-C178CD6F47DB}" destId="{679F63FF-0B9E-4792-8566-6BFCF92004A9}" srcOrd="2" destOrd="0" presId="urn:microsoft.com/office/officeart/2005/8/layout/lProcess2"/>
    <dgm:cxn modelId="{F3A7C2ED-AF49-499C-9BD4-66625D821B9F}" type="presParOf" srcId="{679F63FF-0B9E-4792-8566-6BFCF92004A9}" destId="{D7DE209C-D320-4AB4-994F-063C309D35C5}" srcOrd="0" destOrd="0" presId="urn:microsoft.com/office/officeart/2005/8/layout/lProcess2"/>
    <dgm:cxn modelId="{A96288E6-849D-49B6-BAC6-F0A500AB489B}" type="presParOf" srcId="{D7DE209C-D320-4AB4-994F-063C309D35C5}" destId="{3229DAB7-F1BB-45E4-B77C-18354C80D0DC}" srcOrd="0" destOrd="0" presId="urn:microsoft.com/office/officeart/2005/8/layout/lProcess2"/>
    <dgm:cxn modelId="{48596697-73EC-4907-9FC2-E4B0E90713EF}" type="presParOf" srcId="{D7DE209C-D320-4AB4-994F-063C309D35C5}" destId="{BB4FC0AE-3376-4211-A539-C21A34B2CE07}" srcOrd="1" destOrd="0" presId="urn:microsoft.com/office/officeart/2005/8/layout/lProcess2"/>
    <dgm:cxn modelId="{47D13EA9-684D-4FC9-A371-845E35FDE194}" type="presParOf" srcId="{D7DE209C-D320-4AB4-994F-063C309D35C5}" destId="{6FD8616B-5268-478C-B7F0-935768DBAB3F}" srcOrd="2" destOrd="0" presId="urn:microsoft.com/office/officeart/2005/8/layout/lProcess2"/>
    <dgm:cxn modelId="{608429F8-B92C-4BE7-BE62-7452DF423B25}" type="presParOf" srcId="{D7DE209C-D320-4AB4-994F-063C309D35C5}" destId="{450B3348-401B-41F0-9E1F-A37B8A5E04DC}" srcOrd="3" destOrd="0" presId="urn:microsoft.com/office/officeart/2005/8/layout/lProcess2"/>
    <dgm:cxn modelId="{7E084283-1D77-4741-B6D5-F65C096AABE0}" type="presParOf" srcId="{D7DE209C-D320-4AB4-994F-063C309D35C5}" destId="{1905A42A-2D45-44EE-9D0D-50D604361CDE}" srcOrd="4" destOrd="0" presId="urn:microsoft.com/office/officeart/2005/8/layout/lProcess2"/>
    <dgm:cxn modelId="{8398EE7D-FB5F-4307-A148-D111D7D6A712}" type="presParOf" srcId="{39E8D179-BE53-4CBA-B0D1-4E522E97BD8D}" destId="{259D28ED-0D83-4074-9CB2-73782DF44F16}" srcOrd="5" destOrd="0" presId="urn:microsoft.com/office/officeart/2005/8/layout/lProcess2"/>
    <dgm:cxn modelId="{30441F53-64D1-4F40-9DFE-4B8759653201}" type="presParOf" srcId="{39E8D179-BE53-4CBA-B0D1-4E522E97BD8D}" destId="{0ECBC6D0-E25E-4C5C-AA62-358E1186D8C7}" srcOrd="6" destOrd="0" presId="urn:microsoft.com/office/officeart/2005/8/layout/lProcess2"/>
    <dgm:cxn modelId="{23CCC613-A36C-4255-B3B6-070BE8CAB91D}" type="presParOf" srcId="{0ECBC6D0-E25E-4C5C-AA62-358E1186D8C7}" destId="{C4FC7C7A-7DEE-44A8-BACA-BCD9B4429CD1}" srcOrd="0" destOrd="0" presId="urn:microsoft.com/office/officeart/2005/8/layout/lProcess2"/>
    <dgm:cxn modelId="{84451959-84ED-400B-9660-DA4F6330C4C1}" type="presParOf" srcId="{0ECBC6D0-E25E-4C5C-AA62-358E1186D8C7}" destId="{6E0D9AF0-16D3-4B2C-BF83-B33FB092FDB6}" srcOrd="1" destOrd="0" presId="urn:microsoft.com/office/officeart/2005/8/layout/lProcess2"/>
    <dgm:cxn modelId="{05E7608C-9717-42BE-BAD5-C97DA6A537F2}" type="presParOf" srcId="{0ECBC6D0-E25E-4C5C-AA62-358E1186D8C7}" destId="{8749E009-7374-46D1-BD5B-54043D0A27DE}" srcOrd="2" destOrd="0" presId="urn:microsoft.com/office/officeart/2005/8/layout/lProcess2"/>
    <dgm:cxn modelId="{C4DC1692-B264-4738-B2BD-C7975CFB04DE}" type="presParOf" srcId="{8749E009-7374-46D1-BD5B-54043D0A27DE}" destId="{6B577887-4CF2-4686-A1AF-9862ADDAA110}" srcOrd="0" destOrd="0" presId="urn:microsoft.com/office/officeart/2005/8/layout/lProcess2"/>
    <dgm:cxn modelId="{21B14C2D-2138-4C18-BE50-75510A08159F}" type="presParOf" srcId="{6B577887-4CF2-4686-A1AF-9862ADDAA110}" destId="{5F2B8C91-5374-42C5-A05B-8D37E2C6EBED}" srcOrd="0" destOrd="0" presId="urn:microsoft.com/office/officeart/2005/8/layout/lProcess2"/>
    <dgm:cxn modelId="{9A01D919-7C74-43E4-BC35-8CB8CA623CA9}" type="presParOf" srcId="{39E8D179-BE53-4CBA-B0D1-4E522E97BD8D}" destId="{529A3F80-4084-4B09-8CA0-D969E8FD62CF}" srcOrd="7" destOrd="0" presId="urn:microsoft.com/office/officeart/2005/8/layout/lProcess2"/>
    <dgm:cxn modelId="{EA53351D-A242-4378-A342-25C69CAC4A1C}" type="presParOf" srcId="{39E8D179-BE53-4CBA-B0D1-4E522E97BD8D}" destId="{E0D6AA3F-A202-4015-948E-D6259B529E10}" srcOrd="8" destOrd="0" presId="urn:microsoft.com/office/officeart/2005/8/layout/lProcess2"/>
    <dgm:cxn modelId="{AEC19F2F-7C0A-439B-A543-90B31EA1F160}" type="presParOf" srcId="{E0D6AA3F-A202-4015-948E-D6259B529E10}" destId="{D99233A8-E18C-4FA8-B89F-C8C68DDA7E12}" srcOrd="0" destOrd="0" presId="urn:microsoft.com/office/officeart/2005/8/layout/lProcess2"/>
    <dgm:cxn modelId="{56C78AE8-E8E4-4FB6-B781-67F4DA3D0F01}" type="presParOf" srcId="{E0D6AA3F-A202-4015-948E-D6259B529E10}" destId="{0AD071CE-6509-4F55-A1AB-9D0CB6167A05}" srcOrd="1" destOrd="0" presId="urn:microsoft.com/office/officeart/2005/8/layout/lProcess2"/>
    <dgm:cxn modelId="{5D208EEE-F4B6-4CB5-984B-540DE15BF6C4}" type="presParOf" srcId="{E0D6AA3F-A202-4015-948E-D6259B529E10}" destId="{B0DB0EB9-9020-4F72-9BA4-7BDF2DEF1666}" srcOrd="2" destOrd="0" presId="urn:microsoft.com/office/officeart/2005/8/layout/lProcess2"/>
    <dgm:cxn modelId="{23F3CA34-88E6-4A7E-8630-DADAA88067FD}" type="presParOf" srcId="{B0DB0EB9-9020-4F72-9BA4-7BDF2DEF1666}" destId="{1D3674BE-61FD-407D-A38D-F255E4D7771D}" srcOrd="0" destOrd="0" presId="urn:microsoft.com/office/officeart/2005/8/layout/lProcess2"/>
    <dgm:cxn modelId="{44DC38F5-8857-421E-A4BA-EA29462CB189}" type="presParOf" srcId="{1D3674BE-61FD-407D-A38D-F255E4D7771D}" destId="{937B2E22-1E67-4864-B79A-45E7045C211A}" srcOrd="0" destOrd="0" presId="urn:microsoft.com/office/officeart/2005/8/layout/lProcess2"/>
    <dgm:cxn modelId="{2A2C6F26-DB90-4C77-91B2-54701D8C593D}" type="presParOf" srcId="{1D3674BE-61FD-407D-A38D-F255E4D7771D}" destId="{2D1FCEEA-3704-4D32-92FA-09AB4627BC03}" srcOrd="1" destOrd="0" presId="urn:microsoft.com/office/officeart/2005/8/layout/lProcess2"/>
    <dgm:cxn modelId="{4E1A8983-C655-49FC-AE77-802E230B1CEC}" type="presParOf" srcId="{1D3674BE-61FD-407D-A38D-F255E4D7771D}" destId="{519A1440-4B2F-4319-85D0-E9E93D561487}" srcOrd="2" destOrd="0" presId="urn:microsoft.com/office/officeart/2005/8/layout/lProcess2"/>
    <dgm:cxn modelId="{76735624-05F5-4CF7-B894-27CFC9E807D1}" type="presParOf" srcId="{1D3674BE-61FD-407D-A38D-F255E4D7771D}" destId="{310E7F70-5B46-4B96-A26C-7A46C1401928}" srcOrd="3" destOrd="0" presId="urn:microsoft.com/office/officeart/2005/8/layout/lProcess2"/>
    <dgm:cxn modelId="{F686CB22-8DDF-4CB5-B334-E99F519C6CB7}" type="presParOf" srcId="{1D3674BE-61FD-407D-A38D-F255E4D7771D}" destId="{FC731D9F-FCAB-4D3F-9795-C49B0727C220}" srcOrd="4" destOrd="0" presId="urn:microsoft.com/office/officeart/2005/8/layout/lProcess2"/>
    <dgm:cxn modelId="{75889033-1128-41EE-8A7A-29772509688D}" type="presParOf" srcId="{1D3674BE-61FD-407D-A38D-F255E4D7771D}" destId="{ABA30C02-3B72-4E0A-8D6D-D8E4254D1DBE}" srcOrd="5" destOrd="0" presId="urn:microsoft.com/office/officeart/2005/8/layout/lProcess2"/>
    <dgm:cxn modelId="{D7BDC99D-F159-4D8F-9224-C86F1B445257}" type="presParOf" srcId="{1D3674BE-61FD-407D-A38D-F255E4D7771D}" destId="{0BEA6E69-D155-456B-83D8-D360EF9CEF9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26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 - 374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/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2600" b="0" cap="all" spc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УК за период с 2014 по 2017 годы – 4 725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26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 – 1 142 тыс. руб.</a:t>
          </a:r>
          <a:endParaRPr lang="ru-RU" sz="26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77C9EF-7ACB-4981-A3DB-E86138BAD693}" type="pres">
      <dgm:prSet presAssocID="{40BAB931-72F1-43CB-B1AE-05D26F12AC69}" presName="noChildren" presStyleCnt="0"/>
      <dgm:spPr/>
      <dgm:t>
        <a:bodyPr/>
        <a:lstStyle/>
        <a:p>
          <a:endParaRPr lang="ru-RU"/>
        </a:p>
      </dgm:t>
    </dgm:pt>
    <dgm:pt modelId="{413A21E7-970C-4A3D-8EC6-7073D0FF23E6}" type="pres">
      <dgm:prSet presAssocID="{40BAB931-72F1-43CB-B1AE-05D26F12AC69}" presName="gap" presStyleCnt="0"/>
      <dgm:spPr/>
      <dgm:t>
        <a:bodyPr/>
        <a:lstStyle/>
        <a:p>
          <a:endParaRPr lang="ru-RU"/>
        </a:p>
      </dgm:t>
    </dgm:pt>
    <dgm:pt modelId="{3B4938FF-931F-4CCF-93A3-2E7FD402D679}" type="pres">
      <dgm:prSet presAssocID="{40BAB931-72F1-43CB-B1AE-05D26F12AC69}" presName="medCircle2" presStyleLbl="vennNode1" presStyleIdx="0" presStyleCnt="3" custLinFactNeighborX="-20118" custLinFactNeighborY="-41385"/>
      <dgm:spPr/>
      <dgm:t>
        <a:bodyPr/>
        <a:lstStyle/>
        <a:p>
          <a:endParaRPr lang="ru-RU"/>
        </a:p>
      </dgm:t>
    </dgm:pt>
    <dgm:pt modelId="{E65086A6-AA9F-4288-9EED-5DE7D216ED81}" type="pres">
      <dgm:prSet presAssocID="{40BAB931-72F1-43CB-B1AE-05D26F12AC69}" presName="txLvlOnly1" presStyleLbl="revTx" presStyleIdx="0" presStyleCnt="3" custLinFactNeighborX="-142" custLinFactNeighborY="-36050"/>
      <dgm:spPr/>
      <dgm:t>
        <a:bodyPr/>
        <a:lstStyle/>
        <a:p>
          <a:endParaRPr lang="ru-RU"/>
        </a:p>
      </dgm:t>
    </dgm:pt>
    <dgm:pt modelId="{1107807B-A8AF-49CD-9B30-6B40B63A8055}" type="pres">
      <dgm:prSet presAssocID="{1C992233-013F-4131-AF52-45C778B99890}" presName="noChildren" presStyleCnt="0"/>
      <dgm:spPr/>
      <dgm:t>
        <a:bodyPr/>
        <a:lstStyle/>
        <a:p>
          <a:endParaRPr lang="ru-RU"/>
        </a:p>
      </dgm:t>
    </dgm:pt>
    <dgm:pt modelId="{43922E1F-35A6-4019-88E4-819262EF3D41}" type="pres">
      <dgm:prSet presAssocID="{1C992233-013F-4131-AF52-45C778B99890}" presName="gap" presStyleCnt="0"/>
      <dgm:spPr/>
      <dgm:t>
        <a:bodyPr/>
        <a:lstStyle/>
        <a:p>
          <a:endParaRPr lang="ru-RU"/>
        </a:p>
      </dgm:t>
    </dgm:pt>
    <dgm:pt modelId="{8D1D7D27-D6DE-450E-9F4E-8DF27013E0F5}" type="pres">
      <dgm:prSet presAssocID="{1C992233-013F-4131-AF52-45C778B99890}" presName="medCircle2" presStyleLbl="vennNode1" presStyleIdx="1" presStyleCnt="3" custLinFactNeighborX="-19694" custLinFactNeighborY="-22026"/>
      <dgm:spPr/>
      <dgm:t>
        <a:bodyPr/>
        <a:lstStyle/>
        <a:p>
          <a:endParaRPr lang="ru-RU"/>
        </a:p>
      </dgm:t>
    </dgm:pt>
    <dgm:pt modelId="{F0BC14E8-6BEA-4552-AFC1-E12C75022C19}" type="pres">
      <dgm:prSet presAssocID="{1C992233-013F-4131-AF52-45C778B99890}" presName="txLvlOnly1" presStyleLbl="revTx" presStyleIdx="1" presStyleCnt="3" custLinFactNeighborX="-142" custLinFactNeighborY="-16691"/>
      <dgm:spPr/>
      <dgm:t>
        <a:bodyPr/>
        <a:lstStyle/>
        <a:p>
          <a:endParaRPr lang="ru-RU"/>
        </a:p>
      </dgm:t>
    </dgm:pt>
    <dgm:pt modelId="{A48E3D42-5BD2-4F83-B5EB-68BB083C1374}" type="pres">
      <dgm:prSet presAssocID="{BB6CEAFE-2E66-402F-8F5A-197D954B6340}" presName="noChildren" presStyleCnt="0"/>
      <dgm:spPr/>
      <dgm:t>
        <a:bodyPr/>
        <a:lstStyle/>
        <a:p>
          <a:endParaRPr lang="ru-RU"/>
        </a:p>
      </dgm:t>
    </dgm:pt>
    <dgm:pt modelId="{90FB6895-FB7C-4D7A-A95C-565F7891113F}" type="pres">
      <dgm:prSet presAssocID="{BB6CEAFE-2E66-402F-8F5A-197D954B6340}" presName="gap" presStyleCnt="0"/>
      <dgm:spPr/>
      <dgm:t>
        <a:bodyPr/>
        <a:lstStyle/>
        <a:p>
          <a:endParaRPr lang="ru-RU"/>
        </a:p>
      </dgm:t>
    </dgm:pt>
    <dgm:pt modelId="{62339078-56A2-49C2-9175-A47E3CDDCC50}" type="pres">
      <dgm:prSet presAssocID="{BB6CEAFE-2E66-402F-8F5A-197D954B6340}" presName="medCircle2" presStyleLbl="vennNode1" presStyleIdx="2" presStyleCnt="3" custLinFactNeighborX="-17249" custLinFactNeighborY="-4104"/>
      <dgm:spPr/>
      <dgm:t>
        <a:bodyPr/>
        <a:lstStyle/>
        <a:p>
          <a:endParaRPr lang="ru-RU"/>
        </a:p>
      </dgm:t>
    </dgm:pt>
    <dgm:pt modelId="{EEF36F61-E5F5-4B71-BEB7-606ADD587777}" type="pres">
      <dgm:prSet presAssocID="{BB6CEAFE-2E66-402F-8F5A-197D954B6340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7BF042A7-87AF-4586-AB32-131E8835C56F}" type="presOf" srcId="{BB6CEAFE-2E66-402F-8F5A-197D954B6340}" destId="{EEF36F61-E5F5-4B71-BEB7-606ADD587777}" srcOrd="0" destOrd="0" presId="urn:microsoft.com/office/officeart/2008/layout/VerticalCircleList"/>
    <dgm:cxn modelId="{ED051B45-1671-4A91-B8AE-23F27182856F}" srcId="{08FBAACC-CB35-43E3-B96E-FE30BB07E238}" destId="{BB6CEAFE-2E66-402F-8F5A-197D954B6340}" srcOrd="2" destOrd="0" parTransId="{811BB13A-8DEC-404C-9744-5EF52B3A3E91}" sibTransId="{7A9387F4-D868-49B4-8F6E-F7DF9F3B55A6}"/>
    <dgm:cxn modelId="{3D1BF886-CB18-4A4C-8C5A-A7ABA933E19E}" type="presOf" srcId="{40BAB931-72F1-43CB-B1AE-05D26F12AC69}" destId="{E65086A6-AA9F-4288-9EED-5DE7D216ED81}" srcOrd="0" destOrd="0" presId="urn:microsoft.com/office/officeart/2008/layout/VerticalCircleList"/>
    <dgm:cxn modelId="{D3E19CBF-9AED-4555-8BC4-CAA62A99DCF9}" type="presOf" srcId="{1C992233-013F-4131-AF52-45C778B99890}" destId="{F0BC14E8-6BEA-4552-AFC1-E12C75022C19}" srcOrd="0" destOrd="0" presId="urn:microsoft.com/office/officeart/2008/layout/VerticalCircleList"/>
    <dgm:cxn modelId="{D1B1148C-E67D-4DFD-AC4F-CACAE2C7E35E}" srcId="{08FBAACC-CB35-43E3-B96E-FE30BB07E238}" destId="{1C992233-013F-4131-AF52-45C778B99890}" srcOrd="1" destOrd="0" parTransId="{CEBF6717-038C-4449-942B-AFADF7210A5A}" sibTransId="{F2C6763D-22BF-47EF-A4DE-D8A3B1F956DF}"/>
    <dgm:cxn modelId="{E6FBC4EB-072A-4960-8EAD-ECC3FC343BE7}" srcId="{08FBAACC-CB35-43E3-B96E-FE30BB07E238}" destId="{40BAB931-72F1-43CB-B1AE-05D26F12AC69}" srcOrd="0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2B68C911-1D1A-4F9A-B021-12FE14A30863}" type="presParOf" srcId="{505548E9-A7C3-4DBF-86A6-9D1C9DEB9A76}" destId="{B577C9EF-7ACB-4981-A3DB-E86138BAD693}" srcOrd="0" destOrd="0" presId="urn:microsoft.com/office/officeart/2008/layout/VerticalCircleList"/>
    <dgm:cxn modelId="{E6EA70A9-4B9E-4A7C-9F68-0BBE6C8F70BB}" type="presParOf" srcId="{B577C9EF-7ACB-4981-A3DB-E86138BAD693}" destId="{413A21E7-970C-4A3D-8EC6-7073D0FF23E6}" srcOrd="0" destOrd="0" presId="urn:microsoft.com/office/officeart/2008/layout/VerticalCircleList"/>
    <dgm:cxn modelId="{B5135159-E96A-439E-BD35-30FB1793D08C}" type="presParOf" srcId="{B577C9EF-7ACB-4981-A3DB-E86138BAD693}" destId="{3B4938FF-931F-4CCF-93A3-2E7FD402D679}" srcOrd="1" destOrd="0" presId="urn:microsoft.com/office/officeart/2008/layout/VerticalCircleList"/>
    <dgm:cxn modelId="{52D4385C-49AC-48BA-9922-BB0FE48B4FE1}" type="presParOf" srcId="{B577C9EF-7ACB-4981-A3DB-E86138BAD693}" destId="{E65086A6-AA9F-4288-9EED-5DE7D216ED81}" srcOrd="2" destOrd="0" presId="urn:microsoft.com/office/officeart/2008/layout/VerticalCircleList"/>
    <dgm:cxn modelId="{2D5C6230-0CB1-4778-9D63-4B1F17C40963}" type="presParOf" srcId="{505548E9-A7C3-4DBF-86A6-9D1C9DEB9A76}" destId="{1107807B-A8AF-49CD-9B30-6B40B63A8055}" srcOrd="1" destOrd="0" presId="urn:microsoft.com/office/officeart/2008/layout/VerticalCircleList"/>
    <dgm:cxn modelId="{9C5AD490-658D-4EB9-B187-7D5273ED906C}" type="presParOf" srcId="{1107807B-A8AF-49CD-9B30-6B40B63A8055}" destId="{43922E1F-35A6-4019-88E4-819262EF3D41}" srcOrd="0" destOrd="0" presId="urn:microsoft.com/office/officeart/2008/layout/VerticalCircleList"/>
    <dgm:cxn modelId="{DE66C732-6CE1-448F-9094-4DC2DE8436F2}" type="presParOf" srcId="{1107807B-A8AF-49CD-9B30-6B40B63A8055}" destId="{8D1D7D27-D6DE-450E-9F4E-8DF27013E0F5}" srcOrd="1" destOrd="0" presId="urn:microsoft.com/office/officeart/2008/layout/VerticalCircleList"/>
    <dgm:cxn modelId="{1DBF85C2-B532-4A22-A31A-7E133D94C2E3}" type="presParOf" srcId="{1107807B-A8AF-49CD-9B30-6B40B63A8055}" destId="{F0BC14E8-6BEA-4552-AFC1-E12C75022C19}" srcOrd="2" destOrd="0" presId="urn:microsoft.com/office/officeart/2008/layout/VerticalCircleList"/>
    <dgm:cxn modelId="{16CD283F-C512-4475-8847-FE2E317F53F3}" type="presParOf" srcId="{505548E9-A7C3-4DBF-86A6-9D1C9DEB9A76}" destId="{A48E3D42-5BD2-4F83-B5EB-68BB083C1374}" srcOrd="2" destOrd="0" presId="urn:microsoft.com/office/officeart/2008/layout/VerticalCircleList"/>
    <dgm:cxn modelId="{541D325A-1862-44EA-9035-D860016F76C5}" type="presParOf" srcId="{A48E3D42-5BD2-4F83-B5EB-68BB083C1374}" destId="{90FB6895-FB7C-4D7A-A95C-565F7891113F}" srcOrd="0" destOrd="0" presId="urn:microsoft.com/office/officeart/2008/layout/VerticalCircleList"/>
    <dgm:cxn modelId="{97602017-FA0A-4C8A-9933-7C67073F17B3}" type="presParOf" srcId="{A48E3D42-5BD2-4F83-B5EB-68BB083C1374}" destId="{62339078-56A2-49C2-9175-A47E3CDDCC50}" srcOrd="1" destOrd="0" presId="urn:microsoft.com/office/officeart/2008/layout/VerticalCircleList"/>
    <dgm:cxn modelId="{2EAED6B9-3A99-40F3-B9BA-4F058253AF46}" type="presParOf" srcId="{A48E3D42-5BD2-4F83-B5EB-68BB083C1374}" destId="{EEF36F61-E5F5-4B71-BEB7-606ADD58777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11/layout/Tab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/>
      <dgm:spPr/>
      <dgm:t>
        <a:bodyPr/>
        <a:lstStyle/>
        <a:p>
          <a:r>
            <a:rPr lang="ru-RU" dirty="0" smtClean="0"/>
            <a:t>61 289 тыс. руб.</a:t>
          </a:r>
          <a:endParaRPr lang="ru-RU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8B1552B1-DF72-439E-9B18-F412A7912767}">
      <dgm:prSet phldrT="[Текст]" custT="1"/>
      <dgm:spPr/>
      <dgm:t>
        <a:bodyPr/>
        <a:lstStyle/>
        <a:p>
          <a:r>
            <a:rPr lang="ru-RU" sz="1800" b="1" cap="none" spc="0" baseline="0" dirty="0" smtClean="0">
              <a:ln w="10541" cmpd="sng">
                <a:prstDash val="solid"/>
              </a:ln>
              <a:effectLst/>
            </a:rPr>
            <a:t>Муниципальная программа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</a:t>
          </a:r>
          <a:endParaRPr lang="ru-RU" sz="1800" b="1" cap="none" spc="0" baseline="0" dirty="0">
            <a:ln w="10541" cmpd="sng">
              <a:prstDash val="solid"/>
            </a:ln>
            <a:effectLst/>
          </a:endParaRPr>
        </a:p>
      </dgm:t>
    </dgm:pt>
    <dgm:pt modelId="{16B7C6C2-4BE8-420A-A4F0-B93FA8BAE325}" type="parTrans" cxnId="{B6B18044-F3DC-4910-AFB8-01C6935FE6AB}">
      <dgm:prSet/>
      <dgm:spPr/>
      <dgm:t>
        <a:bodyPr/>
        <a:lstStyle/>
        <a:p>
          <a:endParaRPr lang="ru-RU"/>
        </a:p>
      </dgm:t>
    </dgm:pt>
    <dgm:pt modelId="{4E4F4476-EEFD-4730-87A2-C27589B097DF}" type="sibTrans" cxnId="{B6B18044-F3DC-4910-AFB8-01C6935FE6AB}">
      <dgm:prSet/>
      <dgm:spPr/>
      <dgm:t>
        <a:bodyPr/>
        <a:lstStyle/>
        <a:p>
          <a:endParaRPr lang="ru-RU"/>
        </a:p>
      </dgm:t>
    </dgm:pt>
    <dgm:pt modelId="{65B67E38-D041-4F73-A009-7A6F51A1681F}">
      <dgm:prSet phldrT="[Текст]" custT="1"/>
      <dgm:spPr/>
      <dgm:t>
        <a:bodyPr/>
        <a:lstStyle/>
        <a:p>
          <a:r>
            <a:rPr lang="ru-RU" sz="1400" baseline="0" dirty="0" smtClean="0"/>
            <a:t>на организацию водоснабжения – 2 376 тыс. рублей;</a:t>
          </a:r>
          <a:endParaRPr lang="ru-RU" sz="1400" baseline="0" dirty="0"/>
        </a:p>
      </dgm:t>
    </dgm:pt>
    <dgm:pt modelId="{4FB631C4-5942-4D48-ABF5-9161D6FA1456}" type="parTrans" cxnId="{DC748AF7-A9F1-4841-A815-DE38CFF80159}">
      <dgm:prSet/>
      <dgm:spPr/>
      <dgm:t>
        <a:bodyPr/>
        <a:lstStyle/>
        <a:p>
          <a:endParaRPr lang="ru-RU"/>
        </a:p>
      </dgm:t>
    </dgm:pt>
    <dgm:pt modelId="{A44FBA10-AA9F-4DC5-88D9-0AFBA2FFA545}" type="sibTrans" cxnId="{DC748AF7-A9F1-4841-A815-DE38CFF80159}">
      <dgm:prSet/>
      <dgm:spPr/>
      <dgm:t>
        <a:bodyPr/>
        <a:lstStyle/>
        <a:p>
          <a:endParaRPr lang="ru-RU"/>
        </a:p>
      </dgm:t>
    </dgm:pt>
    <dgm:pt modelId="{7FFEC19C-A487-4B37-AD6E-ED3184307D23}">
      <dgm:prSet phldrT="[Текст]"/>
      <dgm:spPr/>
      <dgm:t>
        <a:bodyPr/>
        <a:lstStyle/>
        <a:p>
          <a:r>
            <a:rPr lang="ru-RU" dirty="0" smtClean="0"/>
            <a:t>3 274 тыс. руб.</a:t>
          </a:r>
          <a:endParaRPr lang="ru-RU" dirty="0"/>
        </a:p>
      </dgm:t>
    </dgm:pt>
    <dgm:pt modelId="{F288CA54-4858-4F1D-96EE-E5C121CAB9AE}" type="parTrans" cxnId="{3179D2BC-D8D1-40E4-BC36-6ADF7ACBC6CD}">
      <dgm:prSet/>
      <dgm:spPr/>
      <dgm:t>
        <a:bodyPr/>
        <a:lstStyle/>
        <a:p>
          <a:endParaRPr lang="ru-RU"/>
        </a:p>
      </dgm:t>
    </dgm:pt>
    <dgm:pt modelId="{FB600600-D387-4EFE-A59E-558928218E52}" type="sibTrans" cxnId="{3179D2BC-D8D1-40E4-BC36-6ADF7ACBC6CD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/>
      <dgm:t>
        <a:bodyPr/>
        <a:lstStyle/>
        <a:p>
          <a:r>
            <a:rPr lang="ru-RU" sz="1800" b="1" cap="none" spc="0" baseline="0" dirty="0" smtClean="0">
              <a:ln w="10541" cmpd="sng">
                <a:prstDash val="solid"/>
              </a:ln>
              <a:effectLst/>
            </a:rPr>
            <a:t>Муниципальная программа "Управление муниципальным имуществом  МО "Город Балабаново"</a:t>
          </a:r>
          <a:endParaRPr lang="ru-RU" sz="1800" baseline="0" dirty="0"/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3370DE6E-DD16-4490-8B50-160BA7023771}">
      <dgm:prSet phldrT="[Текст]" custT="1"/>
      <dgm:spPr/>
      <dgm:t>
        <a:bodyPr/>
        <a:lstStyle/>
        <a:p>
          <a:r>
            <a:rPr lang="ru-RU" sz="1400" baseline="0" dirty="0" smtClean="0"/>
            <a:t>На организацию теплоснабжения – 55 960 тыс. рублей;</a:t>
          </a:r>
          <a:endParaRPr lang="ru-RU" sz="1400" baseline="0" dirty="0"/>
        </a:p>
      </dgm:t>
    </dgm:pt>
    <dgm:pt modelId="{467BF6EF-80D1-4B12-B74A-5A94846954F3}" type="parTrans" cxnId="{484A2281-3CCE-42AC-9E02-97EB89C46AF0}">
      <dgm:prSet/>
      <dgm:spPr/>
      <dgm:t>
        <a:bodyPr/>
        <a:lstStyle/>
        <a:p>
          <a:endParaRPr lang="ru-RU"/>
        </a:p>
      </dgm:t>
    </dgm:pt>
    <dgm:pt modelId="{A509F8C5-7A71-42D8-887D-000087361F1A}" type="sibTrans" cxnId="{484A2281-3CCE-42AC-9E02-97EB89C46AF0}">
      <dgm:prSet/>
      <dgm:spPr/>
      <dgm:t>
        <a:bodyPr/>
        <a:lstStyle/>
        <a:p>
          <a:endParaRPr lang="ru-RU"/>
        </a:p>
      </dgm:t>
    </dgm:pt>
    <dgm:pt modelId="{9ED90F15-5A50-4E91-8517-DFD19A72402A}">
      <dgm:prSet phldrT="[Текст]" custT="1"/>
      <dgm:spPr/>
      <dgm:t>
        <a:bodyPr/>
        <a:lstStyle/>
        <a:p>
          <a:r>
            <a:rPr lang="ru-RU" sz="1400" baseline="0" dirty="0" smtClean="0"/>
            <a:t>на установку, проведение сервисного обслуживания и замена установленных узлов учета – 4 тыс. рублей;</a:t>
          </a:r>
          <a:endParaRPr lang="ru-RU" sz="1400" baseline="0" dirty="0"/>
        </a:p>
      </dgm:t>
    </dgm:pt>
    <dgm:pt modelId="{6B068F85-09FF-4698-97FC-1182439EBF32}" type="parTrans" cxnId="{BC99F7E9-6537-4A20-BB94-DC144A63B7FB}">
      <dgm:prSet/>
      <dgm:spPr/>
      <dgm:t>
        <a:bodyPr/>
        <a:lstStyle/>
        <a:p>
          <a:endParaRPr lang="ru-RU"/>
        </a:p>
      </dgm:t>
    </dgm:pt>
    <dgm:pt modelId="{820CD87E-9B15-4448-99FC-CC428D45695C}" type="sibTrans" cxnId="{BC99F7E9-6537-4A20-BB94-DC144A63B7FB}">
      <dgm:prSet/>
      <dgm:spPr/>
      <dgm:t>
        <a:bodyPr/>
        <a:lstStyle/>
        <a:p>
          <a:endParaRPr lang="ru-RU"/>
        </a:p>
      </dgm:t>
    </dgm:pt>
    <dgm:pt modelId="{21010718-EF65-488A-AC18-66C4D21A236B}">
      <dgm:prSet phldrT="[Текст]" custT="1"/>
      <dgm:spPr/>
      <dgm:t>
        <a:bodyPr/>
        <a:lstStyle/>
        <a:p>
          <a:r>
            <a:rPr lang="ru-RU" sz="1400" baseline="0" dirty="0" smtClean="0"/>
            <a:t>на организацию систем индивидуального поквартирного теплоснабжения –2 949 тыс. рублей;</a:t>
          </a:r>
          <a:endParaRPr lang="ru-RU" sz="1400" baseline="0" dirty="0"/>
        </a:p>
      </dgm:t>
    </dgm:pt>
    <dgm:pt modelId="{40E14343-2781-44C4-BAA4-8745BCCA736E}" type="parTrans" cxnId="{BE10E989-2178-44A7-B9B2-AFF884ED2F0B}">
      <dgm:prSet/>
      <dgm:spPr/>
      <dgm:t>
        <a:bodyPr/>
        <a:lstStyle/>
        <a:p>
          <a:endParaRPr lang="ru-RU"/>
        </a:p>
      </dgm:t>
    </dgm:pt>
    <dgm:pt modelId="{AA9D5CB6-0505-41F6-ADCC-1E1F32FA9630}" type="sibTrans" cxnId="{BE10E989-2178-44A7-B9B2-AFF884ED2F0B}">
      <dgm:prSet/>
      <dgm:spPr/>
      <dgm:t>
        <a:bodyPr/>
        <a:lstStyle/>
        <a:p>
          <a:endParaRPr lang="ru-RU"/>
        </a:p>
      </dgm:t>
    </dgm:pt>
    <dgm:pt modelId="{AF6AF428-B165-4346-9D92-4357518E44AD}">
      <dgm:prSet phldrT="[Текст]" custT="1"/>
      <dgm:spPr/>
      <dgm:t>
        <a:bodyPr/>
        <a:lstStyle/>
        <a:p>
          <a:r>
            <a:rPr lang="ru-RU" sz="1400" baseline="0" dirty="0" smtClean="0"/>
            <a:t>Субсидии на ликвидацию УМЭП ЖКХ – 1 789 тыс. рублей;</a:t>
          </a:r>
          <a:endParaRPr lang="ru-RU" sz="1400" baseline="0" dirty="0"/>
        </a:p>
      </dgm:t>
    </dgm:pt>
    <dgm:pt modelId="{B2F29996-B9DD-4A4A-B2A0-4E6D916CD68C}" type="parTrans" cxnId="{C7D762BF-9CA7-449F-BC8D-CADD9F4CADAB}">
      <dgm:prSet/>
      <dgm:spPr/>
      <dgm:t>
        <a:bodyPr/>
        <a:lstStyle/>
        <a:p>
          <a:endParaRPr lang="ru-RU"/>
        </a:p>
      </dgm:t>
    </dgm:pt>
    <dgm:pt modelId="{8E119EE4-0606-4650-822F-524CB716D3F2}" type="sibTrans" cxnId="{C7D762BF-9CA7-449F-BC8D-CADD9F4CADAB}">
      <dgm:prSet/>
      <dgm:spPr/>
      <dgm:t>
        <a:bodyPr/>
        <a:lstStyle/>
        <a:p>
          <a:endParaRPr lang="ru-RU"/>
        </a:p>
      </dgm:t>
    </dgm:pt>
    <dgm:pt modelId="{EC90C0A6-D4A0-41A9-9C7A-9DCED4F30276}">
      <dgm:prSet phldrT="[Текст]" custT="1"/>
      <dgm:spPr/>
      <dgm:t>
        <a:bodyPr/>
        <a:lstStyle/>
        <a:p>
          <a:r>
            <a:rPr lang="ru-RU" sz="1400" baseline="0" dirty="0" smtClean="0"/>
            <a:t>субсидии МУП МФЦОН на льготы по бане – 1 485 тыс. рублей;</a:t>
          </a:r>
          <a:endParaRPr lang="ru-RU" sz="1400" baseline="0" dirty="0"/>
        </a:p>
      </dgm:t>
    </dgm:pt>
    <dgm:pt modelId="{99C2810F-D318-4025-9363-D27ECBA2EEF4}" type="parTrans" cxnId="{4F042436-DC24-4E00-9974-E4D3A6AA53D4}">
      <dgm:prSet/>
      <dgm:spPr/>
      <dgm:t>
        <a:bodyPr/>
        <a:lstStyle/>
        <a:p>
          <a:endParaRPr lang="ru-RU"/>
        </a:p>
      </dgm:t>
    </dgm:pt>
    <dgm:pt modelId="{B2495386-0EEA-465F-947E-CB9629BD6502}" type="sibTrans" cxnId="{4F042436-DC24-4E00-9974-E4D3A6AA53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r>
            <a:rPr lang="ru-RU" sz="3500" baseline="0" dirty="0" smtClean="0"/>
            <a:t>2 млн. руб.</a:t>
          </a:r>
          <a:endParaRPr lang="ru-RU" sz="35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/>
      <dgm:t>
        <a:bodyPr/>
        <a:lstStyle/>
        <a:p>
          <a:r>
            <a:rPr lang="ru-RU" sz="1800" b="1" cap="none" spc="0" dirty="0" smtClean="0">
              <a:ln w="10541" cmpd="sng">
                <a:prstDash val="solid"/>
              </a:ln>
              <a:effectLst/>
            </a:rPr>
            <a:t>Стимулирование муниципальных образований Калужской области, принимающих меры по увеличению налогового потенциала</a:t>
          </a:r>
          <a:endParaRPr lang="ru-RU" sz="1800" b="1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7E22081C-AD1E-4E7D-AE73-2E73D63A2701}" type="pres">
      <dgm:prSet presAssocID="{5014C19B-F8BD-47F1-888B-8BE9794A16A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8FDD8C-2324-49F3-BEC9-7E8E9C60C523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00CB2259-9D95-4B65-B87C-AC42BB6BDE18}" type="pres">
      <dgm:prSet presAssocID="{E9003D58-78BC-4955-B59C-5C99A81B2BCD}" presName="FirstChild" presStyleLbl="revTx" presStyleIdx="0" presStyleCnt="5" custScaleX="93360" custScaleY="76735" custLinFactNeighborX="-1459" custLinFactNeighborY="2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F9F41-07C2-4147-9832-F4C07338CAD4}" type="pres">
      <dgm:prSet presAssocID="{E9003D58-78BC-4955-B59C-5C99A81B2BCD}" presName="Parent" presStyleLbl="alignNode1" presStyleIdx="0" presStyleCnt="3" custScaleX="98718" custScaleY="76138" custLinFactNeighborX="-641" custLinFactNeighborY="75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A4C13-DF92-4183-9C33-5560ECE8B65B}" type="pres">
      <dgm:prSet presAssocID="{E9003D58-78BC-4955-B59C-5C99A81B2BCD}" presName="Accent" presStyleLbl="parChTrans1D1" presStyleIdx="0" presStyleCnt="3" custLinFactNeighborY="-89200"/>
      <dgm:spPr/>
      <dgm:t>
        <a:bodyPr/>
        <a:lstStyle/>
        <a:p>
          <a:endParaRPr lang="ru-RU"/>
        </a:p>
      </dgm:t>
    </dgm:pt>
    <dgm:pt modelId="{16AA88EB-F8B0-435E-B246-B90908E11A9D}" type="pres">
      <dgm:prSet presAssocID="{E9003D58-78BC-4955-B59C-5C99A81B2BCD}" presName="Child" presStyleLbl="revTx" presStyleIdx="1" presStyleCnt="5" custScaleX="100000" custScaleY="30029" custLinFactNeighborY="52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FB9AA-927B-4DC5-884B-83629CEDE208}" type="pres">
      <dgm:prSet presAssocID="{0BDFE4DF-E0E9-410D-9C86-9FA6DD7D8470}" presName="sibTrans" presStyleCnt="0"/>
      <dgm:spPr/>
      <dgm:t>
        <a:bodyPr/>
        <a:lstStyle/>
        <a:p>
          <a:endParaRPr lang="ru-RU"/>
        </a:p>
      </dgm:t>
    </dgm:pt>
    <dgm:pt modelId="{1A4B5C56-F2DE-43C8-A6B7-64DFE2602C82}" type="pres">
      <dgm:prSet presAssocID="{7FFEC19C-A487-4B37-AD6E-ED3184307D23}" presName="composite" presStyleCnt="0"/>
      <dgm:spPr/>
      <dgm:t>
        <a:bodyPr/>
        <a:lstStyle/>
        <a:p>
          <a:endParaRPr lang="ru-RU"/>
        </a:p>
      </dgm:t>
    </dgm:pt>
    <dgm:pt modelId="{A4E34470-B2C7-43E1-A0A7-F0CEC34C1441}" type="pres">
      <dgm:prSet presAssocID="{7FFEC19C-A487-4B37-AD6E-ED3184307D23}" presName="FirstChild" presStyleLbl="revTx" presStyleIdx="2" presStyleCnt="5" custScaleX="91568" custScaleY="50385" custLinFactNeighborX="-2355" custLinFactNeighborY="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FE161-8EFC-4CFA-A715-161D5E652C34}" type="pres">
      <dgm:prSet presAssocID="{7FFEC19C-A487-4B37-AD6E-ED3184307D23}" presName="Parent" presStyleLbl="alignNode1" presStyleIdx="1" presStyleCnt="3" custScaleY="73008" custLinFactNeighborY="1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254A-4ED8-4010-8B09-D775EF6B862A}" type="pres">
      <dgm:prSet presAssocID="{7FFEC19C-A487-4B37-AD6E-ED3184307D23}" presName="Accent" presStyleLbl="parChTrans1D1" presStyleIdx="1" presStyleCnt="3" custLinFactY="-200000" custLinFactNeighborY="-219211"/>
      <dgm:spPr/>
      <dgm:t>
        <a:bodyPr/>
        <a:lstStyle/>
        <a:p>
          <a:endParaRPr lang="ru-RU"/>
        </a:p>
      </dgm:t>
    </dgm:pt>
    <dgm:pt modelId="{6F253FA0-5EEF-4A5A-A7F6-8C8AF2E385FC}" type="pres">
      <dgm:prSet presAssocID="{7FFEC19C-A487-4B37-AD6E-ED3184307D23}" presName="Child" presStyleLbl="revTx" presStyleIdx="3" presStyleCnt="5" custScaleX="100000" custScaleY="17961" custLinFactNeighborY="-47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54EE9-70C4-473D-8C30-ADDBED64A9B9}" type="pres">
      <dgm:prSet presAssocID="{FB600600-D387-4EFE-A59E-558928218E52}" presName="sibTrans" presStyleCnt="0"/>
      <dgm:spPr/>
      <dgm:t>
        <a:bodyPr/>
        <a:lstStyle/>
        <a:p>
          <a:endParaRPr lang="ru-RU"/>
        </a:p>
      </dgm:t>
    </dgm:pt>
    <dgm:pt modelId="{E4A6F074-35C8-4F19-8F9B-9D6002883CCC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D7672773-FCE2-4B68-B3D4-B39C9F43BDF8}" type="pres">
      <dgm:prSet presAssocID="{6A58A14F-6EBD-45FF-9B27-151EA8F50385}" presName="FirstChild" presStyleLbl="revTx" presStyleIdx="4" presStyleCnt="5" custScaleX="68918" custScaleY="41915" custLinFactNeighborX="-12613" custLinFactNeighborY="-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83B1C-BBA7-41BD-8733-A804F3A6BECB}" type="pres">
      <dgm:prSet presAssocID="{6A58A14F-6EBD-45FF-9B27-151EA8F50385}" presName="Parent" presStyleLbl="alignNode1" presStyleIdx="2" presStyleCnt="3" custScaleY="86149" custLinFactNeighborY="-1110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B006-C8AA-4F4D-92AC-1BBCE7B8C1F2}" type="pres">
      <dgm:prSet presAssocID="{6A58A14F-6EBD-45FF-9B27-151EA8F50385}" presName="Accent" presStyleLbl="parChTrans1D1" presStyleIdx="2" presStyleCnt="3" custLinFactY="-294733" custLinFactNeighborY="-300000"/>
      <dgm:spPr/>
      <dgm:t>
        <a:bodyPr/>
        <a:lstStyle/>
        <a:p>
          <a:endParaRPr lang="ru-RU"/>
        </a:p>
      </dgm:t>
    </dgm:pt>
  </dgm:ptLst>
  <dgm:cxnLst>
    <dgm:cxn modelId="{D450FDA3-D9B8-40A0-A685-91E59C52879A}" type="presOf" srcId="{E9003D58-78BC-4955-B59C-5C99A81B2BCD}" destId="{660F9F41-07C2-4147-9832-F4C07338CAD4}" srcOrd="0" destOrd="0" presId="urn:microsoft.com/office/officeart/2011/layout/TabList"/>
    <dgm:cxn modelId="{12940A08-1D97-4B70-B062-476C62212486}" type="presOf" srcId="{EC90C0A6-D4A0-41A9-9C7A-9DCED4F30276}" destId="{6F253FA0-5EEF-4A5A-A7F6-8C8AF2E385FC}" srcOrd="0" destOrd="1" presId="urn:microsoft.com/office/officeart/2011/layout/TabList"/>
    <dgm:cxn modelId="{40917B0D-BE37-4058-9FEE-E94ADEC2F081}" type="presOf" srcId="{8B1552B1-DF72-439E-9B18-F412A7912767}" destId="{00CB2259-9D95-4B65-B87C-AC42BB6BDE18}" srcOrd="0" destOrd="0" presId="urn:microsoft.com/office/officeart/2011/layout/TabList"/>
    <dgm:cxn modelId="{BC99F7E9-6537-4A20-BB94-DC144A63B7FB}" srcId="{E9003D58-78BC-4955-B59C-5C99A81B2BCD}" destId="{9ED90F15-5A50-4E91-8517-DFD19A72402A}" srcOrd="3" destOrd="0" parTransId="{6B068F85-09FF-4698-97FC-1182439EBF32}" sibTransId="{820CD87E-9B15-4448-99FC-CC428D45695C}"/>
    <dgm:cxn modelId="{DC748AF7-A9F1-4841-A815-DE38CFF80159}" srcId="{E9003D58-78BC-4955-B59C-5C99A81B2BCD}" destId="{65B67E38-D041-4F73-A009-7A6F51A1681F}" srcOrd="1" destOrd="0" parTransId="{4FB631C4-5942-4D48-ABF5-9161D6FA1456}" sibTransId="{A44FBA10-AA9F-4DC5-88D9-0AFBA2FFA545}"/>
    <dgm:cxn modelId="{4454A2C6-B482-44DA-86B7-E8F8DA2DE7DF}" type="presOf" srcId="{6B9B39C2-91A8-44DE-A32B-34AE9CF56AF7}" destId="{D7672773-FCE2-4B68-B3D4-B39C9F43BDF8}" srcOrd="0" destOrd="0" presId="urn:microsoft.com/office/officeart/2011/layout/TabList"/>
    <dgm:cxn modelId="{B6B18044-F3DC-4910-AFB8-01C6935FE6AB}" srcId="{E9003D58-78BC-4955-B59C-5C99A81B2BCD}" destId="{8B1552B1-DF72-439E-9B18-F412A7912767}" srcOrd="0" destOrd="0" parTransId="{16B7C6C2-4BE8-420A-A4F0-B93FA8BAE325}" sibTransId="{4E4F4476-EEFD-4730-87A2-C27589B097DF}"/>
    <dgm:cxn modelId="{C352F8BE-BD57-42D1-BE0B-F8A263478277}" type="presOf" srcId="{3370DE6E-DD16-4490-8B50-160BA7023771}" destId="{16AA88EB-F8B0-435E-B246-B90908E11A9D}" srcOrd="0" destOrd="1" presId="urn:microsoft.com/office/officeart/2011/layout/TabList"/>
    <dgm:cxn modelId="{C4DA7046-6C46-4653-97EB-7F5319A476C2}" type="presOf" srcId="{6A58A14F-6EBD-45FF-9B27-151EA8F50385}" destId="{1E683B1C-BBA7-41BD-8733-A804F3A6BECB}" srcOrd="0" destOrd="0" presId="urn:microsoft.com/office/officeart/2011/layout/TabList"/>
    <dgm:cxn modelId="{4F042436-DC24-4E00-9974-E4D3A6AA53D4}" srcId="{7FFEC19C-A487-4B37-AD6E-ED3184307D23}" destId="{EC90C0A6-D4A0-41A9-9C7A-9DCED4F30276}" srcOrd="2" destOrd="0" parTransId="{99C2810F-D318-4025-9363-D27ECBA2EEF4}" sibTransId="{B2495386-0EEA-465F-947E-CB9629BD6502}"/>
    <dgm:cxn modelId="{B51FBA9F-D53A-418C-A18C-D60A4B838FD4}" srcId="{7FFEC19C-A487-4B37-AD6E-ED3184307D23}" destId="{09EC1956-C3A7-48DB-994A-E232AEE80A43}" srcOrd="0" destOrd="0" parTransId="{13A02E1D-93DE-4E66-9B6C-B30277DF0652}" sibTransId="{E456FD4A-0DD1-420C-90F8-07C04EBAFDAF}"/>
    <dgm:cxn modelId="{EF783C3E-6FF0-494C-A3F9-8653E8D85528}" type="presOf" srcId="{21010718-EF65-488A-AC18-66C4D21A236B}" destId="{16AA88EB-F8B0-435E-B246-B90908E11A9D}" srcOrd="0" destOrd="3" presId="urn:microsoft.com/office/officeart/2011/layout/TabList"/>
    <dgm:cxn modelId="{3781811A-4087-449B-BAB3-B300DC505FE0}" type="presOf" srcId="{09EC1956-C3A7-48DB-994A-E232AEE80A43}" destId="{A4E34470-B2C7-43E1-A0A7-F0CEC34C1441}" srcOrd="0" destOrd="0" presId="urn:microsoft.com/office/officeart/2011/layout/TabList"/>
    <dgm:cxn modelId="{19063C37-EDA2-44C3-B616-DD55841540E7}" type="presOf" srcId="{AF6AF428-B165-4346-9D92-4357518E44AD}" destId="{6F253FA0-5EEF-4A5A-A7F6-8C8AF2E385FC}" srcOrd="0" destOrd="0" presId="urn:microsoft.com/office/officeart/2011/layout/TabList"/>
    <dgm:cxn modelId="{BE10E989-2178-44A7-B9B2-AFF884ED2F0B}" srcId="{E9003D58-78BC-4955-B59C-5C99A81B2BCD}" destId="{21010718-EF65-488A-AC18-66C4D21A236B}" srcOrd="4" destOrd="0" parTransId="{40E14343-2781-44C4-BAA4-8745BCCA736E}" sibTransId="{AA9D5CB6-0505-41F6-ADCC-1E1F32FA9630}"/>
    <dgm:cxn modelId="{3B4FB8A2-6A5F-422B-8043-4CEA10DE4C9A}" type="presOf" srcId="{7FFEC19C-A487-4B37-AD6E-ED3184307D23}" destId="{F03FE161-8EFC-4CFA-A715-161D5E652C34}" srcOrd="0" destOrd="0" presId="urn:microsoft.com/office/officeart/2011/layout/TabList"/>
    <dgm:cxn modelId="{536B5A0C-7BBC-4C4A-BFC5-C0110702BAEE}" type="presOf" srcId="{9ED90F15-5A50-4E91-8517-DFD19A72402A}" destId="{16AA88EB-F8B0-435E-B246-B90908E11A9D}" srcOrd="0" destOrd="2" presId="urn:microsoft.com/office/officeart/2011/layout/TabList"/>
    <dgm:cxn modelId="{2C21D298-DAEB-4C70-8D36-338ABDB257EA}" srcId="{5014C19B-F8BD-47F1-888B-8BE9794A16AC}" destId="{E9003D58-78BC-4955-B59C-5C99A81B2BCD}" srcOrd="0" destOrd="0" parTransId="{D91DC104-21F8-4A72-B017-51C0EAC59549}" sibTransId="{0BDFE4DF-E0E9-410D-9C86-9FA6DD7D8470}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3179D2BC-D8D1-40E4-BC36-6ADF7ACBC6CD}" srcId="{5014C19B-F8BD-47F1-888B-8BE9794A16AC}" destId="{7FFEC19C-A487-4B37-AD6E-ED3184307D23}" srcOrd="1" destOrd="0" parTransId="{F288CA54-4858-4F1D-96EE-E5C121CAB9AE}" sibTransId="{FB600600-D387-4EFE-A59E-558928218E52}"/>
    <dgm:cxn modelId="{D5AF8693-DE02-4416-BD46-85A86D656BFF}" type="presOf" srcId="{65B67E38-D041-4F73-A009-7A6F51A1681F}" destId="{16AA88EB-F8B0-435E-B246-B90908E11A9D}" srcOrd="0" destOrd="0" presId="urn:microsoft.com/office/officeart/2011/layout/TabList"/>
    <dgm:cxn modelId="{C7D762BF-9CA7-449F-BC8D-CADD9F4CADAB}" srcId="{7FFEC19C-A487-4B37-AD6E-ED3184307D23}" destId="{AF6AF428-B165-4346-9D92-4357518E44AD}" srcOrd="1" destOrd="0" parTransId="{B2F29996-B9DD-4A4A-B2A0-4E6D916CD68C}" sibTransId="{8E119EE4-0606-4650-822F-524CB716D3F2}"/>
    <dgm:cxn modelId="{484A2281-3CCE-42AC-9E02-97EB89C46AF0}" srcId="{E9003D58-78BC-4955-B59C-5C99A81B2BCD}" destId="{3370DE6E-DD16-4490-8B50-160BA7023771}" srcOrd="2" destOrd="0" parTransId="{467BF6EF-80D1-4B12-B74A-5A94846954F3}" sibTransId="{A509F8C5-7A71-42D8-887D-000087361F1A}"/>
    <dgm:cxn modelId="{6BC43C3C-39E3-4D6F-B60B-BBC7D406D88B}" srcId="{5014C19B-F8BD-47F1-888B-8BE9794A16AC}" destId="{6A58A14F-6EBD-45FF-9B27-151EA8F50385}" srcOrd="2" destOrd="0" parTransId="{A0D322B7-9F5B-4A9F-B47F-9FDE04EC5372}" sibTransId="{2B1EFCD6-FDF1-4197-B754-2E3EBDC014B1}"/>
    <dgm:cxn modelId="{0E7786A1-CA3B-453A-85FE-366C02150A8B}" type="presOf" srcId="{5014C19B-F8BD-47F1-888B-8BE9794A16AC}" destId="{7E22081C-AD1E-4E7D-AE73-2E73D63A2701}" srcOrd="0" destOrd="0" presId="urn:microsoft.com/office/officeart/2011/layout/TabList"/>
    <dgm:cxn modelId="{461B614F-DBE8-44C0-B727-1F9605F492EE}" type="presParOf" srcId="{7E22081C-AD1E-4E7D-AE73-2E73D63A2701}" destId="{AF8FDD8C-2324-49F3-BEC9-7E8E9C60C523}" srcOrd="0" destOrd="0" presId="urn:microsoft.com/office/officeart/2011/layout/TabList"/>
    <dgm:cxn modelId="{C46876B1-B7A0-48C8-BAE8-C0701ADD2BDD}" type="presParOf" srcId="{AF8FDD8C-2324-49F3-BEC9-7E8E9C60C523}" destId="{00CB2259-9D95-4B65-B87C-AC42BB6BDE18}" srcOrd="0" destOrd="0" presId="urn:microsoft.com/office/officeart/2011/layout/TabList"/>
    <dgm:cxn modelId="{2A7923A7-A2C6-4E67-A333-67CD3AA5B374}" type="presParOf" srcId="{AF8FDD8C-2324-49F3-BEC9-7E8E9C60C523}" destId="{660F9F41-07C2-4147-9832-F4C07338CAD4}" srcOrd="1" destOrd="0" presId="urn:microsoft.com/office/officeart/2011/layout/TabList"/>
    <dgm:cxn modelId="{53231CC1-41E5-4FB8-95DC-82BFD6D0F653}" type="presParOf" srcId="{AF8FDD8C-2324-49F3-BEC9-7E8E9C60C523}" destId="{3D0A4C13-DF92-4183-9C33-5560ECE8B65B}" srcOrd="2" destOrd="0" presId="urn:microsoft.com/office/officeart/2011/layout/TabList"/>
    <dgm:cxn modelId="{56166796-EC75-433E-8489-1E180C8D9A5F}" type="presParOf" srcId="{7E22081C-AD1E-4E7D-AE73-2E73D63A2701}" destId="{16AA88EB-F8B0-435E-B246-B90908E11A9D}" srcOrd="1" destOrd="0" presId="urn:microsoft.com/office/officeart/2011/layout/TabList"/>
    <dgm:cxn modelId="{1E4966E0-697C-4600-9DCD-997FD027888F}" type="presParOf" srcId="{7E22081C-AD1E-4E7D-AE73-2E73D63A2701}" destId="{E4EFB9AA-927B-4DC5-884B-83629CEDE208}" srcOrd="2" destOrd="0" presId="urn:microsoft.com/office/officeart/2011/layout/TabList"/>
    <dgm:cxn modelId="{459815AC-D72C-47CF-BDB8-65027A9C36F4}" type="presParOf" srcId="{7E22081C-AD1E-4E7D-AE73-2E73D63A2701}" destId="{1A4B5C56-F2DE-43C8-A6B7-64DFE2602C82}" srcOrd="3" destOrd="0" presId="urn:microsoft.com/office/officeart/2011/layout/TabList"/>
    <dgm:cxn modelId="{D586F60E-0F35-4442-ADBC-9DAB9E8BD0ED}" type="presParOf" srcId="{1A4B5C56-F2DE-43C8-A6B7-64DFE2602C82}" destId="{A4E34470-B2C7-43E1-A0A7-F0CEC34C1441}" srcOrd="0" destOrd="0" presId="urn:microsoft.com/office/officeart/2011/layout/TabList"/>
    <dgm:cxn modelId="{C427395B-72CD-4587-8C5E-AB41A8CB64E6}" type="presParOf" srcId="{1A4B5C56-F2DE-43C8-A6B7-64DFE2602C82}" destId="{F03FE161-8EFC-4CFA-A715-161D5E652C34}" srcOrd="1" destOrd="0" presId="urn:microsoft.com/office/officeart/2011/layout/TabList"/>
    <dgm:cxn modelId="{A7D30F16-7712-4761-93E6-E059FF1527D3}" type="presParOf" srcId="{1A4B5C56-F2DE-43C8-A6B7-64DFE2602C82}" destId="{DA7E254A-4ED8-4010-8B09-D775EF6B862A}" srcOrd="2" destOrd="0" presId="urn:microsoft.com/office/officeart/2011/layout/TabList"/>
    <dgm:cxn modelId="{64D7E06D-6ACA-4766-AC88-0E67FE50362C}" type="presParOf" srcId="{7E22081C-AD1E-4E7D-AE73-2E73D63A2701}" destId="{6F253FA0-5EEF-4A5A-A7F6-8C8AF2E385FC}" srcOrd="4" destOrd="0" presId="urn:microsoft.com/office/officeart/2011/layout/TabList"/>
    <dgm:cxn modelId="{4A44DCCE-BCE0-4211-AAE5-9A9E14298751}" type="presParOf" srcId="{7E22081C-AD1E-4E7D-AE73-2E73D63A2701}" destId="{51C54EE9-70C4-473D-8C30-ADDBED64A9B9}" srcOrd="5" destOrd="0" presId="urn:microsoft.com/office/officeart/2011/layout/TabList"/>
    <dgm:cxn modelId="{B0BDF534-0280-4C55-B4F2-C98630D9CC7E}" type="presParOf" srcId="{7E22081C-AD1E-4E7D-AE73-2E73D63A2701}" destId="{E4A6F074-35C8-4F19-8F9B-9D6002883CCC}" srcOrd="6" destOrd="0" presId="urn:microsoft.com/office/officeart/2011/layout/TabList"/>
    <dgm:cxn modelId="{CDB3964B-CE3B-42C7-A24B-277E35C033BE}" type="presParOf" srcId="{E4A6F074-35C8-4F19-8F9B-9D6002883CCC}" destId="{D7672773-FCE2-4B68-B3D4-B39C9F43BDF8}" srcOrd="0" destOrd="0" presId="urn:microsoft.com/office/officeart/2011/layout/TabList"/>
    <dgm:cxn modelId="{3CA0CDEC-60E1-4694-BA33-EF7B6EF4DEDB}" type="presParOf" srcId="{E4A6F074-35C8-4F19-8F9B-9D6002883CCC}" destId="{1E683B1C-BBA7-41BD-8733-A804F3A6BECB}" srcOrd="1" destOrd="0" presId="urn:microsoft.com/office/officeart/2011/layout/TabList"/>
    <dgm:cxn modelId="{18A262D2-3B30-45D1-B328-13A77A8B0EC9}" type="presParOf" srcId="{E4A6F074-35C8-4F19-8F9B-9D6002883CCC}" destId="{270FB006-C8AA-4F4D-92AC-1BBCE7B8C1F2}" srcOrd="2" destOrd="0" presId="urn:microsoft.com/office/officeart/2011/layout/Tab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/>
      <dgm:spPr/>
      <dgm:t>
        <a:bodyPr/>
        <a:lstStyle/>
        <a:p>
          <a:r>
            <a:rPr lang="ru-RU" dirty="0" smtClean="0"/>
            <a:t>Муниципальная программа "Ремонт и содержание сети автомобильных дорог"</a:t>
          </a:r>
          <a:endParaRPr lang="ru-RU" dirty="0"/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содержание сети автомобильных дорог – 22 102 тыс. руб.</a:t>
          </a:r>
          <a:endParaRPr lang="ru-RU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E8870883-DF80-4CC9-A785-99CC629C931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ремонт и капитальный ремонт сети автомобильных дорог (</a:t>
          </a:r>
          <a:r>
            <a:rPr lang="ru-RU" dirty="0" err="1" smtClean="0"/>
            <a:t>софинансирование</a:t>
          </a:r>
          <a:r>
            <a:rPr lang="ru-RU" dirty="0" smtClean="0"/>
            <a:t>) – 705 тыс. руб. </a:t>
          </a:r>
          <a:endParaRPr lang="ru-RU" dirty="0"/>
        </a:p>
      </dgm:t>
    </dgm:pt>
    <dgm:pt modelId="{9E66A98A-53B6-4A91-AFE7-28D140697204}" type="parTrans" cxnId="{E51D0A77-2BF1-4BD4-8166-05A83869D352}">
      <dgm:prSet/>
      <dgm:spPr/>
      <dgm:t>
        <a:bodyPr/>
        <a:lstStyle/>
        <a:p>
          <a:endParaRPr lang="ru-RU"/>
        </a:p>
      </dgm:t>
    </dgm:pt>
    <dgm:pt modelId="{F1AA218D-6E7C-4A31-958A-0B24C44969B4}" type="sibTrans" cxnId="{E51D0A77-2BF1-4BD4-8166-05A83869D352}">
      <dgm:prSet/>
      <dgm:spPr/>
      <dgm:t>
        <a:bodyPr/>
        <a:lstStyle/>
        <a:p>
          <a:endParaRPr lang="ru-RU"/>
        </a:p>
      </dgm:t>
    </dgm:pt>
    <dgm:pt modelId="{882A8AA2-C905-4F25-B378-93D8FE69F8E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обеспечение безопасности дорожного движения – 4 944 тыс. руб.</a:t>
          </a:r>
        </a:p>
      </dgm:t>
    </dgm:pt>
    <dgm:pt modelId="{CD62D79F-A347-4311-85D3-4325AFA3C169}" type="parTrans" cxnId="{07882D45-487C-47E9-A71D-6F0AC62E96CD}">
      <dgm:prSet/>
      <dgm:spPr/>
      <dgm:t>
        <a:bodyPr/>
        <a:lstStyle/>
        <a:p>
          <a:endParaRPr lang="ru-RU"/>
        </a:p>
      </dgm:t>
    </dgm:pt>
    <dgm:pt modelId="{20919121-9419-44E4-AD16-6A4652BD7208}" type="sibTrans" cxnId="{07882D45-487C-47E9-A71D-6F0AC62E96CD}">
      <dgm:prSet/>
      <dgm:spPr/>
      <dgm:t>
        <a:bodyPr/>
        <a:lstStyle/>
        <a:p>
          <a:endParaRPr lang="ru-RU"/>
        </a:p>
      </dgm:t>
    </dgm:pt>
    <dgm:pt modelId="{7E487BE8-B8D0-4412-8F00-19D7006988B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содержание, капитальный ремонт сети автомобильных дорог за счет средств Дорожного фонда (</a:t>
          </a:r>
          <a:r>
            <a:rPr lang="ru-RU" dirty="0" err="1" smtClean="0"/>
            <a:t>софинансирование</a:t>
          </a:r>
          <a:r>
            <a:rPr lang="ru-RU" dirty="0" smtClean="0"/>
            <a:t>) – 5 325 тыс. руб.</a:t>
          </a:r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156E53B0-8179-44D3-92B1-4117CB21B28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на расчеты за ремонт дорог , выполненный в 2016 году, за счет субсидий на реализацию мероприятий подпрограммы «Совершенствование и развитие сети автомобильных дорог Калужской области» - 13 024 тыс. руб.</a:t>
          </a:r>
          <a:endParaRPr lang="ru-RU" dirty="0"/>
        </a:p>
      </dgm:t>
    </dgm:pt>
    <dgm:pt modelId="{65778C4A-F723-4F8D-927A-B4C1D482FBE0}" type="parTrans" cxnId="{D89BC01D-78EB-4C78-AF3B-097D39179486}">
      <dgm:prSet/>
      <dgm:spPr/>
      <dgm:t>
        <a:bodyPr/>
        <a:lstStyle/>
        <a:p>
          <a:endParaRPr lang="ru-RU"/>
        </a:p>
      </dgm:t>
    </dgm:pt>
    <dgm:pt modelId="{42A705E4-4705-4195-85F8-A16C20161F66}" type="sibTrans" cxnId="{D89BC01D-78EB-4C78-AF3B-097D39179486}">
      <dgm:prSet/>
      <dgm:spPr/>
      <dgm:t>
        <a:bodyPr/>
        <a:lstStyle/>
        <a:p>
          <a:endParaRPr lang="ru-RU"/>
        </a:p>
      </dgm:t>
    </dgm:pt>
    <dgm:pt modelId="{CECABF3C-38EA-494C-9EBE-79D318B2FB2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паспортизация автомобильных дорог – 100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9F0A41A6-F739-475E-AB94-BCBF229D8774}" type="pres">
      <dgm:prSet presAssocID="{F77B6BDC-4FA7-4974-8AD2-6C7B47B0C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3EA1B-6664-471B-8B64-8E4387946131}" type="pres">
      <dgm:prSet presAssocID="{3D8BF5A7-7D94-4754-B1A7-550A30D080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0B53-5593-4994-ADB8-9CA686E6560D}" type="pres">
      <dgm:prSet presAssocID="{3D8BF5A7-7D94-4754-B1A7-550A30D08094}" presName="childText" presStyleLbl="revTx" presStyleIdx="0" presStyleCnt="1" custLinFactNeighborX="837" custLinFactNeighborY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DD1B4-C39F-4AE8-BDFE-3E8307A92216}" type="presOf" srcId="{882A8AA2-C905-4F25-B378-93D8FE69F8EC}" destId="{81870B53-5593-4994-ADB8-9CA686E6560D}" srcOrd="0" destOrd="2" presId="urn:microsoft.com/office/officeart/2005/8/layout/vList2"/>
    <dgm:cxn modelId="{1F055A6D-DC0E-4B2C-B51F-89652B6721CB}" type="presOf" srcId="{F77B6BDC-4FA7-4974-8AD2-6C7B47B0CBAF}" destId="{9F0A41A6-F739-475E-AB94-BCBF229D8774}" srcOrd="0" destOrd="0" presId="urn:microsoft.com/office/officeart/2005/8/layout/vList2"/>
    <dgm:cxn modelId="{055DB3F9-F4EF-44F8-89AA-39E8FF02CA58}" type="presOf" srcId="{7E03990A-A6E6-4DA7-9627-37489F3B4E2A}" destId="{81870B53-5593-4994-ADB8-9CA686E6560D}" srcOrd="0" destOrd="0" presId="urn:microsoft.com/office/officeart/2005/8/layout/vList2"/>
    <dgm:cxn modelId="{DCE2198F-514D-41E5-81FC-0831F7C8B3D2}" srcId="{3D8BF5A7-7D94-4754-B1A7-550A30D08094}" destId="{7E487BE8-B8D0-4412-8F00-19D7006988B2}" srcOrd="3" destOrd="0" parTransId="{953C10E1-5262-42B8-AC2E-8F17A851D4E5}" sibTransId="{F4E3B1EC-4FC6-451F-8DAC-64DC2A357A8F}"/>
    <dgm:cxn modelId="{E51D0A77-2BF1-4BD4-8166-05A83869D352}" srcId="{3D8BF5A7-7D94-4754-B1A7-550A30D08094}" destId="{E8870883-DF80-4CC9-A785-99CC629C9313}" srcOrd="1" destOrd="0" parTransId="{9E66A98A-53B6-4A91-AFE7-28D140697204}" sibTransId="{F1AA218D-6E7C-4A31-958A-0B24C44969B4}"/>
    <dgm:cxn modelId="{818D6E3C-0633-4D2C-85C2-64BEBE8261D8}" type="presOf" srcId="{156E53B0-8179-44D3-92B1-4117CB21B28B}" destId="{81870B53-5593-4994-ADB8-9CA686E6560D}" srcOrd="0" destOrd="5" presId="urn:microsoft.com/office/officeart/2005/8/layout/vList2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F4B72219-48A7-468B-8F98-950964B89241}" type="presOf" srcId="{7E487BE8-B8D0-4412-8F00-19D7006988B2}" destId="{81870B53-5593-4994-ADB8-9CA686E6560D}" srcOrd="0" destOrd="3" presId="urn:microsoft.com/office/officeart/2005/8/layout/vList2"/>
    <dgm:cxn modelId="{52F77D4B-5B83-49F1-B1FD-A4FBD1B2ABDB}" type="presOf" srcId="{CECABF3C-38EA-494C-9EBE-79D318B2FB23}" destId="{81870B53-5593-4994-ADB8-9CA686E6560D}" srcOrd="0" destOrd="4" presId="urn:microsoft.com/office/officeart/2005/8/layout/vList2"/>
    <dgm:cxn modelId="{6601FEBD-9CDF-43A0-B3B6-E7458042B4D4}" type="presOf" srcId="{3D8BF5A7-7D94-4754-B1A7-550A30D08094}" destId="{5673EA1B-6664-471B-8B64-8E4387946131}" srcOrd="0" destOrd="0" presId="urn:microsoft.com/office/officeart/2005/8/layout/vList2"/>
    <dgm:cxn modelId="{94DF5413-E461-405B-99A9-20E098887D0A}" srcId="{3D8BF5A7-7D94-4754-B1A7-550A30D08094}" destId="{CECABF3C-38EA-494C-9EBE-79D318B2FB23}" srcOrd="4" destOrd="0" parTransId="{14CD2D03-A2D8-474F-997F-30919432651B}" sibTransId="{CA375C8E-2AF8-41F2-8755-610F5EC1EBBE}"/>
    <dgm:cxn modelId="{07882D45-487C-47E9-A71D-6F0AC62E96CD}" srcId="{3D8BF5A7-7D94-4754-B1A7-550A30D08094}" destId="{882A8AA2-C905-4F25-B378-93D8FE69F8EC}" srcOrd="2" destOrd="0" parTransId="{CD62D79F-A347-4311-85D3-4325AFA3C169}" sibTransId="{20919121-9419-44E4-AD16-6A4652BD7208}"/>
    <dgm:cxn modelId="{7978BF5B-ED67-4BA2-B516-DD880851BE82}" type="presOf" srcId="{E8870883-DF80-4CC9-A785-99CC629C9313}" destId="{81870B53-5593-4994-ADB8-9CA686E6560D}" srcOrd="0" destOrd="1" presId="urn:microsoft.com/office/officeart/2005/8/layout/vList2"/>
    <dgm:cxn modelId="{D89BC01D-78EB-4C78-AF3B-097D39179486}" srcId="{3D8BF5A7-7D94-4754-B1A7-550A30D08094}" destId="{156E53B0-8179-44D3-92B1-4117CB21B28B}" srcOrd="5" destOrd="0" parTransId="{65778C4A-F723-4F8D-927A-B4C1D482FBE0}" sibTransId="{42A705E4-4705-4195-85F8-A16C20161F66}"/>
    <dgm:cxn modelId="{2AC46B08-EB7B-4C37-8C41-AE65AC6FD42F}" type="presParOf" srcId="{9F0A41A6-F739-475E-AB94-BCBF229D8774}" destId="{5673EA1B-6664-471B-8B64-8E4387946131}" srcOrd="0" destOrd="0" presId="urn:microsoft.com/office/officeart/2005/8/layout/vList2"/>
    <dgm:cxn modelId="{8711DF57-E439-4E7B-B992-2393044DE789}" type="presParOf" srcId="{9F0A41A6-F739-475E-AB94-BCBF229D8774}" destId="{81870B53-5593-4994-ADB8-9CA686E656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/>
      <dgm:spPr/>
      <dgm:t>
        <a:bodyPr/>
        <a:lstStyle/>
        <a:p>
          <a:r>
            <a:rPr lang="ru-RU" dirty="0" smtClean="0"/>
            <a:t>МП «Благоустройство городского поселения «Город Балабаново»</a:t>
          </a:r>
          <a:endParaRPr lang="ru-RU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CEE05689-EAFF-4522-A048-E7FFCB50C19F}">
      <dgm:prSet phldrT="[Текст]" custT="1"/>
      <dgm:spPr/>
      <dgm:t>
        <a:bodyPr/>
        <a:lstStyle/>
        <a:p>
          <a:r>
            <a:rPr lang="ru-RU" sz="1200" dirty="0" smtClean="0"/>
            <a:t>на реализацию проектов инициативного бюджетирования – 838 тыс. рублей;</a:t>
          </a:r>
          <a:endParaRPr lang="ru-RU" sz="1200" dirty="0"/>
        </a:p>
      </dgm:t>
    </dgm:pt>
    <dgm:pt modelId="{5D72F4C7-E2BD-4F06-85DF-1C6826BA6F47}" type="parTrans" cxnId="{65813888-EA0C-48CE-91A1-BE340721ED9F}">
      <dgm:prSet/>
      <dgm:spPr/>
      <dgm:t>
        <a:bodyPr/>
        <a:lstStyle/>
        <a:p>
          <a:endParaRPr lang="ru-RU"/>
        </a:p>
      </dgm:t>
    </dgm:pt>
    <dgm:pt modelId="{04D2BB2B-52EC-4FF0-996C-B2426DBD3A2A}" type="sibTrans" cxnId="{65813888-EA0C-48CE-91A1-BE340721ED9F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/>
      <dgm:spPr/>
      <dgm:t>
        <a:bodyPr/>
        <a:lstStyle/>
        <a:p>
          <a:r>
            <a:rPr lang="ru-RU" dirty="0" smtClean="0"/>
            <a:t>МП «Формирование комфортной городской среды города Балабаново»</a:t>
          </a:r>
          <a:endParaRPr lang="ru-RU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86F641DC-D8DA-4541-94DD-5965CECF17E1}">
      <dgm:prSet phldrT="[Текст]" custT="1"/>
      <dgm:spPr/>
      <dgm:t>
        <a:bodyPr/>
        <a:lstStyle/>
        <a:p>
          <a:r>
            <a:rPr lang="ru-RU" sz="1400" dirty="0" smtClean="0"/>
            <a:t>на ремонт дворовых территорий – </a:t>
          </a:r>
        </a:p>
        <a:p>
          <a:r>
            <a:rPr lang="ru-RU" sz="1400" dirty="0" smtClean="0"/>
            <a:t>5 422 тыс. рублей</a:t>
          </a:r>
          <a:r>
            <a:rPr lang="ru-RU" sz="1000" dirty="0" smtClean="0"/>
            <a:t>;</a:t>
          </a:r>
          <a:endParaRPr lang="ru-RU" sz="1000" dirty="0"/>
        </a:p>
      </dgm:t>
    </dgm:pt>
    <dgm:pt modelId="{31C1A41B-3982-4CF9-B54E-6EC7B69529E6}" type="parTrans" cxnId="{D18B4F6C-2779-4F95-B66F-0A1DDE78CDFA}">
      <dgm:prSet/>
      <dgm:spPr/>
      <dgm:t>
        <a:bodyPr/>
        <a:lstStyle/>
        <a:p>
          <a:endParaRPr lang="ru-RU"/>
        </a:p>
      </dgm:t>
    </dgm:pt>
    <dgm:pt modelId="{93A22C52-1075-47F3-B1FD-37E67090AC1D}" type="sibTrans" cxnId="{D18B4F6C-2779-4F95-B66F-0A1DDE78CDFA}">
      <dgm:prSet/>
      <dgm:spPr/>
      <dgm:t>
        <a:bodyPr/>
        <a:lstStyle/>
        <a:p>
          <a:endParaRPr lang="ru-RU"/>
        </a:p>
      </dgm:t>
    </dgm:pt>
    <dgm:pt modelId="{D703BEE9-47B9-478B-9FD4-4D83E284059C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</a:t>
          </a:r>
          <a:endParaRPr lang="ru-RU" sz="1800" dirty="0"/>
        </a:p>
      </dgm:t>
    </dgm:pt>
    <dgm:pt modelId="{8AEDB91D-49D9-44AC-BB68-5465B0283541}" type="parTrans" cxnId="{0B87E27B-1DB3-473C-8519-7C7C28981ED4}">
      <dgm:prSet/>
      <dgm:spPr/>
      <dgm:t>
        <a:bodyPr/>
        <a:lstStyle/>
        <a:p>
          <a:endParaRPr lang="ru-RU"/>
        </a:p>
      </dgm:t>
    </dgm:pt>
    <dgm:pt modelId="{9957A61D-D341-4B3F-BE8A-B1DCDCCDDF4E}" type="sibTrans" cxnId="{0B87E27B-1DB3-473C-8519-7C7C28981ED4}">
      <dgm:prSet/>
      <dgm:spPr/>
      <dgm:t>
        <a:bodyPr/>
        <a:lstStyle/>
        <a:p>
          <a:endParaRPr lang="ru-RU"/>
        </a:p>
      </dgm:t>
    </dgm:pt>
    <dgm:pt modelId="{C1E782EE-15EE-4A47-9E14-A0EBE4273937}">
      <dgm:prSet phldrT="[Текст]" custT="1"/>
      <dgm:spPr/>
      <dgm:t>
        <a:bodyPr/>
        <a:lstStyle/>
        <a:p>
          <a:r>
            <a:rPr lang="ru-RU" sz="1600" dirty="0" smtClean="0"/>
            <a:t>на строительство сквера «Молодоженов» – </a:t>
          </a:r>
        </a:p>
        <a:p>
          <a:r>
            <a:rPr lang="ru-RU" sz="1600" dirty="0" smtClean="0"/>
            <a:t>1 897 тыс. руб</a:t>
          </a:r>
          <a:r>
            <a:rPr lang="ru-RU" sz="1000" dirty="0" smtClean="0"/>
            <a:t>.</a:t>
          </a:r>
          <a:endParaRPr lang="ru-RU" sz="1000" dirty="0"/>
        </a:p>
      </dgm:t>
    </dgm:pt>
    <dgm:pt modelId="{84CB3FB3-A951-4225-8F45-74EEEB4EF925}" type="parTrans" cxnId="{8BE8EE7A-8EA7-4C36-B385-69FB82B505B9}">
      <dgm:prSet/>
      <dgm:spPr/>
      <dgm:t>
        <a:bodyPr/>
        <a:lstStyle/>
        <a:p>
          <a:endParaRPr lang="ru-RU"/>
        </a:p>
      </dgm:t>
    </dgm:pt>
    <dgm:pt modelId="{DBB088E9-109E-463B-9E82-03430718306D}" type="sibTrans" cxnId="{8BE8EE7A-8EA7-4C36-B385-69FB82B505B9}">
      <dgm:prSet/>
      <dgm:spPr/>
      <dgm:t>
        <a:bodyPr/>
        <a:lstStyle/>
        <a:p>
          <a:endParaRPr lang="ru-RU"/>
        </a:p>
      </dgm:t>
    </dgm:pt>
    <dgm:pt modelId="{6E37CECD-8EA0-4F19-ABF3-EC8C9B8F7DA4}">
      <dgm:prSet phldrT="[Текст]" custT="1"/>
      <dgm:spPr/>
      <dgm:t>
        <a:bodyPr/>
        <a:lstStyle/>
        <a:p>
          <a:r>
            <a:rPr lang="ru-RU" sz="1100" dirty="0" smtClean="0"/>
            <a:t>на организацию ритуальных услуг и содержание мест захоронения – 482 тыс. рублей;</a:t>
          </a:r>
          <a:endParaRPr lang="ru-RU" sz="1100" dirty="0"/>
        </a:p>
      </dgm:t>
    </dgm:pt>
    <dgm:pt modelId="{57138D21-2279-4D59-AB5B-0DB1E4804E93}" type="parTrans" cxnId="{A001DC67-4A76-49DD-A2DF-2F7EFE5FEEEE}">
      <dgm:prSet/>
      <dgm:spPr/>
      <dgm:t>
        <a:bodyPr/>
        <a:lstStyle/>
        <a:p>
          <a:endParaRPr lang="ru-RU"/>
        </a:p>
      </dgm:t>
    </dgm:pt>
    <dgm:pt modelId="{D5A4B7F3-02EF-44D3-8433-E712EE88E292}" type="sibTrans" cxnId="{A001DC67-4A76-49DD-A2DF-2F7EFE5FEEEE}">
      <dgm:prSet/>
      <dgm:spPr/>
      <dgm:t>
        <a:bodyPr/>
        <a:lstStyle/>
        <a:p>
          <a:endParaRPr lang="ru-RU"/>
        </a:p>
      </dgm:t>
    </dgm:pt>
    <dgm:pt modelId="{5E5BCBB5-DEBC-4B3B-A48B-DA5E36B50C61}">
      <dgm:prSet phldrT="[Текст]" custT="1"/>
      <dgm:spPr/>
      <dgm:t>
        <a:bodyPr/>
        <a:lstStyle/>
        <a:p>
          <a:r>
            <a:rPr lang="ru-RU" sz="1200" dirty="0" smtClean="0"/>
            <a:t>на уличное освещение – 5 397 тыс. рублей;</a:t>
          </a:r>
          <a:endParaRPr lang="ru-RU" sz="1200" dirty="0"/>
        </a:p>
      </dgm:t>
    </dgm:pt>
    <dgm:pt modelId="{7EFF9D34-FFD2-4D6B-A862-EC228D07DCAB}" type="parTrans" cxnId="{23F8BB0D-ED63-41CB-8ABD-3E1A52B698B2}">
      <dgm:prSet/>
      <dgm:spPr/>
      <dgm:t>
        <a:bodyPr/>
        <a:lstStyle/>
        <a:p>
          <a:endParaRPr lang="ru-RU"/>
        </a:p>
      </dgm:t>
    </dgm:pt>
    <dgm:pt modelId="{68719BEA-343A-4E64-88AF-BCF4FBC18232}" type="sibTrans" cxnId="{23F8BB0D-ED63-41CB-8ABD-3E1A52B698B2}">
      <dgm:prSet/>
      <dgm:spPr/>
      <dgm:t>
        <a:bodyPr/>
        <a:lstStyle/>
        <a:p>
          <a:endParaRPr lang="ru-RU"/>
        </a:p>
      </dgm:t>
    </dgm:pt>
    <dgm:pt modelId="{E4D649AA-B0AA-4A30-986B-B678118BB300}">
      <dgm:prSet phldrT="[Текст]" custT="1"/>
      <dgm:spPr/>
      <dgm:t>
        <a:bodyPr/>
        <a:lstStyle/>
        <a:p>
          <a:r>
            <a:rPr lang="ru-RU" sz="1200" dirty="0" smtClean="0"/>
            <a:t>на содержание зеленого хозяйства – 4 864 тыс. рублей;</a:t>
          </a:r>
          <a:endParaRPr lang="ru-RU" sz="1200" dirty="0"/>
        </a:p>
      </dgm:t>
    </dgm:pt>
    <dgm:pt modelId="{BBDB8E2F-CB56-4760-AFC5-16B33BAF99D4}" type="parTrans" cxnId="{B275E04A-A1B4-4F80-9F0B-58B53EF32C42}">
      <dgm:prSet/>
      <dgm:spPr/>
      <dgm:t>
        <a:bodyPr/>
        <a:lstStyle/>
        <a:p>
          <a:endParaRPr lang="ru-RU"/>
        </a:p>
      </dgm:t>
    </dgm:pt>
    <dgm:pt modelId="{7EA6C194-81A6-46FF-8DF8-1B0C3BF304CC}" type="sibTrans" cxnId="{B275E04A-A1B4-4F80-9F0B-58B53EF32C42}">
      <dgm:prSet/>
      <dgm:spPr/>
      <dgm:t>
        <a:bodyPr/>
        <a:lstStyle/>
        <a:p>
          <a:endParaRPr lang="ru-RU"/>
        </a:p>
      </dgm:t>
    </dgm:pt>
    <dgm:pt modelId="{7BC831D7-BD78-4412-91F3-E9BB42757005}">
      <dgm:prSet phldrT="[Текст]" custT="1"/>
      <dgm:spPr/>
      <dgm:t>
        <a:bodyPr/>
        <a:lstStyle/>
        <a:p>
          <a:r>
            <a:rPr lang="ru-RU" sz="1000" dirty="0" smtClean="0"/>
            <a:t>ликвидация стихийных </a:t>
          </a:r>
          <a:r>
            <a:rPr lang="ru-RU" sz="1050" dirty="0" smtClean="0"/>
            <a:t>свалок</a:t>
          </a:r>
          <a:r>
            <a:rPr lang="ru-RU" sz="1000" dirty="0" smtClean="0"/>
            <a:t>, организация сбора вывоза бытовых отходов и мусора – 803 тыс. рублей;</a:t>
          </a:r>
          <a:endParaRPr lang="ru-RU" sz="1000" dirty="0"/>
        </a:p>
      </dgm:t>
    </dgm:pt>
    <dgm:pt modelId="{F6216E75-2AEE-46D0-A1CC-238C748EFABA}" type="parTrans" cxnId="{58D7F59C-7C2C-4696-885F-655821051D1E}">
      <dgm:prSet/>
      <dgm:spPr/>
      <dgm:t>
        <a:bodyPr/>
        <a:lstStyle/>
        <a:p>
          <a:endParaRPr lang="ru-RU"/>
        </a:p>
      </dgm:t>
    </dgm:pt>
    <dgm:pt modelId="{60A389EB-9B6F-4E7D-AD18-F3C542E29967}" type="sibTrans" cxnId="{58D7F59C-7C2C-4696-885F-655821051D1E}">
      <dgm:prSet/>
      <dgm:spPr/>
      <dgm:t>
        <a:bodyPr/>
        <a:lstStyle/>
        <a:p>
          <a:endParaRPr lang="ru-RU"/>
        </a:p>
      </dgm:t>
    </dgm:pt>
    <dgm:pt modelId="{D06D924B-5F7E-4F09-97F3-9A905961339B}">
      <dgm:prSet phldrT="[Текст]" custT="1"/>
      <dgm:spPr/>
      <dgm:t>
        <a:bodyPr/>
        <a:lstStyle/>
        <a:p>
          <a:r>
            <a:rPr lang="ru-RU" sz="1100" dirty="0" smtClean="0"/>
            <a:t>прочие объекты благоустройства –      5 375 тыс. рублей</a:t>
          </a:r>
          <a:endParaRPr lang="ru-RU" sz="1100" dirty="0"/>
        </a:p>
      </dgm:t>
    </dgm:pt>
    <dgm:pt modelId="{0564EEED-6B45-4ECC-A909-D505DFCA783F}" type="parTrans" cxnId="{831A74A1-9AAB-431A-849A-36ED161E8353}">
      <dgm:prSet/>
      <dgm:spPr/>
      <dgm:t>
        <a:bodyPr/>
        <a:lstStyle/>
        <a:p>
          <a:endParaRPr lang="ru-RU"/>
        </a:p>
      </dgm:t>
    </dgm:pt>
    <dgm:pt modelId="{FAC86D1A-3458-4E7C-BD3F-CA0027A263B7}" type="sibTrans" cxnId="{831A74A1-9AAB-431A-849A-36ED161E8353}">
      <dgm:prSet/>
      <dgm:spPr/>
      <dgm:t>
        <a:bodyPr/>
        <a:lstStyle/>
        <a:p>
          <a:endParaRPr lang="ru-RU"/>
        </a:p>
      </dgm:t>
    </dgm:pt>
    <dgm:pt modelId="{EFB55027-7C1A-4F6B-A5E4-045C74BA74E9}">
      <dgm:prSet phldrT="[Текст]" custT="1"/>
      <dgm:spPr/>
      <dgm:t>
        <a:bodyPr/>
        <a:lstStyle/>
        <a:p>
          <a:r>
            <a:rPr lang="ru-RU" sz="1400" dirty="0" smtClean="0"/>
            <a:t>на ремонт общественных территорий – </a:t>
          </a:r>
        </a:p>
        <a:p>
          <a:r>
            <a:rPr lang="ru-RU" sz="1400" dirty="0" smtClean="0"/>
            <a:t>2 599 тыс. рублей</a:t>
          </a:r>
          <a:r>
            <a:rPr lang="ru-RU" sz="1000" dirty="0" smtClean="0"/>
            <a:t>;</a:t>
          </a:r>
          <a:endParaRPr lang="ru-RU" sz="1000" dirty="0"/>
        </a:p>
      </dgm:t>
    </dgm:pt>
    <dgm:pt modelId="{47A55104-E0EB-49D9-86C1-C5A114664BBA}" type="parTrans" cxnId="{0B0AB88C-559E-4022-9189-D360B456726D}">
      <dgm:prSet/>
      <dgm:spPr/>
      <dgm:t>
        <a:bodyPr/>
        <a:lstStyle/>
        <a:p>
          <a:endParaRPr lang="ru-RU"/>
        </a:p>
      </dgm:t>
    </dgm:pt>
    <dgm:pt modelId="{1490309A-7A30-44F8-B45B-8CB39C399E4D}" type="sibTrans" cxnId="{0B0AB88C-559E-4022-9189-D360B456726D}">
      <dgm:prSet/>
      <dgm:spPr/>
      <dgm:t>
        <a:bodyPr/>
        <a:lstStyle/>
        <a:p>
          <a:endParaRPr lang="ru-RU"/>
        </a:p>
      </dgm:t>
    </dgm:pt>
    <dgm:pt modelId="{64ED86E1-20FB-4B72-B132-4156D0597853}">
      <dgm:prSet phldrT="[Текст]" custT="1"/>
      <dgm:spPr/>
      <dgm:t>
        <a:bodyPr/>
        <a:lstStyle/>
        <a:p>
          <a:r>
            <a:rPr lang="ru-RU" sz="1600" dirty="0" err="1" smtClean="0"/>
            <a:t>софинансирование</a:t>
          </a:r>
          <a:r>
            <a:rPr lang="ru-RU" sz="1600" dirty="0" smtClean="0"/>
            <a:t>  программы – 202 тыс. рублей</a:t>
          </a:r>
          <a:endParaRPr lang="ru-RU" sz="1600" dirty="0"/>
        </a:p>
      </dgm:t>
    </dgm:pt>
    <dgm:pt modelId="{41CC91DE-17D3-4E1F-B4FB-F7CF53832D74}" type="parTrans" cxnId="{B8BC1740-6DA0-413F-A197-F8838672073E}">
      <dgm:prSet/>
      <dgm:spPr/>
      <dgm:t>
        <a:bodyPr/>
        <a:lstStyle/>
        <a:p>
          <a:endParaRPr lang="ru-RU"/>
        </a:p>
      </dgm:t>
    </dgm:pt>
    <dgm:pt modelId="{8EA19451-717A-4709-8F75-9267B9F76432}" type="sibTrans" cxnId="{B8BC1740-6DA0-413F-A197-F8838672073E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3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3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C45D9C2A-B8BC-496F-91DC-BA0654F823D9}" type="pres">
      <dgm:prSet presAssocID="{CEE05689-EAFF-4522-A048-E7FFCB50C19F}" presName="childNode" presStyleLbl="node1" presStyleIdx="0" presStyleCnt="10" custScaleY="178810" custLinFactY="20422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166DB-D4D5-40C2-972D-5B10092C861C}" type="pres">
      <dgm:prSet presAssocID="{CEE05689-EAFF-4522-A048-E7FFCB50C19F}" presName="aSpace2" presStyleCnt="0"/>
      <dgm:spPr/>
    </dgm:pt>
    <dgm:pt modelId="{BDBBC107-99C0-4958-9972-EA5A20F93C9C}" type="pres">
      <dgm:prSet presAssocID="{5E5BCBB5-DEBC-4B3B-A48B-DA5E36B50C61}" presName="childNode" presStyleLbl="node1" presStyleIdx="1" presStyleCnt="10" custScaleY="143445" custLinFactY="19562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D104-4E65-47B2-ACC0-D2550CF711F5}" type="pres">
      <dgm:prSet presAssocID="{5E5BCBB5-DEBC-4B3B-A48B-DA5E36B50C61}" presName="aSpace2" presStyleCnt="0"/>
      <dgm:spPr/>
    </dgm:pt>
    <dgm:pt modelId="{FC798442-F653-487A-9EB7-E8C8413549CA}" type="pres">
      <dgm:prSet presAssocID="{6E37CECD-8EA0-4F19-ABF3-EC8C9B8F7DA4}" presName="childNode" presStyleLbl="node1" presStyleIdx="2" presStyleCnt="10" custScaleY="178935" custLinFactY="17375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9B04B-24B1-4B89-B1D7-7D3956897C6C}" type="pres">
      <dgm:prSet presAssocID="{6E37CECD-8EA0-4F19-ABF3-EC8C9B8F7DA4}" presName="aSpace2" presStyleCnt="0"/>
      <dgm:spPr/>
    </dgm:pt>
    <dgm:pt modelId="{26CB72D4-27F2-4C47-8F67-4776BA4CC42F}" type="pres">
      <dgm:prSet presAssocID="{E4D649AA-B0AA-4A30-986B-B678118BB300}" presName="childNode" presStyleLbl="node1" presStyleIdx="3" presStyleCnt="10" custScaleY="174963" custLinFactY="20235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6C2A5-03D5-4ED1-8263-AC6F95E49B7B}" type="pres">
      <dgm:prSet presAssocID="{E4D649AA-B0AA-4A30-986B-B678118BB300}" presName="aSpace2" presStyleCnt="0"/>
      <dgm:spPr/>
    </dgm:pt>
    <dgm:pt modelId="{214BA8C5-F6EC-4C37-9E32-1A747DD0C3B3}" type="pres">
      <dgm:prSet presAssocID="{7BC831D7-BD78-4412-91F3-E9BB42757005}" presName="childNode" presStyleLbl="node1" presStyleIdx="4" presStyleCnt="10" custScaleY="179217" custLinFactY="17712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EFC7-DD8E-4705-998E-5236985CCB8E}" type="pres">
      <dgm:prSet presAssocID="{7BC831D7-BD78-4412-91F3-E9BB42757005}" presName="aSpace2" presStyleCnt="0"/>
      <dgm:spPr/>
    </dgm:pt>
    <dgm:pt modelId="{2E8AB836-0310-4AE5-A904-D8A014CD7565}" type="pres">
      <dgm:prSet presAssocID="{D06D924B-5F7E-4F09-97F3-9A905961339B}" presName="childNode" presStyleLbl="node1" presStyleIdx="5" presStyleCnt="10" custScaleY="183594" custLinFactY="19735" custLinFactNeighborX="1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3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  <dgm:pt modelId="{E0391E65-FD2B-45F0-A5A0-BD3BB0A6E485}" type="pres">
      <dgm:prSet presAssocID="{86F641DC-D8DA-4541-94DD-5965CECF17E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B35E-0A79-4AB3-A1D9-FDC7F33DC2AF}" type="pres">
      <dgm:prSet presAssocID="{86F641DC-D8DA-4541-94DD-5965CECF17E1}" presName="aSpace2" presStyleCnt="0"/>
      <dgm:spPr/>
      <dgm:t>
        <a:bodyPr/>
        <a:lstStyle/>
        <a:p>
          <a:endParaRPr lang="ru-RU"/>
        </a:p>
      </dgm:t>
    </dgm:pt>
    <dgm:pt modelId="{2BC7C51B-BC46-4191-A0D8-0F7F60AB51D9}" type="pres">
      <dgm:prSet presAssocID="{EFB55027-7C1A-4F6B-A5E4-045C74BA74E9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DCDFC-4557-4BEB-B55E-1859C8F080B9}" type="pres">
      <dgm:prSet presAssocID="{EFB55027-7C1A-4F6B-A5E4-045C74BA74E9}" presName="aSpace2" presStyleCnt="0"/>
      <dgm:spPr/>
    </dgm:pt>
    <dgm:pt modelId="{F396E2B5-A080-4264-A13D-CDA1282DDFFC}" type="pres">
      <dgm:prSet presAssocID="{64ED86E1-20FB-4B72-B132-4156D059785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734CD-5797-458B-8991-638757767632}" type="pres">
      <dgm:prSet presAssocID="{734883F3-AEBE-4C91-A0A1-EC13FB3ADF08}" presName="aSpace" presStyleCnt="0"/>
      <dgm:spPr/>
      <dgm:t>
        <a:bodyPr/>
        <a:lstStyle/>
        <a:p>
          <a:endParaRPr lang="ru-RU"/>
        </a:p>
      </dgm:t>
    </dgm:pt>
    <dgm:pt modelId="{E3F4B3D8-C866-456B-94C3-06A432475CC0}" type="pres">
      <dgm:prSet presAssocID="{D703BEE9-47B9-478B-9FD4-4D83E284059C}" presName="compNode" presStyleCnt="0"/>
      <dgm:spPr/>
      <dgm:t>
        <a:bodyPr/>
        <a:lstStyle/>
        <a:p>
          <a:endParaRPr lang="ru-RU"/>
        </a:p>
      </dgm:t>
    </dgm:pt>
    <dgm:pt modelId="{E6C4C0B5-E3A4-4ABA-B71C-1D7BB61F3EAC}" type="pres">
      <dgm:prSet presAssocID="{D703BEE9-47B9-478B-9FD4-4D83E284059C}" presName="aNode" presStyleLbl="bgShp" presStyleIdx="2" presStyleCnt="3"/>
      <dgm:spPr/>
      <dgm:t>
        <a:bodyPr/>
        <a:lstStyle/>
        <a:p>
          <a:endParaRPr lang="ru-RU"/>
        </a:p>
      </dgm:t>
    </dgm:pt>
    <dgm:pt modelId="{D4F60906-7890-4E49-966E-8EB619A692AB}" type="pres">
      <dgm:prSet presAssocID="{D703BEE9-47B9-478B-9FD4-4D83E284059C}" presName="textNode" presStyleLbl="bgShp" presStyleIdx="2" presStyleCnt="3"/>
      <dgm:spPr/>
      <dgm:t>
        <a:bodyPr/>
        <a:lstStyle/>
        <a:p>
          <a:endParaRPr lang="ru-RU"/>
        </a:p>
      </dgm:t>
    </dgm:pt>
    <dgm:pt modelId="{59B988BF-3815-4E7C-92E2-6CE826FA8B05}" type="pres">
      <dgm:prSet presAssocID="{D703BEE9-47B9-478B-9FD4-4D83E284059C}" presName="compChildNode" presStyleCnt="0"/>
      <dgm:spPr/>
      <dgm:t>
        <a:bodyPr/>
        <a:lstStyle/>
        <a:p>
          <a:endParaRPr lang="ru-RU"/>
        </a:p>
      </dgm:t>
    </dgm:pt>
    <dgm:pt modelId="{4DD066B3-6878-46FF-8008-7CA74FC10B3A}" type="pres">
      <dgm:prSet presAssocID="{D703BEE9-47B9-478B-9FD4-4D83E284059C}" presName="theInnerList" presStyleCnt="0"/>
      <dgm:spPr/>
      <dgm:t>
        <a:bodyPr/>
        <a:lstStyle/>
        <a:p>
          <a:endParaRPr lang="ru-RU"/>
        </a:p>
      </dgm:t>
    </dgm:pt>
    <dgm:pt modelId="{4242E1F9-F1E4-4FC6-AC77-7CA9A2ECC135}" type="pres">
      <dgm:prSet presAssocID="{C1E782EE-15EE-4A47-9E14-A0EBE4273937}" presName="childNode" presStyleLbl="node1" presStyleIdx="9" presStyleCnt="10" custScaleY="47511" custLinFactNeighborX="2411" custLinFactNeighborY="9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42F67-4A74-4E17-BAC2-13F2376F2179}" type="presOf" srcId="{848109A8-0274-45B4-AA7F-748AC3A64559}" destId="{66712953-2939-43FA-A709-DF946F76E6F2}" srcOrd="1" destOrd="0" presId="urn:microsoft.com/office/officeart/2005/8/layout/lProcess2"/>
    <dgm:cxn modelId="{C2033214-105F-4A8E-B681-531251C60029}" type="presOf" srcId="{86F641DC-D8DA-4541-94DD-5965CECF17E1}" destId="{E0391E65-FD2B-45F0-A5A0-BD3BB0A6E485}" srcOrd="0" destOrd="0" presId="urn:microsoft.com/office/officeart/2005/8/layout/lProcess2"/>
    <dgm:cxn modelId="{0D6B1389-477B-4295-BA9C-4DB7822BD768}" type="presOf" srcId="{95333CF5-6DA0-4EF9-98F8-C06578190665}" destId="{314A851F-06CB-451B-8A0C-AEFA1130DACA}" srcOrd="0" destOrd="0" presId="urn:microsoft.com/office/officeart/2005/8/layout/lProcess2"/>
    <dgm:cxn modelId="{DF52B469-FD36-4BF7-8815-005A7A8290D6}" type="presOf" srcId="{848109A8-0274-45B4-AA7F-748AC3A64559}" destId="{BB574567-52E2-4D90-8B40-A4F7262B81D5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012DC61F-AA1E-427C-9911-13E64E898F6C}" type="presOf" srcId="{734883F3-AEBE-4C91-A0A1-EC13FB3ADF08}" destId="{3A1D7661-44C7-442E-B6D5-170DE1FD51C9}" srcOrd="0" destOrd="0" presId="urn:microsoft.com/office/officeart/2005/8/layout/lProcess2"/>
    <dgm:cxn modelId="{58D7F59C-7C2C-4696-885F-655821051D1E}" srcId="{848109A8-0274-45B4-AA7F-748AC3A64559}" destId="{7BC831D7-BD78-4412-91F3-E9BB42757005}" srcOrd="4" destOrd="0" parTransId="{F6216E75-2AEE-46D0-A1CC-238C748EFABA}" sibTransId="{60A389EB-9B6F-4E7D-AD18-F3C542E29967}"/>
    <dgm:cxn modelId="{3328792F-E21C-42AB-9EDE-ACDF5F9AA357}" type="presOf" srcId="{C1E782EE-15EE-4A47-9E14-A0EBE4273937}" destId="{4242E1F9-F1E4-4FC6-AC77-7CA9A2ECC135}" srcOrd="0" destOrd="0" presId="urn:microsoft.com/office/officeart/2005/8/layout/lProcess2"/>
    <dgm:cxn modelId="{906A8381-94A1-4890-8BEA-2E54B42AF939}" type="presOf" srcId="{CEE05689-EAFF-4522-A048-E7FFCB50C19F}" destId="{C45D9C2A-B8BC-496F-91DC-BA0654F823D9}" srcOrd="0" destOrd="0" presId="urn:microsoft.com/office/officeart/2005/8/layout/lProcess2"/>
    <dgm:cxn modelId="{7F128C9B-02C2-44AB-8FF6-31213D5360DC}" type="presOf" srcId="{D06D924B-5F7E-4F09-97F3-9A905961339B}" destId="{2E8AB836-0310-4AE5-A904-D8A014CD7565}" srcOrd="0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23F8BB0D-ED63-41CB-8ABD-3E1A52B698B2}" srcId="{848109A8-0274-45B4-AA7F-748AC3A64559}" destId="{5E5BCBB5-DEBC-4B3B-A48B-DA5E36B50C61}" srcOrd="1" destOrd="0" parTransId="{7EFF9D34-FFD2-4D6B-A862-EC228D07DCAB}" sibTransId="{68719BEA-343A-4E64-88AF-BCF4FBC18232}"/>
    <dgm:cxn modelId="{30B27DE5-7FE9-4C45-A344-0EB46551AE88}" type="presOf" srcId="{EFB55027-7C1A-4F6B-A5E4-045C74BA74E9}" destId="{2BC7C51B-BC46-4191-A0D8-0F7F60AB51D9}" srcOrd="0" destOrd="0" presId="urn:microsoft.com/office/officeart/2005/8/layout/lProcess2"/>
    <dgm:cxn modelId="{8BE8EE7A-8EA7-4C36-B385-69FB82B505B9}" srcId="{D703BEE9-47B9-478B-9FD4-4D83E284059C}" destId="{C1E782EE-15EE-4A47-9E14-A0EBE4273937}" srcOrd="0" destOrd="0" parTransId="{84CB3FB3-A951-4225-8F45-74EEEB4EF925}" sibTransId="{DBB088E9-109E-463B-9E82-03430718306D}"/>
    <dgm:cxn modelId="{65813888-EA0C-48CE-91A1-BE340721ED9F}" srcId="{848109A8-0274-45B4-AA7F-748AC3A64559}" destId="{CEE05689-EAFF-4522-A048-E7FFCB50C19F}" srcOrd="0" destOrd="0" parTransId="{5D72F4C7-E2BD-4F06-85DF-1C6826BA6F47}" sibTransId="{04D2BB2B-52EC-4FF0-996C-B2426DBD3A2A}"/>
    <dgm:cxn modelId="{D18B4F6C-2779-4F95-B66F-0A1DDE78CDFA}" srcId="{734883F3-AEBE-4C91-A0A1-EC13FB3ADF08}" destId="{86F641DC-D8DA-4541-94DD-5965CECF17E1}" srcOrd="0" destOrd="0" parTransId="{31C1A41B-3982-4CF9-B54E-6EC7B69529E6}" sibTransId="{93A22C52-1075-47F3-B1FD-37E67090AC1D}"/>
    <dgm:cxn modelId="{831A74A1-9AAB-431A-849A-36ED161E8353}" srcId="{848109A8-0274-45B4-AA7F-748AC3A64559}" destId="{D06D924B-5F7E-4F09-97F3-9A905961339B}" srcOrd="5" destOrd="0" parTransId="{0564EEED-6B45-4ECC-A909-D505DFCA783F}" sibTransId="{FAC86D1A-3458-4E7C-BD3F-CA0027A263B7}"/>
    <dgm:cxn modelId="{5F52A207-3095-4507-BAC0-1CBCCDFDE7F8}" type="presOf" srcId="{7BC831D7-BD78-4412-91F3-E9BB42757005}" destId="{214BA8C5-F6EC-4C37-9E32-1A747DD0C3B3}" srcOrd="0" destOrd="0" presId="urn:microsoft.com/office/officeart/2005/8/layout/lProcess2"/>
    <dgm:cxn modelId="{E31C816B-1629-437C-A812-259D2D528CD0}" type="presOf" srcId="{D703BEE9-47B9-478B-9FD4-4D83E284059C}" destId="{D4F60906-7890-4E49-966E-8EB619A692AB}" srcOrd="1" destOrd="0" presId="urn:microsoft.com/office/officeart/2005/8/layout/lProcess2"/>
    <dgm:cxn modelId="{A001DC67-4A76-49DD-A2DF-2F7EFE5FEEEE}" srcId="{848109A8-0274-45B4-AA7F-748AC3A64559}" destId="{6E37CECD-8EA0-4F19-ABF3-EC8C9B8F7DA4}" srcOrd="2" destOrd="0" parTransId="{57138D21-2279-4D59-AB5B-0DB1E4804E93}" sibTransId="{D5A4B7F3-02EF-44D3-8433-E712EE88E292}"/>
    <dgm:cxn modelId="{B8BC1740-6DA0-413F-A197-F8838672073E}" srcId="{734883F3-AEBE-4C91-A0A1-EC13FB3ADF08}" destId="{64ED86E1-20FB-4B72-B132-4156D0597853}" srcOrd="2" destOrd="0" parTransId="{41CC91DE-17D3-4E1F-B4FB-F7CF53832D74}" sibTransId="{8EA19451-717A-4709-8F75-9267B9F76432}"/>
    <dgm:cxn modelId="{C582F6CC-2433-4D48-82A8-AD787000E1CF}" type="presOf" srcId="{E4D649AA-B0AA-4A30-986B-B678118BB300}" destId="{26CB72D4-27F2-4C47-8F67-4776BA4CC42F}" srcOrd="0" destOrd="0" presId="urn:microsoft.com/office/officeart/2005/8/layout/lProcess2"/>
    <dgm:cxn modelId="{B275E04A-A1B4-4F80-9F0B-58B53EF32C42}" srcId="{848109A8-0274-45B4-AA7F-748AC3A64559}" destId="{E4D649AA-B0AA-4A30-986B-B678118BB300}" srcOrd="3" destOrd="0" parTransId="{BBDB8E2F-CB56-4760-AFC5-16B33BAF99D4}" sibTransId="{7EA6C194-81A6-46FF-8DF8-1B0C3BF304CC}"/>
    <dgm:cxn modelId="{E5EDF43F-16E9-41C3-82EA-983DF8AE1234}" type="presOf" srcId="{D703BEE9-47B9-478B-9FD4-4D83E284059C}" destId="{E6C4C0B5-E3A4-4ABA-B71C-1D7BB61F3EAC}" srcOrd="0" destOrd="0" presId="urn:microsoft.com/office/officeart/2005/8/layout/lProcess2"/>
    <dgm:cxn modelId="{0B0AB88C-559E-4022-9189-D360B456726D}" srcId="{734883F3-AEBE-4C91-A0A1-EC13FB3ADF08}" destId="{EFB55027-7C1A-4F6B-A5E4-045C74BA74E9}" srcOrd="1" destOrd="0" parTransId="{47A55104-E0EB-49D9-86C1-C5A114664BBA}" sibTransId="{1490309A-7A30-44F8-B45B-8CB39C399E4D}"/>
    <dgm:cxn modelId="{642C39DC-7F9E-4230-A232-C40EF4913DCF}" type="presOf" srcId="{6E37CECD-8EA0-4F19-ABF3-EC8C9B8F7DA4}" destId="{FC798442-F653-487A-9EB7-E8C8413549CA}" srcOrd="0" destOrd="0" presId="urn:microsoft.com/office/officeart/2005/8/layout/lProcess2"/>
    <dgm:cxn modelId="{392D6E30-4715-457F-9541-50901DC80271}" type="presOf" srcId="{734883F3-AEBE-4C91-A0A1-EC13FB3ADF08}" destId="{0D724822-7892-465F-A44C-615D9493C8AA}" srcOrd="1" destOrd="0" presId="urn:microsoft.com/office/officeart/2005/8/layout/lProcess2"/>
    <dgm:cxn modelId="{FC996663-41C2-44C5-9555-5D0F719B2064}" type="presOf" srcId="{64ED86E1-20FB-4B72-B132-4156D0597853}" destId="{F396E2B5-A080-4264-A13D-CDA1282DDFFC}" srcOrd="0" destOrd="0" presId="urn:microsoft.com/office/officeart/2005/8/layout/lProcess2"/>
    <dgm:cxn modelId="{DAA9065C-87E7-4139-B4A7-D14AC4F88637}" type="presOf" srcId="{5E5BCBB5-DEBC-4B3B-A48B-DA5E36B50C61}" destId="{BDBBC107-99C0-4958-9972-EA5A20F93C9C}" srcOrd="0" destOrd="0" presId="urn:microsoft.com/office/officeart/2005/8/layout/lProcess2"/>
    <dgm:cxn modelId="{0B87E27B-1DB3-473C-8519-7C7C28981ED4}" srcId="{95333CF5-6DA0-4EF9-98F8-C06578190665}" destId="{D703BEE9-47B9-478B-9FD4-4D83E284059C}" srcOrd="2" destOrd="0" parTransId="{8AEDB91D-49D9-44AC-BB68-5465B0283541}" sibTransId="{9957A61D-D341-4B3F-BE8A-B1DCDCCDDF4E}"/>
    <dgm:cxn modelId="{BE3498ED-7CA9-48F0-8752-92DDF92D6681}" type="presParOf" srcId="{314A851F-06CB-451B-8A0C-AEFA1130DACA}" destId="{6B0A925F-DB64-426F-9B25-4A5DF1A9F0A4}" srcOrd="0" destOrd="0" presId="urn:microsoft.com/office/officeart/2005/8/layout/lProcess2"/>
    <dgm:cxn modelId="{D5D3B7ED-E7A1-4CB3-9EE8-50EDDF083395}" type="presParOf" srcId="{6B0A925F-DB64-426F-9B25-4A5DF1A9F0A4}" destId="{BB574567-52E2-4D90-8B40-A4F7262B81D5}" srcOrd="0" destOrd="0" presId="urn:microsoft.com/office/officeart/2005/8/layout/lProcess2"/>
    <dgm:cxn modelId="{3A825AE6-6817-49A7-8244-9FC22CBAE8FA}" type="presParOf" srcId="{6B0A925F-DB64-426F-9B25-4A5DF1A9F0A4}" destId="{66712953-2939-43FA-A709-DF946F76E6F2}" srcOrd="1" destOrd="0" presId="urn:microsoft.com/office/officeart/2005/8/layout/lProcess2"/>
    <dgm:cxn modelId="{9C5A6CF5-A5B5-4609-9FFF-A6F5FFE843D9}" type="presParOf" srcId="{6B0A925F-DB64-426F-9B25-4A5DF1A9F0A4}" destId="{CDD51063-7CD6-4A77-9A03-D7A332629E0B}" srcOrd="2" destOrd="0" presId="urn:microsoft.com/office/officeart/2005/8/layout/lProcess2"/>
    <dgm:cxn modelId="{E007A263-15DD-48DA-A674-6B4845E84C1B}" type="presParOf" srcId="{CDD51063-7CD6-4A77-9A03-D7A332629E0B}" destId="{0DF01A35-4190-4DCB-989C-8C2C9949C9FF}" srcOrd="0" destOrd="0" presId="urn:microsoft.com/office/officeart/2005/8/layout/lProcess2"/>
    <dgm:cxn modelId="{76CFAA82-2988-4612-8075-6E66659221E0}" type="presParOf" srcId="{0DF01A35-4190-4DCB-989C-8C2C9949C9FF}" destId="{C45D9C2A-B8BC-496F-91DC-BA0654F823D9}" srcOrd="0" destOrd="0" presId="urn:microsoft.com/office/officeart/2005/8/layout/lProcess2"/>
    <dgm:cxn modelId="{F95E5CF2-7889-4C79-B2AB-6F976E838DDA}" type="presParOf" srcId="{0DF01A35-4190-4DCB-989C-8C2C9949C9FF}" destId="{7BE166DB-D4D5-40C2-972D-5B10092C861C}" srcOrd="1" destOrd="0" presId="urn:microsoft.com/office/officeart/2005/8/layout/lProcess2"/>
    <dgm:cxn modelId="{546F0EF1-7C6A-4EA6-B91F-EC12A7906474}" type="presParOf" srcId="{0DF01A35-4190-4DCB-989C-8C2C9949C9FF}" destId="{BDBBC107-99C0-4958-9972-EA5A20F93C9C}" srcOrd="2" destOrd="0" presId="urn:microsoft.com/office/officeart/2005/8/layout/lProcess2"/>
    <dgm:cxn modelId="{AB42AA41-A4A6-46AF-8C82-3CB239B6A51C}" type="presParOf" srcId="{0DF01A35-4190-4DCB-989C-8C2C9949C9FF}" destId="{CF6CD104-4E65-47B2-ACC0-D2550CF711F5}" srcOrd="3" destOrd="0" presId="urn:microsoft.com/office/officeart/2005/8/layout/lProcess2"/>
    <dgm:cxn modelId="{47D980BD-FF4B-49E0-8903-CB9C35FBA65D}" type="presParOf" srcId="{0DF01A35-4190-4DCB-989C-8C2C9949C9FF}" destId="{FC798442-F653-487A-9EB7-E8C8413549CA}" srcOrd="4" destOrd="0" presId="urn:microsoft.com/office/officeart/2005/8/layout/lProcess2"/>
    <dgm:cxn modelId="{4162441A-C231-47E3-83DB-17723BF95773}" type="presParOf" srcId="{0DF01A35-4190-4DCB-989C-8C2C9949C9FF}" destId="{8409B04B-24B1-4B89-B1D7-7D3956897C6C}" srcOrd="5" destOrd="0" presId="urn:microsoft.com/office/officeart/2005/8/layout/lProcess2"/>
    <dgm:cxn modelId="{D6592785-554B-4F42-9828-4E856E0242E4}" type="presParOf" srcId="{0DF01A35-4190-4DCB-989C-8C2C9949C9FF}" destId="{26CB72D4-27F2-4C47-8F67-4776BA4CC42F}" srcOrd="6" destOrd="0" presId="urn:microsoft.com/office/officeart/2005/8/layout/lProcess2"/>
    <dgm:cxn modelId="{05215009-AFAF-4CE8-B8F4-89B2A06F0F6A}" type="presParOf" srcId="{0DF01A35-4190-4DCB-989C-8C2C9949C9FF}" destId="{0526C2A5-03D5-4ED1-8263-AC6F95E49B7B}" srcOrd="7" destOrd="0" presId="urn:microsoft.com/office/officeart/2005/8/layout/lProcess2"/>
    <dgm:cxn modelId="{883DCBB8-5DEE-4D91-A34F-B52CA4CFDC58}" type="presParOf" srcId="{0DF01A35-4190-4DCB-989C-8C2C9949C9FF}" destId="{214BA8C5-F6EC-4C37-9E32-1A747DD0C3B3}" srcOrd="8" destOrd="0" presId="urn:microsoft.com/office/officeart/2005/8/layout/lProcess2"/>
    <dgm:cxn modelId="{92D4B7F3-1D0D-4C1D-8617-532FCBAE2FB9}" type="presParOf" srcId="{0DF01A35-4190-4DCB-989C-8C2C9949C9FF}" destId="{EAD6EFC7-DD8E-4705-998E-5236985CCB8E}" srcOrd="9" destOrd="0" presId="urn:microsoft.com/office/officeart/2005/8/layout/lProcess2"/>
    <dgm:cxn modelId="{7F004517-066B-4D55-8FDE-73FB27BAAC9B}" type="presParOf" srcId="{0DF01A35-4190-4DCB-989C-8C2C9949C9FF}" destId="{2E8AB836-0310-4AE5-A904-D8A014CD7565}" srcOrd="10" destOrd="0" presId="urn:microsoft.com/office/officeart/2005/8/layout/lProcess2"/>
    <dgm:cxn modelId="{E2C4BC94-93F6-4D52-ADD5-985DB0DC1C76}" type="presParOf" srcId="{314A851F-06CB-451B-8A0C-AEFA1130DACA}" destId="{D5D58FB4-5179-46D8-90C9-5989FD8B1ECE}" srcOrd="1" destOrd="0" presId="urn:microsoft.com/office/officeart/2005/8/layout/lProcess2"/>
    <dgm:cxn modelId="{DA5638FB-3503-4FC1-8768-259EBF1AAC1B}" type="presParOf" srcId="{314A851F-06CB-451B-8A0C-AEFA1130DACA}" destId="{4A75F5A0-6BBB-4417-8DB6-2701302539F6}" srcOrd="2" destOrd="0" presId="urn:microsoft.com/office/officeart/2005/8/layout/lProcess2"/>
    <dgm:cxn modelId="{65381BC1-ACB7-4175-9497-D69D8024BD9E}" type="presParOf" srcId="{4A75F5A0-6BBB-4417-8DB6-2701302539F6}" destId="{3A1D7661-44C7-442E-B6D5-170DE1FD51C9}" srcOrd="0" destOrd="0" presId="urn:microsoft.com/office/officeart/2005/8/layout/lProcess2"/>
    <dgm:cxn modelId="{A2C562A7-9AFF-4879-8333-C1A75D704FAE}" type="presParOf" srcId="{4A75F5A0-6BBB-4417-8DB6-2701302539F6}" destId="{0D724822-7892-465F-A44C-615D9493C8AA}" srcOrd="1" destOrd="0" presId="urn:microsoft.com/office/officeart/2005/8/layout/lProcess2"/>
    <dgm:cxn modelId="{23173121-31E3-4876-B222-957159BD5E28}" type="presParOf" srcId="{4A75F5A0-6BBB-4417-8DB6-2701302539F6}" destId="{FEDBE85D-3435-45E1-ADED-68C7158DB184}" srcOrd="2" destOrd="0" presId="urn:microsoft.com/office/officeart/2005/8/layout/lProcess2"/>
    <dgm:cxn modelId="{6BF7436B-A590-442A-BCD3-049576F0D8B9}" type="presParOf" srcId="{FEDBE85D-3435-45E1-ADED-68C7158DB184}" destId="{5757D00B-547C-4668-AC76-8CB9EEDAD6AE}" srcOrd="0" destOrd="0" presId="urn:microsoft.com/office/officeart/2005/8/layout/lProcess2"/>
    <dgm:cxn modelId="{9A249179-B37F-4430-B0C7-C1925F4DC893}" type="presParOf" srcId="{5757D00B-547C-4668-AC76-8CB9EEDAD6AE}" destId="{E0391E65-FD2B-45F0-A5A0-BD3BB0A6E485}" srcOrd="0" destOrd="0" presId="urn:microsoft.com/office/officeart/2005/8/layout/lProcess2"/>
    <dgm:cxn modelId="{BF04E445-F076-4810-9330-2E90589F8197}" type="presParOf" srcId="{5757D00B-547C-4668-AC76-8CB9EEDAD6AE}" destId="{73E6B35E-0A79-4AB3-A1D9-FDC7F33DC2AF}" srcOrd="1" destOrd="0" presId="urn:microsoft.com/office/officeart/2005/8/layout/lProcess2"/>
    <dgm:cxn modelId="{0DFB4740-CC76-4A30-BB9F-8EB4EAE82B83}" type="presParOf" srcId="{5757D00B-547C-4668-AC76-8CB9EEDAD6AE}" destId="{2BC7C51B-BC46-4191-A0D8-0F7F60AB51D9}" srcOrd="2" destOrd="0" presId="urn:microsoft.com/office/officeart/2005/8/layout/lProcess2"/>
    <dgm:cxn modelId="{12BAD147-25AD-4ED3-A2C9-0F0C61E6303C}" type="presParOf" srcId="{5757D00B-547C-4668-AC76-8CB9EEDAD6AE}" destId="{DE6DCDFC-4557-4BEB-B55E-1859C8F080B9}" srcOrd="3" destOrd="0" presId="urn:microsoft.com/office/officeart/2005/8/layout/lProcess2"/>
    <dgm:cxn modelId="{490302DE-9200-45D9-94C9-DCF97D1D7459}" type="presParOf" srcId="{5757D00B-547C-4668-AC76-8CB9EEDAD6AE}" destId="{F396E2B5-A080-4264-A13D-CDA1282DDFFC}" srcOrd="4" destOrd="0" presId="urn:microsoft.com/office/officeart/2005/8/layout/lProcess2"/>
    <dgm:cxn modelId="{11077194-4C76-473A-8F87-52FED66DBA63}" type="presParOf" srcId="{314A851F-06CB-451B-8A0C-AEFA1130DACA}" destId="{954734CD-5797-458B-8991-638757767632}" srcOrd="3" destOrd="0" presId="urn:microsoft.com/office/officeart/2005/8/layout/lProcess2"/>
    <dgm:cxn modelId="{26158DC9-723A-4762-9D0A-2E1140837F72}" type="presParOf" srcId="{314A851F-06CB-451B-8A0C-AEFA1130DACA}" destId="{E3F4B3D8-C866-456B-94C3-06A432475CC0}" srcOrd="4" destOrd="0" presId="urn:microsoft.com/office/officeart/2005/8/layout/lProcess2"/>
    <dgm:cxn modelId="{497C29E1-AB63-41F8-B61C-A67A16EDD4CB}" type="presParOf" srcId="{E3F4B3D8-C866-456B-94C3-06A432475CC0}" destId="{E6C4C0B5-E3A4-4ABA-B71C-1D7BB61F3EAC}" srcOrd="0" destOrd="0" presId="urn:microsoft.com/office/officeart/2005/8/layout/lProcess2"/>
    <dgm:cxn modelId="{7131D561-2F37-497B-A083-00376C0F1409}" type="presParOf" srcId="{E3F4B3D8-C866-456B-94C3-06A432475CC0}" destId="{D4F60906-7890-4E49-966E-8EB619A692AB}" srcOrd="1" destOrd="0" presId="urn:microsoft.com/office/officeart/2005/8/layout/lProcess2"/>
    <dgm:cxn modelId="{D91DC978-EC5C-4959-BE21-50E2D78C92AD}" type="presParOf" srcId="{E3F4B3D8-C866-456B-94C3-06A432475CC0}" destId="{59B988BF-3815-4E7C-92E2-6CE826FA8B05}" srcOrd="2" destOrd="0" presId="urn:microsoft.com/office/officeart/2005/8/layout/lProcess2"/>
    <dgm:cxn modelId="{753AE301-1130-479A-89E8-CB39FDAB775F}" type="presParOf" srcId="{59B988BF-3815-4E7C-92E2-6CE826FA8B05}" destId="{4DD066B3-6878-46FF-8008-7CA74FC10B3A}" srcOrd="0" destOrd="0" presId="urn:microsoft.com/office/officeart/2005/8/layout/lProcess2"/>
    <dgm:cxn modelId="{EC1D5E8D-86D6-4248-92B5-551800C5ACBE}" type="presParOf" srcId="{4DD066B3-6878-46FF-8008-7CA74FC10B3A}" destId="{4242E1F9-F1E4-4FC6-AC77-7CA9A2ECC13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0.87264</cdr:x>
      <cdr:y>0</cdr:y>
    </cdr:from>
    <cdr:to>
      <cdr:x>1</cdr:x>
      <cdr:y>0.07407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95686" y="-692696"/>
          <a:ext cx="1093954" cy="43204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0.06611</cdr:x>
      <cdr:y>0.17808</cdr:y>
    </cdr:from>
    <cdr:to>
      <cdr:x>0.20659</cdr:x>
      <cdr:y>0.24834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76060" y="936092"/>
          <a:ext cx="122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0.76058</cdr:x>
      <cdr:y>0</cdr:y>
    </cdr:from>
    <cdr:to>
      <cdr:x>1</cdr:x>
      <cdr:y>0.3173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7406" y="0"/>
          <a:ext cx="2086257" cy="166788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0.0289</cdr:y>
    </cdr:from>
    <cdr:to>
      <cdr:x>0.14874</cdr:x>
      <cdr:y>0.10389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142337"/>
          <a:ext cx="12240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0.17355</cdr:x>
      <cdr:y>0.08108</cdr:y>
    </cdr:from>
    <cdr:to>
      <cdr:x>0.31405</cdr:x>
      <cdr:y>0.15616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12168" y="432048"/>
          <a:ext cx="1224172" cy="4000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/>
            <a:t>тыс. руб.</a:t>
          </a:r>
          <a:endParaRPr lang="ru-RU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0.4288</cdr:y>
    </cdr:from>
    <cdr:to>
      <cdr:x>0.31625</cdr:x>
      <cdr:y>0.50021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0584" y="2161681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4,6</a:t>
          </a:r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0.82721</cdr:x>
      <cdr:y>0.02778</cdr:y>
    </cdr:from>
    <cdr:to>
      <cdr:x>0.96655</cdr:x>
      <cdr:y>0.09901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267005" y="144016"/>
          <a:ext cx="122413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0.02393</cdr:x>
      <cdr:y>0.125</cdr:y>
    </cdr:from>
    <cdr:to>
      <cdr:x>0.9601</cdr:x>
      <cdr:y>0.76822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0221" y="648072"/>
          <a:ext cx="8224217" cy="333480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7CD9B-A1FA-4B88-BED4-EEA8DFD2340E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529" y="4681974"/>
            <a:ext cx="539623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0769" y="9362238"/>
            <a:ext cx="2922958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BED68-2A4E-4258-AAFA-3F8080BFB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7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BED68-2A4E-4258-AAFA-3F8080BFBC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9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D55-B565-4B10-88A4-F7D060FEAB95}" type="datetime1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2340-401B-4470-B7B5-497B78AFF118}" type="datetime1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264A-EB11-40C4-B00C-FD4B39C22145}" type="datetime1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EC62-1A1E-45D0-AF06-7B434F5EA5CF}" type="datetime1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5601-6E6F-4FC3-A82B-DA6686ADA0F7}" type="datetime1">
              <a:rPr lang="ru-RU" smtClean="0"/>
              <a:t>21.09.2018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58E-1709-4841-9BDE-17431677F681}" type="datetime1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13D-90FF-468F-8F45-C250DAD685DB}" type="datetime1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204-9345-4948-96DA-E6E031B6C52D}" type="datetime1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634-7B07-47F4-8547-F91988DF687F}" type="datetime1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DCC-2BAB-4878-9C0E-8FE446EDAAD1}" type="datetime1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E033-5AD9-41FE-B1F9-18A23DC97611}" type="datetime1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1AB2A7-68DF-406F-9BB7-81E484B1A58D}" type="datetime1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0E17F46-A77C-44DD-BD57-20E88A4E1F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596" y="3861048"/>
            <a:ext cx="7772400" cy="22322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 решению Городской Думы городского поселения «Город Балабаново» «Об утверждении отчета об исполнении бюджета городского поселения «Город Балабаново» за </a:t>
            </a:r>
            <a:r>
              <a:rPr lang="ru-RU" sz="2000" b="1" smtClean="0">
                <a:solidFill>
                  <a:srgbClr val="002060"/>
                </a:solidFill>
                <a:latin typeface="+mn-lt"/>
              </a:rPr>
              <a:t>2017 год»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8283" y="1772816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городское 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https://pp.userapi.com/c846524/v846524082/60032/YX6rVdm-ib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2" t="1" r="2773" b="7463"/>
          <a:stretch/>
        </p:blipFill>
        <p:spPr bwMode="auto">
          <a:xfrm>
            <a:off x="2676210" y="204362"/>
            <a:ext cx="1109345" cy="67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герб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265"/>
            <a:ext cx="1060450" cy="13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globalwoodmarketsinfo.com/wp-content/uploads/ewpt_cache/635x300_80_1_c_FFFFFF_3c532eb28bcd1463428c38161a97db8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" r="20242" b="11740"/>
          <a:stretch/>
        </p:blipFill>
        <p:spPr bwMode="auto">
          <a:xfrm>
            <a:off x="2676210" y="925354"/>
            <a:ext cx="1257300" cy="64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static.panoramio.com/photos/large/4189289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768" r="3779" b="21602"/>
          <a:stretch/>
        </p:blipFill>
        <p:spPr bwMode="auto">
          <a:xfrm>
            <a:off x="1325166" y="182396"/>
            <a:ext cx="131064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40.imls.ru/Files/Photo/Current/dab208e3-950d-41a5-9d69-b4613653bc2d.jpeg?v=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13902" r="9903" b="9011"/>
          <a:stretch/>
        </p:blipFill>
        <p:spPr bwMode="auto">
          <a:xfrm>
            <a:off x="1311831" y="886505"/>
            <a:ext cx="1337310" cy="68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borcrb.ru/wp-content/uploads/2016/07/klinikka1-1024x68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3"/>
          <a:stretch/>
        </p:blipFill>
        <p:spPr bwMode="auto">
          <a:xfrm>
            <a:off x="3847428" y="151657"/>
            <a:ext cx="1264920" cy="73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pp.userapi.com/c837338/v837338335/4590b/bOQdY2SlNrY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22004" r="3428" b="3486"/>
          <a:stretch/>
        </p:blipFill>
        <p:spPr bwMode="auto">
          <a:xfrm>
            <a:off x="3966868" y="891569"/>
            <a:ext cx="1272540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nfo.obninskiy.net/sites/default/files/field/image/599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0872" r="17810" b="23845"/>
          <a:stretch/>
        </p:blipFill>
        <p:spPr bwMode="auto">
          <a:xfrm>
            <a:off x="5154601" y="246906"/>
            <a:ext cx="939800" cy="60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pressaobninsk.ru/pictures/news/2015/06/denq_goroda_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4655" b="2662"/>
          <a:stretch/>
        </p:blipFill>
        <p:spPr bwMode="auto">
          <a:xfrm>
            <a:off x="5270348" y="902380"/>
            <a:ext cx="937895" cy="68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gorod.kaluga.ru/img/ChurchObl/borovsk/balabanovo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3793"/>
          <a:stretch/>
        </p:blipFill>
        <p:spPr bwMode="auto">
          <a:xfrm>
            <a:off x="6228919" y="902380"/>
            <a:ext cx="916581" cy="68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40597" r="5796"/>
          <a:stretch/>
        </p:blipFill>
        <p:spPr bwMode="auto">
          <a:xfrm>
            <a:off x="7199159" y="891569"/>
            <a:ext cx="1590609" cy="6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23900/v623900516/17524/2g_ygj7VANg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6116" r="3948" b="10585"/>
          <a:stretch/>
        </p:blipFill>
        <p:spPr bwMode="auto">
          <a:xfrm>
            <a:off x="6146707" y="214040"/>
            <a:ext cx="1342225" cy="6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1025/v841025783/13b0f/TbbaZ9hhwR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007" b="11899"/>
          <a:stretch/>
        </p:blipFill>
        <p:spPr bwMode="auto">
          <a:xfrm>
            <a:off x="7512976" y="236265"/>
            <a:ext cx="1136387" cy="6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pp.userapi.com/c846524/v846524082/60032/YX6rVdm-ib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2" t="1" r="2773" b="7463"/>
          <a:stretch/>
        </p:blipFill>
        <p:spPr bwMode="auto">
          <a:xfrm>
            <a:off x="2683843" y="195335"/>
            <a:ext cx="1109345" cy="67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static.panoramio.com/photos/large/4189289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768" r="3779" b="21602"/>
          <a:stretch/>
        </p:blipFill>
        <p:spPr bwMode="auto">
          <a:xfrm>
            <a:off x="1332799" y="173369"/>
            <a:ext cx="1310640" cy="68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borcrb.ru/wp-content/uploads/2016/07/klinikka1-1024x68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3"/>
          <a:stretch/>
        </p:blipFill>
        <p:spPr bwMode="auto">
          <a:xfrm>
            <a:off x="3855061" y="142630"/>
            <a:ext cx="1264920" cy="73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://info.obninskiy.net/sites/default/files/field/image/599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0872" r="17810" b="23845"/>
          <a:stretch/>
        </p:blipFill>
        <p:spPr bwMode="auto">
          <a:xfrm>
            <a:off x="5162234" y="237879"/>
            <a:ext cx="939800" cy="60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40597" r="5796"/>
          <a:stretch/>
        </p:blipFill>
        <p:spPr bwMode="auto">
          <a:xfrm>
            <a:off x="7206792" y="882542"/>
            <a:ext cx="1590609" cy="6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pp.userapi.com/c623900/v623900516/17524/2g_ygj7VANg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6116" r="3948" b="10585"/>
          <a:stretch/>
        </p:blipFill>
        <p:spPr bwMode="auto">
          <a:xfrm>
            <a:off x="6154340" y="205013"/>
            <a:ext cx="1342225" cy="6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pp.userapi.com/c841025/v841025783/13b0f/TbbaZ9hhwR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007" b="11899"/>
          <a:stretch/>
        </p:blipFill>
        <p:spPr bwMode="auto">
          <a:xfrm>
            <a:off x="7520609" y="227238"/>
            <a:ext cx="1136387" cy="6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596" y="292494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57" y="0"/>
            <a:ext cx="1759499" cy="12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9914"/>
            <a:ext cx="6552728" cy="1528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Бюджетная система Российской Федерации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РФ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территориальных государственных внебюджетных фондов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664" y="2528900"/>
            <a:ext cx="2858380" cy="5400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6044" y="2528900"/>
            <a:ext cx="3663652" cy="4972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9254" y="2528900"/>
            <a:ext cx="1276790" cy="6173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6044" y="2528900"/>
            <a:ext cx="598004" cy="6173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>
            <a:off x="4406044" y="2510247"/>
            <a:ext cx="2254188" cy="5587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962282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3138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муниципальных районов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и сельских поселений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5554" y="4466803"/>
            <a:ext cx="0" cy="7623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4153" y="4465996"/>
            <a:ext cx="1896312" cy="7867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046" y="4442420"/>
            <a:ext cx="3755388" cy="833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268"/>
            <a:ext cx="2224869" cy="17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791749" cy="88334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826052" y="2964422"/>
            <a:ext cx="7506990" cy="2213570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1. Составление проекта бюджета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2. Рассмотрение и утверждение бюджета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3. Исполнение бюджета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4. Контроль исполнения бюджета</a:t>
              </a:r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76" y="2852936"/>
              <a:ext cx="57966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6" idx="0"/>
            </p:cNvCxnSpPr>
            <p:nvPr/>
          </p:nvCxnSpPr>
          <p:spPr>
            <a:xfrm>
              <a:off x="1655676" y="2852936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6053" y="2581723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7743" y="2876947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641" y="2859224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320" y="2852936"/>
              <a:ext cx="0" cy="269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Основные этапы бюджетного процесса</a:t>
              </a:r>
              <a:endParaRPr lang="ru-RU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5955" y="1628800"/>
            <a:ext cx="877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16632"/>
            <a:ext cx="7773318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Гражданин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как налогоплательщик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86416" y="2828553"/>
            <a:ext cx="50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Помогает формировать доходную часть бюджета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Гражданин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как получатель социальных гарантий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8052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  <a:endParaRPr lang="ru-RU" dirty="0"/>
          </a:p>
        </p:txBody>
      </p:sp>
      <p:pic>
        <p:nvPicPr>
          <p:cNvPr id="614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0451"/>
            <a:ext cx="2779068" cy="13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41" y="3151974"/>
            <a:ext cx="2437923" cy="1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80655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Бюджетное послание Президента РФ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Прогноз социально-экономического развития муниципального образования</a:t>
            </a:r>
            <a:endParaRPr lang="ru-RU" sz="17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 муниципального образования городского поселения «Город Балабаново»</a:t>
            </a:r>
            <a:endParaRPr lang="ru-RU" dirty="0"/>
          </a:p>
        </p:txBody>
      </p:sp>
      <p:pic>
        <p:nvPicPr>
          <p:cNvPr id="3074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5" y="4941168"/>
            <a:ext cx="2238097" cy="12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8939"/>
            <a:ext cx="2939305" cy="18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60" y="4908376"/>
            <a:ext cx="2022018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  <a:p>
            <a:pPr algn="just"/>
            <a:r>
              <a:rPr lang="ru-RU" sz="1400" dirty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/>
            <a:r>
              <a:rPr lang="ru-RU" sz="1400" dirty="0"/>
              <a:t>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занятость</a:t>
            </a:r>
          </a:p>
          <a:p>
            <a:pPr algn="just"/>
            <a:r>
              <a:rPr lang="ru-RU" sz="1400" dirty="0"/>
              <a:t>          По данным </a:t>
            </a:r>
            <a:r>
              <a:rPr lang="ru-RU" sz="1400" dirty="0" err="1"/>
              <a:t>Калугастата</a:t>
            </a:r>
            <a:r>
              <a:rPr lang="ru-RU" sz="1400" dirty="0"/>
              <a:t>,  численность населения города Балабаново на 1 января 2018 года составила 25 608 человек, что на 144 человека меньше, чем на 1 января 2017 года. </a:t>
            </a:r>
          </a:p>
          <a:p>
            <a:pPr algn="just"/>
            <a:r>
              <a:rPr lang="ru-RU" sz="1400" dirty="0"/>
              <a:t>       По состоянию на 01.01.2018 на территории города зарегистрировано 524 предприятия и организации различной организационно-правовой формы, из которых 456 являются действующими.  Численность работающих в экономике в среднегодовом исчислении в 2017 году составила 10501 чел.,  из  которых почти половина (48%) заняты в промышленности. </a:t>
            </a:r>
          </a:p>
          <a:p>
            <a:pPr algn="just"/>
            <a:r>
              <a:rPr lang="ru-RU" sz="1400" dirty="0"/>
              <a:t>        В 2017 году в целом произошло уменьшение численности работающих в экономике города по отношению к 2016 году на 48 человек. Так, уменьшение численности кадров показали некоторые крупные предприятия города, среди которых ООО КМДК «Союз-Центр» (41 чел.), ООО «</a:t>
            </a:r>
            <a:r>
              <a:rPr lang="ru-RU" sz="1400" dirty="0" err="1"/>
              <a:t>Руукки</a:t>
            </a:r>
            <a:r>
              <a:rPr lang="ru-RU" sz="1400" dirty="0"/>
              <a:t> Рус» (338 чел.). Увеличение численности по сравнению с 2016 годом произошло на таких предприятиях как ООО «</a:t>
            </a:r>
            <a:r>
              <a:rPr lang="ru-RU" sz="1400" dirty="0" err="1"/>
              <a:t>Итера</a:t>
            </a:r>
            <a:r>
              <a:rPr lang="ru-RU" sz="1400" dirty="0"/>
              <a:t>» (148 чел.), ООО «Соболь» (70 чел.). ООО «</a:t>
            </a:r>
            <a:r>
              <a:rPr lang="ru-RU" sz="1400" dirty="0" err="1"/>
              <a:t>Фрилайт</a:t>
            </a:r>
            <a:r>
              <a:rPr lang="ru-RU" sz="1400" dirty="0"/>
              <a:t>» (12 чел.), ООО «Симон Электрик» (6 чел.) и других.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По </a:t>
            </a:r>
            <a:r>
              <a:rPr lang="ru-RU" sz="1400" dirty="0"/>
              <a:t>данным опроса предприятий города в 2018 году ожидается уменьшение численности работающих на 142 человека. Уменьшение планируют ООО «</a:t>
            </a:r>
            <a:r>
              <a:rPr lang="ru-RU" sz="1400" dirty="0" err="1"/>
              <a:t>Руукки</a:t>
            </a:r>
            <a:r>
              <a:rPr lang="ru-RU" sz="1400" dirty="0"/>
              <a:t> Рус» (89 чел.), ООО «КМДК «Союз-Центр» (47 чел.) и другие. </a:t>
            </a:r>
          </a:p>
          <a:p>
            <a:pPr algn="just"/>
            <a:r>
              <a:rPr lang="ru-RU" sz="1400" dirty="0" smtClean="0"/>
              <a:t>        В </a:t>
            </a:r>
            <a:r>
              <a:rPr lang="ru-RU" sz="1400" dirty="0"/>
              <a:t>сфере занятости населения отмечается уменьшение численности безработных граждан, в том числе состоящих на регистрационном учете в органах службы занятости населения. По состоянию на 01.01.2018 в службе занятости населения зарегистрированы 69 человек. (</a:t>
            </a:r>
            <a:r>
              <a:rPr lang="ru-RU" sz="1400" dirty="0" err="1"/>
              <a:t>Справочно</a:t>
            </a:r>
            <a:r>
              <a:rPr lang="ru-RU" sz="1400" dirty="0"/>
              <a:t>: по состоянию на 01.01.2017 в службе занятости населения были зарегистрированы 70 человек). Уровень официально зарегистрированной безработицы на конец 2017 года составил 0,31% против 0,39% в 2016 году. (Для сравнения: уровень по Калужской области составил в 2017 году 0,55%). Таким образом, по уровню занятости населения Балабаново является одним из наиболее благополучных населенных пунктов Калужской области. 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0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жизни</a:t>
            </a:r>
          </a:p>
          <a:p>
            <a:pPr algn="just"/>
            <a:r>
              <a:rPr lang="ru-RU" sz="1200" dirty="0"/>
              <a:t>        В 2017 году в Балабаново среднемесячная заработная плата составила 33 393 рубля, что на 7% выше уровня 2016 года. В 2018 году также ожидается увеличение заработной платы к уровню 2017 года на 5% - она  составит 36 352 руб. Рост заработной платы в среднем на 4,5% ежегодно планируется в 2019-2021 годах</a:t>
            </a:r>
            <a:r>
              <a:rPr lang="ru-RU" sz="1200" dirty="0" smtClean="0"/>
              <a:t>.</a:t>
            </a:r>
            <a:endParaRPr lang="ru-RU" sz="1200" dirty="0"/>
          </a:p>
          <a:p>
            <a:pPr algn="just"/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производство</a:t>
            </a:r>
          </a:p>
          <a:p>
            <a:pPr algn="just"/>
            <a:r>
              <a:rPr lang="ru-RU" sz="1200" dirty="0"/>
              <a:t>      </a:t>
            </a:r>
            <a:r>
              <a:rPr lang="ru-RU" sz="1200" dirty="0" smtClean="0"/>
              <a:t>  </a:t>
            </a:r>
            <a:r>
              <a:rPr lang="ru-RU" sz="1200" dirty="0"/>
              <a:t>В 2017 году в промышленности в целом не произошло увеличения объемов производства по сравнению с  2016 годом. Однако некоторые предприятия показали рост объемов отгруженной продукции к уровню 2016 года. Среди них такие крупные предприятия как ООО «</a:t>
            </a:r>
            <a:r>
              <a:rPr lang="ru-RU" sz="1200" dirty="0" err="1"/>
              <a:t>Фрилайт</a:t>
            </a:r>
            <a:r>
              <a:rPr lang="ru-RU" sz="1200" dirty="0"/>
              <a:t>» (на 8%), ООО «</a:t>
            </a:r>
            <a:r>
              <a:rPr lang="ru-RU" sz="1200" dirty="0" err="1"/>
              <a:t>Стора</a:t>
            </a:r>
            <a:r>
              <a:rPr lang="ru-RU" sz="1200" dirty="0"/>
              <a:t> </a:t>
            </a:r>
            <a:r>
              <a:rPr lang="ru-RU" sz="1200" dirty="0" err="1"/>
              <a:t>Энсо</a:t>
            </a:r>
            <a:r>
              <a:rPr lang="ru-RU" sz="1200" dirty="0"/>
              <a:t> </a:t>
            </a:r>
            <a:r>
              <a:rPr lang="ru-RU" sz="1200" dirty="0" err="1"/>
              <a:t>Пакаджинг</a:t>
            </a:r>
            <a:r>
              <a:rPr lang="ru-RU" sz="1200" dirty="0"/>
              <a:t> ББ» (на 10%), ООО «Соболь» (на 7%).       </a:t>
            </a:r>
          </a:p>
          <a:p>
            <a:pPr algn="just"/>
            <a:r>
              <a:rPr lang="ru-RU" sz="1200" dirty="0"/>
              <a:t>       Снижение объемов произошло на ООО «</a:t>
            </a:r>
            <a:r>
              <a:rPr lang="ru-RU" sz="1200" dirty="0" err="1"/>
              <a:t>Итера</a:t>
            </a:r>
            <a:r>
              <a:rPr lang="ru-RU" sz="1200" dirty="0"/>
              <a:t>» (на 12%) по причине пожара, случившегося в августе 2017 года в цехе колбасных изделий.</a:t>
            </a:r>
          </a:p>
          <a:p>
            <a:pPr algn="just"/>
            <a:r>
              <a:rPr lang="ru-RU" sz="1200" dirty="0"/>
              <a:t>       ООО «</a:t>
            </a:r>
            <a:r>
              <a:rPr lang="ru-RU" sz="1200" dirty="0" err="1"/>
              <a:t>Декопласт</a:t>
            </a:r>
            <a:r>
              <a:rPr lang="ru-RU" sz="1200" dirty="0"/>
              <a:t>-КК», ООО «Соболь» объемы отгруженной продукции показали на уровне 2016 года. </a:t>
            </a:r>
          </a:p>
          <a:p>
            <a:pPr algn="just"/>
            <a:r>
              <a:rPr lang="ru-RU" sz="1200" dirty="0"/>
              <a:t>       Объем производства промышленной продукции в отчетном году крупных и средних предприятий  составил 19 211  млн. руб., или 95% фактического выпуска 2016 года. По оценке 2018 года ожидается увеличение объемов отгруженной продукции до 20 966 млн. руб. </a:t>
            </a:r>
          </a:p>
          <a:p>
            <a:pPr algn="just"/>
            <a:r>
              <a:rPr lang="ru-RU" sz="1200" dirty="0"/>
              <a:t>       По малым предприятиям объем в 2017 году составил 1711 млн. руб., или 102% фактического объема 2016 года. Увеличение объемов производства по малым предприятиям в 2017 году показали ООО «Монолит» (в 3,5 раза), ООО «</a:t>
            </a:r>
            <a:r>
              <a:rPr lang="ru-RU" sz="1200" dirty="0" err="1"/>
              <a:t>Трейдсервис</a:t>
            </a:r>
            <a:r>
              <a:rPr lang="ru-RU" sz="1200" dirty="0"/>
              <a:t>» (на 17%), ООО «ПРО Метиз» (на 12%) и другие. Уменьшение объемов произошло у ОАО «БМНУ» (на 19%), ООО «</a:t>
            </a:r>
            <a:r>
              <a:rPr lang="ru-RU" sz="1200" dirty="0" err="1"/>
              <a:t>Пластомер</a:t>
            </a:r>
            <a:r>
              <a:rPr lang="ru-RU" sz="1200" dirty="0"/>
              <a:t>» (на 19%) и у других предприятий.</a:t>
            </a:r>
          </a:p>
          <a:p>
            <a:pPr algn="just"/>
            <a:r>
              <a:rPr lang="ru-RU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  <a:endParaRPr lang="ru-RU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dirty="0"/>
              <a:t>       Всего на территории городского поселения «Город Балабаново» в 2017 году действовало 60 предприятий данной отрасли. В 2017 году объемы работ предприятий по виду деятельности «Строительство» составили 859  млн. руб., что на 17% выше уровня 2016 года. Увеличились объемы работ в 2017 году по сравнению с 2016 годом у таких предприятий, как ООО «</a:t>
            </a:r>
            <a:r>
              <a:rPr lang="ru-RU" sz="1200" dirty="0" err="1"/>
              <a:t>ГриТа</a:t>
            </a:r>
            <a:r>
              <a:rPr lang="ru-RU" sz="1200" dirty="0"/>
              <a:t>»,  ООО «РЮМИН», ООО «</a:t>
            </a:r>
            <a:r>
              <a:rPr lang="ru-RU" sz="1200" dirty="0" err="1"/>
              <a:t>Капиталпроект</a:t>
            </a:r>
            <a:r>
              <a:rPr lang="ru-RU" sz="1200" dirty="0"/>
              <a:t>», ООО «</a:t>
            </a:r>
            <a:r>
              <a:rPr lang="ru-RU" sz="1200" dirty="0" err="1"/>
              <a:t>Стройкровля</a:t>
            </a:r>
            <a:r>
              <a:rPr lang="ru-RU" sz="1200" dirty="0"/>
              <a:t>» и других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85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Малое предпринимательство</a:t>
            </a:r>
          </a:p>
          <a:p>
            <a:pPr algn="just"/>
            <a:r>
              <a:rPr lang="ru-RU" sz="1300" dirty="0"/>
              <a:t>     Малое предпринимательство является неотъемлемой частью рыночной системы хозяйства города.</a:t>
            </a:r>
          </a:p>
          <a:p>
            <a:pPr algn="just"/>
            <a:r>
              <a:rPr lang="ru-RU" sz="1300" dirty="0"/>
              <a:t>     По состоянию на конец 2017 года в городе зарегистрировано 481 малое предприятие.  Среднесписочная численность работников составила 3660 человек. </a:t>
            </a:r>
          </a:p>
          <a:p>
            <a:pPr algn="just"/>
            <a:r>
              <a:rPr lang="ru-RU" sz="1300" dirty="0"/>
              <a:t>     Субъектами малого предпринимательства  по итогам 2017 года:</a:t>
            </a:r>
          </a:p>
          <a:p>
            <a:pPr algn="just"/>
            <a:r>
              <a:rPr lang="ru-RU" sz="1300" dirty="0" smtClean="0"/>
              <a:t>-    </a:t>
            </a:r>
            <a:r>
              <a:rPr lang="ru-RU" sz="1300" dirty="0"/>
              <a:t>отгружено товаров собственного производства на сумму 4 300 млн. руб., </a:t>
            </a:r>
          </a:p>
          <a:p>
            <a:pPr algn="just"/>
            <a:r>
              <a:rPr lang="ru-RU" sz="1300" dirty="0"/>
              <a:t>-	продано в сфере оптовой и розничной торговли товаров несобственного производства на сумму 3 493 млн. руб. </a:t>
            </a:r>
          </a:p>
          <a:p>
            <a:pPr algn="just"/>
            <a:r>
              <a:rPr lang="ru-RU" sz="1300" dirty="0"/>
              <a:t>В общей сумме отгруженных товаров собственного производства наибольший удельный вес имеют товары промышленные (40%) и строительные (20%).</a:t>
            </a:r>
          </a:p>
          <a:p>
            <a:pPr algn="just"/>
            <a:r>
              <a:rPr lang="ru-RU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300" dirty="0"/>
              <a:t>й</a:t>
            </a:r>
          </a:p>
          <a:p>
            <a:pPr algn="just"/>
            <a:r>
              <a:rPr lang="ru-RU" sz="1300" dirty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algn="just"/>
            <a:r>
              <a:rPr lang="ru-RU" sz="1300" dirty="0"/>
              <a:t>        Прибыль прибыльных предприятий в 2017 году составила  2678,2 млн. руб., что выше уровня 2016 года на 5%. В 2018 году, по опросу прибыльных предприятий города, прогнозируется прибыль 2710,1 млн. руб.</a:t>
            </a:r>
          </a:p>
          <a:p>
            <a:pPr algn="just"/>
            <a:r>
              <a:rPr lang="ru-RU" sz="1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  <a:endParaRPr lang="ru-RU" sz="1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300" dirty="0"/>
              <a:t>     В 2017 году объем инвестиций, включая в собственное производство, составил 1352,5 млн. руб., что составляет 42% объема 2016 года. Из них 317,8 млн. руб. – инвестиции за счет собственных средств организаций, 1025,6 млн. руб. – за счет кредитов банков и заемных средств других организаций, 9,1 млн. руб. – за счет бюджетных средств. </a:t>
            </a:r>
            <a:endParaRPr lang="ru-RU" sz="1300" dirty="0" smtClean="0"/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Бюджетные </a:t>
            </a:r>
            <a:r>
              <a:rPr lang="ru-RU" sz="1300" dirty="0"/>
              <a:t>средства были направлены на благоустройство города: строительство Сквера молодоженов, приобретение детских игровых площадок, малых архитектурных форм, урн, а также модернизацию системы видеонаблюдения, системы пожарной сигнализации и системы оповещения и управления эвакуацией людей при пожаре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416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dirty="0" smtClean="0"/>
              <a:t>      Реализацию </a:t>
            </a:r>
            <a:r>
              <a:rPr lang="ru-RU" sz="1200" dirty="0"/>
              <a:t>инвестиционных проектов с привлечением собственных средств организаций предполагают в 2018 году  ООО «</a:t>
            </a:r>
            <a:r>
              <a:rPr lang="ru-RU" sz="1200" dirty="0" err="1"/>
              <a:t>Стора</a:t>
            </a:r>
            <a:r>
              <a:rPr lang="ru-RU" sz="1200" dirty="0"/>
              <a:t> </a:t>
            </a:r>
            <a:r>
              <a:rPr lang="ru-RU" sz="1200" dirty="0" err="1"/>
              <a:t>Энсо</a:t>
            </a:r>
            <a:r>
              <a:rPr lang="ru-RU" sz="1200" dirty="0"/>
              <a:t> </a:t>
            </a:r>
            <a:r>
              <a:rPr lang="ru-RU" sz="1200" dirty="0" err="1"/>
              <a:t>Пакаджинг</a:t>
            </a:r>
            <a:r>
              <a:rPr lang="ru-RU" sz="1200" dirty="0"/>
              <a:t> ББ», ООО «Соболь», ООО «</a:t>
            </a:r>
            <a:r>
              <a:rPr lang="ru-RU" sz="1200" dirty="0" err="1"/>
              <a:t>Фрилайт</a:t>
            </a:r>
            <a:r>
              <a:rPr lang="ru-RU" sz="1200" dirty="0"/>
              <a:t>», ООО «Симон Электрик», ООО «</a:t>
            </a:r>
            <a:r>
              <a:rPr lang="ru-RU" sz="1200" dirty="0" err="1"/>
              <a:t>МаксиМед</a:t>
            </a:r>
            <a:r>
              <a:rPr lang="ru-RU" sz="1200" dirty="0"/>
              <a:t>» и другие. Ряд предприятий планируют  в 2018 году инвестиции за счет заемных средств других организаций и банковской системы кредитования. К таким предприятиям относятся ООО «КМДК Союз-Центр», ООО «ТД </a:t>
            </a:r>
            <a:r>
              <a:rPr lang="ru-RU" sz="1200" dirty="0" err="1"/>
              <a:t>Пинскдрев</a:t>
            </a:r>
            <a:r>
              <a:rPr lang="ru-RU" sz="1200" dirty="0"/>
              <a:t>», ООО «Кит» и другие.</a:t>
            </a:r>
          </a:p>
          <a:p>
            <a:pPr algn="just"/>
            <a:r>
              <a:rPr lang="ru-RU" sz="1200" dirty="0"/>
              <a:t>      В 2018 году объем  инвестиций в основной капитал составит 1422,2 млн. руб., из которых  294,4 млн. руб. (20,7%) - за счет собственных средств организаций, 1121,3  млн. руб. (78,8%) – за счет заемных средств, 6,5 млн. руб. (0,5%)- за счет бюджетных средств.</a:t>
            </a:r>
          </a:p>
          <a:p>
            <a:pPr algn="just"/>
            <a:r>
              <a:rPr lang="ru-RU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товаров и услуг</a:t>
            </a:r>
          </a:p>
          <a:p>
            <a:pPr algn="just"/>
            <a:r>
              <a:rPr lang="ru-RU" sz="1200" dirty="0" smtClean="0"/>
              <a:t>      </a:t>
            </a:r>
            <a:r>
              <a:rPr lang="ru-RU" sz="1200" dirty="0"/>
              <a:t>Оборот розничной торговли в 2017 году в городском поселении «Город Балабаново» составил 2 645 581 тыс. руб. </a:t>
            </a:r>
          </a:p>
          <a:p>
            <a:pPr algn="just"/>
            <a:r>
              <a:rPr lang="ru-RU" sz="1200" dirty="0" smtClean="0"/>
              <a:t>      Открылись </a:t>
            </a:r>
            <a:r>
              <a:rPr lang="ru-RU" sz="1200" dirty="0"/>
              <a:t>6 магазинов розничной торговли:</a:t>
            </a:r>
          </a:p>
          <a:p>
            <a:pPr algn="just"/>
            <a:r>
              <a:rPr lang="ru-RU" sz="1200" dirty="0"/>
              <a:t>- ТЦ «</a:t>
            </a:r>
            <a:r>
              <a:rPr lang="ru-RU" sz="1200" dirty="0" err="1"/>
              <a:t>Сказис</a:t>
            </a:r>
            <a:r>
              <a:rPr lang="ru-RU" sz="1200" dirty="0"/>
              <a:t>» на ул. 50 лет Октября общей площадью 5783,3 м2;</a:t>
            </a:r>
          </a:p>
          <a:p>
            <a:pPr algn="just"/>
            <a:r>
              <a:rPr lang="ru-RU" sz="1200" dirty="0"/>
              <a:t>- универсальный магазин стройматериалов ИП Никитин на ул. Московской, д.30 общей площадью 1281,9 м2;</a:t>
            </a:r>
          </a:p>
          <a:p>
            <a:pPr algn="just"/>
            <a:r>
              <a:rPr lang="ru-RU" sz="1200" dirty="0"/>
              <a:t>- продуктовый магазин на ул. Зеленой, д.11 ООО «</a:t>
            </a:r>
            <a:r>
              <a:rPr lang="ru-RU" sz="1200" dirty="0" err="1"/>
              <a:t>Имафрут</a:t>
            </a:r>
            <a:r>
              <a:rPr lang="ru-RU" sz="1200" dirty="0"/>
              <a:t>» общей площадью 373,6 м2;</a:t>
            </a:r>
          </a:p>
          <a:p>
            <a:pPr algn="just"/>
            <a:r>
              <a:rPr lang="ru-RU" sz="1200" dirty="0"/>
              <a:t>- ООО «</a:t>
            </a:r>
            <a:r>
              <a:rPr lang="ru-RU" sz="1200" dirty="0" err="1"/>
              <a:t>Балабановские</a:t>
            </a:r>
            <a:r>
              <a:rPr lang="ru-RU" sz="1200" dirty="0"/>
              <a:t> торговые ряды» открыли 3 магазина на территории городского рынка с площадями 22,1м2, 21,2м2, 13м2.</a:t>
            </a:r>
          </a:p>
          <a:p>
            <a:pPr algn="just"/>
            <a:r>
              <a:rPr lang="ru-RU" sz="1200" dirty="0" smtClean="0"/>
              <a:t>      Введен </a:t>
            </a:r>
            <a:r>
              <a:rPr lang="ru-RU" sz="1200" dirty="0"/>
              <a:t>в эксплуатацию торговый центр на ул. 50 лет Октября, д.22Б общей площадью 137,6 м2.  Открытие магазина планируется в текущем году.</a:t>
            </a:r>
          </a:p>
          <a:p>
            <a:pPr algn="just"/>
            <a:r>
              <a:rPr lang="ru-RU" sz="1200" dirty="0" smtClean="0"/>
              <a:t>       В </a:t>
            </a:r>
            <a:r>
              <a:rPr lang="ru-RU" sz="1200" dirty="0"/>
              <a:t>2018 году планируется строительство и открытие магазина «Пятерочка» на ул. Московской. Заявленная площадь здания 674,4 м2, площадь торгового зала 495,24 м2.</a:t>
            </a:r>
          </a:p>
          <a:p>
            <a:pPr algn="just"/>
            <a:r>
              <a:rPr lang="ru-RU" sz="1200" dirty="0" smtClean="0"/>
              <a:t>      Оборот </a:t>
            </a:r>
            <a:r>
              <a:rPr lang="ru-RU" sz="1200" dirty="0"/>
              <a:t>общественного питания в 2017 году составил 9 976 тыс. руб.</a:t>
            </a:r>
          </a:p>
          <a:p>
            <a:pPr algn="just"/>
            <a:r>
              <a:rPr lang="ru-RU" sz="1200" dirty="0" smtClean="0"/>
              <a:t>      Объем </a:t>
            </a:r>
            <a:r>
              <a:rPr lang="ru-RU" sz="1200" dirty="0"/>
              <a:t>платных услуг в 2017 году составил 82 281,6 тыс. руб.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66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Основные задачи бюджетной и налоговой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ru-RU" sz="1200" dirty="0"/>
              <a:t>Основными задачами бюджетной и налоговой политики городского поселения «Город Балабаново» на 2017 год и на плановый период 2018 и 2019 годов являются:</a:t>
            </a:r>
          </a:p>
          <a:p>
            <a:pPr algn="just"/>
            <a:r>
              <a:rPr lang="ru-RU" sz="1200" dirty="0"/>
              <a:t>-обеспечение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политики;</a:t>
            </a:r>
          </a:p>
          <a:p>
            <a:pPr algn="just"/>
            <a:r>
              <a:rPr lang="ru-RU" sz="1200" dirty="0"/>
              <a:t>- укрепление доходной базы бюджета городского поселения «Город Балабаново» за счет наращивания доходных источников и мобилизации в бюджет имеющихся резервов;</a:t>
            </a:r>
          </a:p>
          <a:p>
            <a:pPr algn="just"/>
            <a:r>
              <a:rPr lang="ru-RU" sz="1200" dirty="0"/>
              <a:t>- безусловное исполнение всех обязательств государства и выполнение задач, поставленных в указах Президента Российской Федерации от 7 мая 2012 года, с учетом оптимизации расходов и повышения эффективности использования финансовых ресурсов;</a:t>
            </a:r>
          </a:p>
          <a:p>
            <a:pPr algn="just"/>
            <a:r>
              <a:rPr lang="ru-RU" sz="1200" dirty="0"/>
              <a:t>-прямое вовлечение населения в решение приоритетных социальных проблем местного уровня;</a:t>
            </a:r>
          </a:p>
          <a:p>
            <a:pPr algn="just"/>
            <a:r>
              <a:rPr lang="ru-RU" sz="1200" dirty="0"/>
              <a:t>-повышение открытости и прозрачности управления общественными финансами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5"/>
            <a:ext cx="6779801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6048672" cy="138740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Основные направления бюджетной и налоговой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464496"/>
          </a:xfrm>
        </p:spPr>
        <p:txBody>
          <a:bodyPr>
            <a:normAutofit/>
          </a:bodyPr>
          <a:lstStyle/>
          <a:p>
            <a:pPr algn="just"/>
            <a:r>
              <a:rPr lang="ru-RU" sz="1200" dirty="0"/>
              <a:t>      Основными направлениями бюджетной и налоговой политики городского поселения «Город Балабаново» на 2017 год и на плановый период 2018 и 2019 годов являются:</a:t>
            </a:r>
          </a:p>
          <a:p>
            <a:pPr algn="just"/>
            <a:r>
              <a:rPr lang="ru-RU" sz="1200" dirty="0"/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200" dirty="0"/>
              <a:t>- активизация работы по повышению поступлений от всех мер принудительного взыскания задолженности, обеспечению роста эффективности взыскания;</a:t>
            </a:r>
          </a:p>
          <a:p>
            <a:pPr algn="just"/>
            <a:r>
              <a:rPr lang="ru-RU" sz="1200" dirty="0"/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</a:p>
          <a:p>
            <a:pPr algn="just"/>
            <a:r>
              <a:rPr lang="ru-RU" sz="1200" dirty="0"/>
              <a:t>- обеспечение исполнения ранее принятых долговых обязательств и поддержание объема муниципального долга на экономически безопасном уровне;</a:t>
            </a:r>
          </a:p>
          <a:p>
            <a:pPr algn="just"/>
            <a:r>
              <a:rPr lang="ru-RU" sz="1200" dirty="0"/>
              <a:t>- поддержка инвестиционной активности субъектов предпринимательской деятельности;</a:t>
            </a:r>
          </a:p>
          <a:p>
            <a:pPr algn="just"/>
            <a:r>
              <a:rPr lang="ru-RU" sz="1200" dirty="0"/>
              <a:t>- концентрация расходов на первоочередных и приоритетных направлениях, прежде всего связанных с улучшением условий жизни человека, адресным решением социальных проблем, повышением эффективности и качества и муниципальных услуг, предоставляемых населению;</a:t>
            </a:r>
          </a:p>
          <a:p>
            <a:pPr algn="just"/>
            <a:r>
              <a:rPr lang="ru-RU" sz="1200" dirty="0"/>
              <a:t>- повышение эффективности бюджетных расходов, в том числе за счет оптимизации расходов муниципальных учреждений;</a:t>
            </a:r>
          </a:p>
          <a:p>
            <a:pPr algn="just"/>
            <a:r>
              <a:rPr lang="ru-RU" sz="1200" dirty="0"/>
              <a:t>-обеспечение публичности процесса управления общественными финансами, гарантирующей обществу право на доступ к открытым данным  муниципального образования «Город Балабаново».</a:t>
            </a:r>
          </a:p>
          <a:p>
            <a:pPr algn="just"/>
            <a:endParaRPr lang="ru-RU" sz="1200" dirty="0"/>
          </a:p>
        </p:txBody>
      </p:sp>
      <p:pic>
        <p:nvPicPr>
          <p:cNvPr id="7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88232" cy="12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7135"/>
            <a:ext cx="7653536" cy="9077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6821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Возможности влияния граждан на состав бюджета</a:t>
            </a:r>
            <a:r>
              <a:rPr lang="ru-RU" sz="1200" dirty="0" smtClean="0"/>
              <a:t>…………………………………………………………….………….</a:t>
            </a:r>
            <a:r>
              <a:rPr lang="ru-RU" sz="1200" dirty="0"/>
              <a:t>7</a:t>
            </a: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Публичные слушания ……………………………………………………………………………………………………………...8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Что такое бюджет</a:t>
            </a:r>
            <a:r>
              <a:rPr lang="ru-RU" sz="1200" dirty="0" smtClean="0"/>
              <a:t>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Бюджетная система РФ………………………………………………………………………………………………………..…</a:t>
            </a:r>
            <a:r>
              <a:rPr lang="ru-RU" sz="1200" dirty="0" smtClean="0"/>
              <a:t>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</a:t>
            </a:r>
            <a:r>
              <a:rPr lang="ru-RU" sz="1200" dirty="0"/>
              <a:t>процесс ……………………………………………………………………………………………..…………....….</a:t>
            </a:r>
            <a:r>
              <a:rPr lang="ru-RU" sz="1200" dirty="0" smtClean="0"/>
              <a:t>11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Гражданин, его участие в бюджетном процессе ……………………………………………………………….……….…</a:t>
            </a:r>
            <a:r>
              <a:rPr lang="ru-RU" sz="1200" dirty="0" smtClean="0"/>
              <a:t>12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Основы составления проекта бюджета……………………………………………………………………………………...13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Балабаново»…………………………………………...14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Основные задачи бюджетной и налоговой </a:t>
            </a:r>
            <a:r>
              <a:rPr lang="ru-RU" sz="1200" dirty="0" smtClean="0"/>
              <a:t>политики……….……………………………………………………………18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Основные направления бюджетной и налоговой </a:t>
            </a:r>
            <a:r>
              <a:rPr lang="ru-RU" sz="1200" dirty="0" smtClean="0"/>
              <a:t>политики……………………………………………………………19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Доходы бюджета ………………………………………………………..…………………………………………..………..........20 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Динамика поступлений в бюджет …………………………………………………………………………………………..….21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Межбюджетные трансферты</a:t>
            </a:r>
            <a:r>
              <a:rPr lang="ru-RU" sz="1200" dirty="0" smtClean="0"/>
              <a:t>……………………………………………………………………………………………….…...22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Структура доходов бюджета в 2017 году ………………………………………………………………………………….…23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ru-RU" sz="1200" dirty="0" smtClean="0"/>
              <a:t>Безвозмездные поступления в 2017 году…………………………………………………………...........................…..….24</a:t>
            </a:r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150"/>
              </a:spcBef>
              <a:buNone/>
            </a:pPr>
            <a:endParaRPr lang="ru-RU" sz="1200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78178" cy="10993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Доходы бюджета Городского поселения «Город Балабаново»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28862"/>
              </p:ext>
            </p:extLst>
          </p:nvPr>
        </p:nvGraphicFramePr>
        <p:xfrm>
          <a:off x="185315" y="1268760"/>
          <a:ext cx="8712968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31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Динамика поступлений в бюджет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07595"/>
              </p:ext>
            </p:extLst>
          </p:nvPr>
        </p:nvGraphicFramePr>
        <p:xfrm>
          <a:off x="251520" y="1340768"/>
          <a:ext cx="8640960" cy="491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7135"/>
            <a:ext cx="7653536" cy="6995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585" y="1412776"/>
            <a:ext cx="5225244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6187" y="3789040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 </a:t>
            </a:r>
            <a:r>
              <a:rPr lang="ru-RU" sz="2400" dirty="0"/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28674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" y="1412776"/>
            <a:ext cx="37337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64" y="3886896"/>
            <a:ext cx="3604432" cy="22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375"/>
            <a:ext cx="7869560" cy="979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Структура доходов бюджета в 2017 году, %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667639"/>
              </p:ext>
            </p:extLst>
          </p:nvPr>
        </p:nvGraphicFramePr>
        <p:xfrm>
          <a:off x="395536" y="1005111"/>
          <a:ext cx="82192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9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3398"/>
            <a:ext cx="786956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Безвозмездные поступления в 2017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65014"/>
              </p:ext>
            </p:extLst>
          </p:nvPr>
        </p:nvGraphicFramePr>
        <p:xfrm>
          <a:off x="185315" y="1005111"/>
          <a:ext cx="85896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7844407" cy="88334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Расходы бюджета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95654"/>
              </p:ext>
            </p:extLst>
          </p:nvPr>
        </p:nvGraphicFramePr>
        <p:xfrm>
          <a:off x="251520" y="1196975"/>
          <a:ext cx="8640960" cy="496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32240" y="14079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75"/>
            <a:ext cx="7725544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Структура расходов бюджета в 2017 году, %</a:t>
            </a: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1124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18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400" u="sng" dirty="0" smtClean="0">
                <a:solidFill>
                  <a:srgbClr val="C00000"/>
                </a:solidFill>
              </a:rPr>
              <a:t>программы в 2017 году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16 программ на сумму 243 658 тыс. руб. – 95,9 % расходов 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69376"/>
              </p:ext>
            </p:extLst>
          </p:nvPr>
        </p:nvGraphicFramePr>
        <p:xfrm>
          <a:off x="545355" y="1444478"/>
          <a:ext cx="8229600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5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35843"/>
            <a:ext cx="8007773" cy="8728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520791"/>
              </p:ext>
            </p:extLst>
          </p:nvPr>
        </p:nvGraphicFramePr>
        <p:xfrm>
          <a:off x="185315" y="1296225"/>
          <a:ext cx="8712968" cy="557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07510" y="11967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56667"/>
            <a:ext cx="7725544" cy="11430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C00000"/>
                </a:solidFill>
              </a:rPr>
              <a:t>Расходы на МУ «</a:t>
            </a:r>
            <a:r>
              <a:rPr lang="ru-RU" sz="2600" dirty="0" err="1" smtClean="0">
                <a:solidFill>
                  <a:srgbClr val="C00000"/>
                </a:solidFill>
              </a:rPr>
              <a:t>Балабановский</a:t>
            </a:r>
            <a:r>
              <a:rPr lang="ru-RU" sz="2600" dirty="0" smtClean="0">
                <a:solidFill>
                  <a:srgbClr val="C00000"/>
                </a:solidFill>
              </a:rPr>
              <a:t> городской Дом культуры» в 2017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24349"/>
              </p:ext>
            </p:extLst>
          </p:nvPr>
        </p:nvGraphicFramePr>
        <p:xfrm>
          <a:off x="208135" y="1484784"/>
          <a:ext cx="8784976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29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750952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190306"/>
          </a:xfrm>
        </p:spPr>
        <p:txBody>
          <a:bodyPr>
            <a:noAutofit/>
          </a:bodyPr>
          <a:lstStyle/>
          <a:p>
            <a:pPr>
              <a:spcBef>
                <a:spcPts val="150"/>
              </a:spcBef>
            </a:pPr>
            <a:r>
              <a:rPr lang="ru-RU" sz="1200" dirty="0"/>
              <a:t>Расходы бюджета……………………………………….……………………………………………………………….………....</a:t>
            </a:r>
            <a:r>
              <a:rPr lang="ru-RU" sz="1200" dirty="0" smtClean="0"/>
              <a:t>25 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Структура </a:t>
            </a:r>
            <a:r>
              <a:rPr lang="ru-RU" sz="1200" dirty="0"/>
              <a:t>расходов </a:t>
            </a:r>
            <a:r>
              <a:rPr lang="ru-RU" sz="1200" dirty="0" smtClean="0"/>
              <a:t>бюджета</a:t>
            </a:r>
            <a:r>
              <a:rPr lang="ru-RU" sz="1200" dirty="0"/>
              <a:t> в 2017 году </a:t>
            </a:r>
            <a:r>
              <a:rPr lang="ru-RU" sz="1200" dirty="0" smtClean="0"/>
              <a:t>…………………………………...……………………………………..………..26</a:t>
            </a:r>
            <a:endParaRPr lang="ru-RU" sz="1200" dirty="0"/>
          </a:p>
          <a:p>
            <a:pPr>
              <a:spcBef>
                <a:spcPts val="150"/>
              </a:spcBef>
            </a:pPr>
            <a:r>
              <a:rPr lang="ru-RU" sz="1200" dirty="0"/>
              <a:t>Муниципальные программы в 2017 году………………………………………………………………………..…………....</a:t>
            </a:r>
            <a:r>
              <a:rPr lang="ru-RU" sz="1200" dirty="0" smtClean="0"/>
              <a:t>27</a:t>
            </a:r>
          </a:p>
          <a:p>
            <a:pPr marL="0" indent="0">
              <a:buNone/>
            </a:pPr>
            <a:r>
              <a:rPr lang="ru-RU" sz="1200" dirty="0" smtClean="0"/>
              <a:t>Расходы социального характера …………………………….………………………………………………………….……..28</a:t>
            </a:r>
          </a:p>
          <a:p>
            <a:pPr marL="0" indent="0">
              <a:buNone/>
            </a:pPr>
            <a:r>
              <a:rPr lang="ru-RU" sz="1200" dirty="0" smtClean="0"/>
              <a:t>Расходы на ЖКХ и дорожное хозяйство …………………………………………………………………………………......35</a:t>
            </a:r>
          </a:p>
          <a:p>
            <a:pPr marL="0" indent="0">
              <a:buNone/>
            </a:pPr>
            <a:r>
              <a:rPr lang="ru-RU" sz="1200" dirty="0" smtClean="0"/>
              <a:t>Расходы на исполнение прочих полномочий…………………………….………………………………………………….41</a:t>
            </a:r>
          </a:p>
          <a:p>
            <a:pPr marL="0" indent="0">
              <a:buNone/>
            </a:pPr>
            <a:r>
              <a:rPr lang="ru-RU" sz="1200" dirty="0" smtClean="0"/>
              <a:t>Структура расходов на содержание органов местного самоуправления в 2017 году  …………………………...42</a:t>
            </a:r>
          </a:p>
          <a:p>
            <a:pPr marL="0" indent="0">
              <a:buNone/>
            </a:pPr>
            <a:r>
              <a:rPr lang="ru-RU" sz="1200" dirty="0" smtClean="0"/>
              <a:t>Источники внутреннего финансирования дефицита бюджета………………………………………………………….43</a:t>
            </a:r>
          </a:p>
          <a:p>
            <a:pPr marL="0" indent="0">
              <a:buNone/>
            </a:pPr>
            <a:r>
              <a:rPr lang="ru-RU" sz="1200" dirty="0" smtClean="0"/>
              <a:t>Контактная информация………………………………………………………………………………………………………..…44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54" y="4359217"/>
            <a:ext cx="2950646" cy="17101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МКУК «</a:t>
            </a:r>
            <a:r>
              <a:rPr lang="ru-RU" sz="2600" dirty="0" err="1">
                <a:solidFill>
                  <a:srgbClr val="C00000"/>
                </a:solidFill>
              </a:rPr>
              <a:t>Балабановская</a:t>
            </a:r>
            <a:r>
              <a:rPr lang="ru-RU" sz="2600" dirty="0">
                <a:solidFill>
                  <a:srgbClr val="C00000"/>
                </a:solidFill>
              </a:rPr>
              <a:t> городская библиотека» имени Н. П. </a:t>
            </a:r>
            <a:r>
              <a:rPr lang="ru-RU" sz="2600" dirty="0" smtClean="0">
                <a:solidFill>
                  <a:srgbClr val="C00000"/>
                </a:solidFill>
              </a:rPr>
              <a:t>Глухарева в 2017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47513"/>
              </p:ext>
            </p:extLst>
          </p:nvPr>
        </p:nvGraphicFramePr>
        <p:xfrm>
          <a:off x="220736" y="1124744"/>
          <a:ext cx="8713663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\\SERVER\obmen\Отчет Главы Парфёнов В.В. за 2016\ОСП и ИО фото и текстовая часть\Библиоте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" y="2780928"/>
            <a:ext cx="2185580" cy="160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3200" dirty="0" smtClean="0">
                <a:solidFill>
                  <a:srgbClr val="C00000"/>
                </a:solidFill>
              </a:rPr>
              <a:t>Балабаново» в 2017 году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33427"/>
              </p:ext>
            </p:extLst>
          </p:nvPr>
        </p:nvGraphicFramePr>
        <p:xfrm>
          <a:off x="517127" y="1412776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57" y="1268760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193204"/>
            <a:ext cx="8007773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800" dirty="0" smtClean="0">
                <a:solidFill>
                  <a:srgbClr val="C00000"/>
                </a:solidFill>
              </a:rPr>
              <a:t>» в 2017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35084"/>
              </p:ext>
            </p:extLst>
          </p:nvPr>
        </p:nvGraphicFramePr>
        <p:xfrm>
          <a:off x="251520" y="1268760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88"/>
          <a:stretch/>
        </p:blipFill>
        <p:spPr bwMode="auto">
          <a:xfrm>
            <a:off x="236348" y="2636912"/>
            <a:ext cx="2448273" cy="1606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6" y="764704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28" y="4437112"/>
            <a:ext cx="2252591" cy="149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p.userapi.com/c824603/v824603167/4659d/8rhBQpmo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36560"/>
            <a:ext cx="2592286" cy="1721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p.userapi.com/c837338/v837338335/4657b/XARvCSZQe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84" y="107902"/>
            <a:ext cx="2441616" cy="162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84660"/>
            <a:ext cx="5754838" cy="1112092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молодежную и социальную </a:t>
            </a:r>
            <a:r>
              <a:rPr lang="ru-RU" sz="2600" dirty="0" smtClean="0">
                <a:solidFill>
                  <a:srgbClr val="C00000"/>
                </a:solidFill>
              </a:rPr>
              <a:t>политику в 2017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11202"/>
              </p:ext>
            </p:extLst>
          </p:nvPr>
        </p:nvGraphicFramePr>
        <p:xfrm>
          <a:off x="251520" y="1481138"/>
          <a:ext cx="8778320" cy="4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63579"/>
            <a:ext cx="2448272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63579"/>
            <a:ext cx="2448271" cy="162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5375"/>
            <a:ext cx="7791749" cy="97973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молодежную и социальную </a:t>
            </a:r>
            <a:r>
              <a:rPr lang="ru-RU" sz="2600" dirty="0" smtClean="0">
                <a:solidFill>
                  <a:srgbClr val="C00000"/>
                </a:solidFill>
              </a:rPr>
              <a:t>политику в 2017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26078"/>
              </p:ext>
            </p:extLst>
          </p:nvPr>
        </p:nvGraphicFramePr>
        <p:xfrm>
          <a:off x="251520" y="1260629"/>
          <a:ext cx="8712968" cy="5264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62000"/>
            <a:ext cx="7791749" cy="10347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Расходы на ЖКХ и дорожное хозяйство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45256"/>
              </p:ext>
            </p:extLst>
          </p:nvPr>
        </p:nvGraphicFramePr>
        <p:xfrm>
          <a:off x="457200" y="1483343"/>
          <a:ext cx="8229600" cy="504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35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24328" y="10832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4067944" y="2348880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59,5</a:t>
            </a:r>
            <a:endParaRPr lang="ru-RU" sz="16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5305400" y="3212976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24,0</a:t>
            </a:r>
            <a:endParaRPr lang="ru-RU" sz="16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6732240" y="3195067"/>
            <a:ext cx="43204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24,4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819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88640"/>
            <a:ext cx="8151789" cy="816471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Структура расходов на ЖКХ и дорожное </a:t>
            </a:r>
            <a:r>
              <a:rPr lang="ru-RU" sz="2600" dirty="0" smtClean="0">
                <a:solidFill>
                  <a:srgbClr val="C00000"/>
                </a:solidFill>
              </a:rPr>
              <a:t>хозяйство в 2017 году, </a:t>
            </a:r>
            <a:r>
              <a:rPr lang="ru-RU" sz="2600" dirty="0">
                <a:solidFill>
                  <a:srgbClr val="C00000"/>
                </a:solidFill>
              </a:rPr>
              <a:t>%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57508"/>
              </p:ext>
            </p:extLst>
          </p:nvPr>
        </p:nvGraphicFramePr>
        <p:xfrm>
          <a:off x="207472" y="1412776"/>
          <a:ext cx="8568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48" y="4869160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obmen\Отчет Главы Парфёнов В.В. за 2016\ОСП и ИО фото и текстовая часть\Имущество\IMG_20170124_135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19" y="1124744"/>
            <a:ext cx="256028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93">
            <a:off x="7053969" y="5306456"/>
            <a:ext cx="2019543" cy="15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0"/>
            <a:ext cx="7858522" cy="1143000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800" u="sng" dirty="0" smtClean="0">
                <a:solidFill>
                  <a:srgbClr val="C00000"/>
                </a:solidFill>
              </a:rPr>
              <a:t>хозяйство в 2017 году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99551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25375"/>
            <a:ext cx="8229600" cy="979736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600" dirty="0" smtClean="0">
                <a:solidFill>
                  <a:srgbClr val="C00000"/>
                </a:solidFill>
              </a:rPr>
              <a:t>хозяйство в 2017 году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66152"/>
              </p:ext>
            </p:extLst>
          </p:nvPr>
        </p:nvGraphicFramePr>
        <p:xfrm>
          <a:off x="251519" y="1005111"/>
          <a:ext cx="8679686" cy="5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38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667" y1="90859" x2="36500" y2="95795"/>
                        <a14:foregroundMark x1="35167" y1="96161" x2="35667" y2="98172"/>
                        <a14:foregroundMark x1="35667" y1="99086" x2="63500" y2="98355"/>
                        <a14:foregroundMark x1="64833" y1="98355" x2="63000" y2="47715"/>
                        <a14:foregroundMark x1="62833" y1="96527" x2="26833" y2="39305"/>
                        <a14:foregroundMark x1="37167" y1="97623" x2="64333" y2="28702"/>
                        <a14:foregroundMark x1="21167" y1="71298" x2="74667" y2="71481"/>
                        <a14:foregroundMark x1="46833" y1="93419" x2="58667" y2="47898"/>
                        <a14:foregroundMark x1="59833" y1="83181" x2="61000" y2="42048"/>
                        <a14:foregroundMark x1="33000" y1="60878" x2="69667" y2="50091"/>
                        <a14:foregroundMark x1="53167" y1="51554" x2="33167" y2="56307"/>
                        <a14:foregroundMark x1="43000" y1="51920" x2="55333" y2="48995"/>
                        <a14:foregroundMark x1="35667" y1="91225" x2="36833" y2="52651"/>
                        <a14:foregroundMark x1="43333" y1="58684" x2="61833" y2="57587"/>
                        <a14:foregroundMark x1="69667" y1="51188" x2="97333" y2="25046"/>
                        <a14:foregroundMark x1="71833" y1="51737" x2="90167" y2="32358"/>
                        <a14:foregroundMark x1="99000" y1="24497" x2="78333" y2="1280"/>
                        <a14:foregroundMark x1="79167" y1="2011" x2="53333" y2="29068"/>
                        <a14:foregroundMark x1="66333" y1="23400" x2="68833" y2="41133"/>
                        <a14:foregroundMark x1="77833" y1="6581" x2="70000" y2="43144"/>
                        <a14:foregroundMark x1="95500" y1="25229" x2="56333" y2="29250"/>
                        <a14:foregroundMark x1="93333" y1="20293" x2="66333" y2="17550"/>
                        <a14:foregroundMark x1="78667" y1="4753" x2="90333" y2="19378"/>
                        <a14:foregroundMark x1="90833" y1="28885" x2="73500" y2="41682"/>
                        <a14:foregroundMark x1="71500" y1="44059" x2="58333" y2="42962"/>
                        <a14:foregroundMark x1="58833" y1="26325" x2="55000" y2="46252"/>
                        <a14:foregroundMark x1="53667" y1="29982" x2="52833" y2="43693"/>
                        <a14:foregroundMark x1="45167" y1="43876" x2="10167" y2="14442"/>
                        <a14:foregroundMark x1="47167" y1="29433" x2="21667" y2="2377"/>
                        <a14:foregroundMark x1="45333" y1="28154" x2="46167" y2="38757"/>
                        <a14:foregroundMark x1="46167" y1="31993" x2="48167" y2="36746"/>
                        <a14:foregroundMark x1="46000" y1="41682" x2="35667" y2="50457"/>
                        <a14:foregroundMark x1="45333" y1="44973" x2="38167" y2="51188"/>
                        <a14:foregroundMark x1="33500" y1="51188" x2="19667" y2="43876"/>
                        <a14:foregroundMark x1="32000" y1="52102" x2="21333" y2="46801"/>
                        <a14:foregroundMark x1="20167" y1="44059" x2="1667" y2="24132"/>
                        <a14:foregroundMark x1="2000" y1="24863" x2="21667" y2="2011"/>
                        <a14:foregroundMark x1="21333" y1="1280" x2="11500" y2="13163"/>
                        <a14:foregroundMark x1="19000" y1="4205" x2="5000" y2="20293"/>
                        <a14:foregroundMark x1="21167" y1="4205" x2="25333" y2="40585"/>
                        <a14:foregroundMark x1="42333" y1="36197" x2="3333" y2="22852"/>
                        <a14:foregroundMark x1="40833" y1="29616" x2="28000" y2="25777"/>
                        <a14:foregroundMark x1="34167" y1="48995" x2="30500" y2="30530"/>
                        <a14:foregroundMark x1="40000" y1="26874" x2="24167" y2="20110"/>
                        <a14:foregroundMark x1="43000" y1="32176" x2="21833" y2="6764"/>
                        <a14:foregroundMark x1="24667" y1="6947" x2="9833" y2="30165"/>
                        <a14:foregroundMark x1="26000" y1="42779" x2="11833" y2="30713"/>
                        <a14:foregroundMark x1="20333" y1="7130" x2="15000" y2="15722"/>
                        <a14:foregroundMark x1="71167" y1="20475" x2="59667" y2="25594"/>
                        <a14:foregroundMark x1="43500" y1="59232" x2="51833" y2="67824"/>
                        <a14:foregroundMark x1="38167" y1="70750" x2="40000" y2="82633"/>
                        <a14:foregroundMark x1="40500" y1="73492" x2="44167" y2="74406"/>
                        <a14:foregroundMark x1="57833" y1="97258" x2="40000" y2="9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48858"/>
            <a:ext cx="1838925" cy="16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42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3200" dirty="0" smtClean="0">
                <a:solidFill>
                  <a:srgbClr val="C00000"/>
                </a:solidFill>
              </a:rPr>
              <a:t>хозяйство в 2017 году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53139"/>
              </p:ext>
            </p:extLst>
          </p:nvPr>
        </p:nvGraphicFramePr>
        <p:xfrm>
          <a:off x="323850" y="1125538"/>
          <a:ext cx="8569325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39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5394" y="54005"/>
            <a:ext cx="7215685" cy="8547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852888"/>
          </a:xfrm>
        </p:spPr>
        <p:txBody>
          <a:bodyPr>
            <a:normAutofit fontScale="85000" lnSpcReduction="20000"/>
          </a:bodyPr>
          <a:lstStyle/>
          <a:p>
            <a:r>
              <a:rPr lang="ru-RU" sz="1700" b="1" dirty="0"/>
              <a:t>Безвозмездные поступления </a:t>
            </a:r>
            <a:r>
              <a:rPr lang="ru-RU" sz="1700" dirty="0"/>
              <a:t>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r>
              <a:rPr lang="ru-RU" sz="1700" b="1" dirty="0"/>
              <a:t>Бюджет</a:t>
            </a:r>
            <a:r>
              <a:rPr lang="ru-RU" sz="1700" dirty="0"/>
              <a:t>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b="1" dirty="0" smtClean="0"/>
              <a:t>местного </a:t>
            </a:r>
            <a:r>
              <a:rPr lang="ru-RU" sz="1700" dirty="0" smtClean="0"/>
              <a:t>самоуправления.</a:t>
            </a:r>
          </a:p>
          <a:p>
            <a:r>
              <a:rPr lang="ru-RU" sz="1700" b="1" dirty="0"/>
              <a:t>Бюджетная классификация </a:t>
            </a:r>
            <a:r>
              <a:rPr lang="ru-RU" sz="1700" dirty="0"/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Бюджетный период </a:t>
            </a:r>
            <a:r>
              <a:rPr lang="ru-RU" sz="1700" dirty="0"/>
              <a:t>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r>
              <a:rPr lang="ru-RU" sz="1700" b="1" dirty="0" smtClean="0"/>
              <a:t>Бюджетный </a:t>
            </a:r>
            <a:r>
              <a:rPr lang="ru-RU" sz="1700" b="1" dirty="0"/>
              <a:t>процесс - </a:t>
            </a:r>
            <a:r>
              <a:rPr lang="ru-RU" sz="1700" dirty="0"/>
              <a:t>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r>
              <a:rPr lang="ru-RU" sz="1700" b="1" dirty="0" smtClean="0"/>
              <a:t>Бюджетная </a:t>
            </a:r>
            <a:r>
              <a:rPr lang="ru-RU" sz="1700" b="1" dirty="0"/>
              <a:t>система </a:t>
            </a:r>
            <a:r>
              <a:rPr lang="ru-RU" sz="1700" b="1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Государственный (муниципальный) долг </a:t>
            </a:r>
            <a:r>
              <a:rPr lang="ru-RU" sz="1700" dirty="0"/>
              <a:t>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r>
              <a:rPr lang="ru-RU" sz="1700" b="1" dirty="0" smtClean="0"/>
              <a:t>Дотации</a:t>
            </a:r>
            <a:r>
              <a:rPr lang="ru-RU" sz="1700" dirty="0" smtClean="0"/>
              <a:t>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r>
              <a:rPr lang="ru-RU" sz="1700" b="1" dirty="0"/>
              <a:t>Источники финансирования дефицита бюджета </a:t>
            </a:r>
            <a:r>
              <a:rPr lang="ru-RU" sz="1700" dirty="0"/>
              <a:t>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r>
              <a:rPr lang="ru-RU" sz="1700" b="1" dirty="0"/>
              <a:t>Индекс потребительских цен </a:t>
            </a:r>
            <a:r>
              <a:rPr lang="ru-RU" sz="1700" dirty="0"/>
              <a:t>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42" y="4986"/>
            <a:ext cx="2284090" cy="11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110802"/>
            <a:ext cx="786956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Расходы на благоустройство в 2017 году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60168"/>
              </p:ext>
            </p:extLst>
          </p:nvPr>
        </p:nvGraphicFramePr>
        <p:xfrm>
          <a:off x="323850" y="1005110"/>
          <a:ext cx="8280598" cy="573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40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3538"/>
            <a:ext cx="7655866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3200" dirty="0" smtClean="0">
                <a:solidFill>
                  <a:srgbClr val="C00000"/>
                </a:solidFill>
              </a:rPr>
              <a:t>полномочий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72368"/>
              </p:ext>
            </p:extLst>
          </p:nvPr>
        </p:nvGraphicFramePr>
        <p:xfrm>
          <a:off x="323528" y="1351583"/>
          <a:ext cx="8642350" cy="547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41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3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04490"/>
            <a:ext cx="8079781" cy="11430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Структура расходов на содержание органов местного </a:t>
            </a:r>
            <a:r>
              <a:rPr lang="ru-RU" sz="2600" dirty="0" smtClean="0">
                <a:solidFill>
                  <a:srgbClr val="C00000"/>
                </a:solidFill>
              </a:rPr>
              <a:t>самоуправления в 2017 году, </a:t>
            </a:r>
            <a:r>
              <a:rPr lang="ru-RU" sz="2600" dirty="0">
                <a:solidFill>
                  <a:srgbClr val="C00000"/>
                </a:solidFill>
              </a:rPr>
              <a:t>тыс. руб., %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20330"/>
              </p:ext>
            </p:extLst>
          </p:nvPr>
        </p:nvGraphicFramePr>
        <p:xfrm>
          <a:off x="185315" y="148478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42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3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04490"/>
            <a:ext cx="8079781" cy="128029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Источники внутреннего финансирования дефицита 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409178"/>
              </p:ext>
            </p:extLst>
          </p:nvPr>
        </p:nvGraphicFramePr>
        <p:xfrm>
          <a:off x="185315" y="148478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43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4490"/>
            <a:ext cx="7704856" cy="80062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5" y="1124744"/>
            <a:ext cx="8779173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44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54005"/>
            <a:ext cx="7215685" cy="8547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952280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 smtClean="0"/>
              <a:t>Межбюджетные </a:t>
            </a:r>
            <a:r>
              <a:rPr lang="ru-RU" sz="1800" b="1" dirty="0"/>
              <a:t>трансферты </a:t>
            </a:r>
            <a:r>
              <a:rPr lang="ru-RU" sz="1800" dirty="0"/>
              <a:t>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r>
              <a:rPr lang="ru-RU" sz="1800" b="1" dirty="0" smtClean="0"/>
              <a:t>Налоговые </a:t>
            </a:r>
            <a:r>
              <a:rPr lang="ru-RU" sz="1800" b="1" dirty="0"/>
              <a:t>доходы </a:t>
            </a:r>
            <a:r>
              <a:rPr lang="ru-RU" sz="1800" dirty="0"/>
              <a:t>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r>
              <a:rPr lang="ru-RU" sz="1800" b="1" dirty="0"/>
              <a:t>Неналоговые доходы </a:t>
            </a:r>
            <a:r>
              <a:rPr lang="ru-RU" sz="1800" dirty="0"/>
              <a:t>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r>
              <a:rPr lang="ru-RU" sz="1800" b="1" dirty="0" smtClean="0"/>
              <a:t>Прогноз </a:t>
            </a:r>
            <a:r>
              <a:rPr lang="ru-RU" sz="1800" b="1" dirty="0"/>
              <a:t>социально-экономического развития </a:t>
            </a:r>
            <a:r>
              <a:rPr lang="ru-RU" sz="1800" dirty="0"/>
              <a:t>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r>
              <a:rPr lang="ru-RU" sz="1800" b="1" dirty="0" smtClean="0"/>
              <a:t>Прожиточный </a:t>
            </a:r>
            <a:r>
              <a:rPr lang="ru-RU" sz="1800" b="1" dirty="0"/>
              <a:t>минимум </a:t>
            </a:r>
            <a:r>
              <a:rPr lang="ru-RU" sz="1800" dirty="0"/>
              <a:t>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r>
              <a:rPr lang="ru-RU" sz="1800" b="1" dirty="0"/>
              <a:t>Публичные слушания</a:t>
            </a:r>
            <a:r>
              <a:rPr lang="ru-RU" sz="1800" dirty="0"/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Субвенция </a:t>
            </a:r>
            <a:r>
              <a:rPr lang="ru-RU" sz="1800" dirty="0"/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r>
              <a:rPr lang="ru-RU" sz="1800" b="1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</a:t>
            </a:r>
            <a:r>
              <a:rPr lang="ru-RU" sz="1800" dirty="0" err="1"/>
              <a:t>софинансирования</a:t>
            </a:r>
            <a:r>
              <a:rPr lang="ru-RU" sz="1800" dirty="0"/>
              <a:t>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42" y="4986"/>
            <a:ext cx="2284090" cy="11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26318"/>
            <a:ext cx="7719741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2725077" y="1594123"/>
            <a:ext cx="6113902" cy="4857760"/>
            <a:chOff x="2857488" y="2000241"/>
            <a:chExt cx="5643602" cy="485776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83" y="2071678"/>
              <a:ext cx="700070" cy="2143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Боровск</a:t>
              </a:r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7510482" y="2285992"/>
              <a:ext cx="776294" cy="2143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Балабаново</a:t>
              </a:r>
            </a:p>
          </p:txBody>
        </p:sp>
      </p:grpSp>
      <p:sp>
        <p:nvSpPr>
          <p:cNvPr id="9" name="Содержимое 4"/>
          <p:cNvSpPr txBox="1">
            <a:spLocks/>
          </p:cNvSpPr>
          <p:nvPr/>
        </p:nvSpPr>
        <p:spPr>
          <a:xfrm>
            <a:off x="456544" y="1272651"/>
            <a:ext cx="2863473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993,6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544" y="1987031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</a:p>
          <a:p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лесного фонда </a:t>
            </a:r>
          </a:p>
          <a:p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64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/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66777" y="3051621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Население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67CB9"/>
                </a:solidFill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67CB9"/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25 608 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человек</a:t>
            </a:r>
            <a:endParaRPr lang="ru-RU" sz="20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1340396"/>
            <a:ext cx="0" cy="50032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8622" y="1989404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5355" y="3005067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8622" y="3766001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4"/>
          <p:cNvSpPr txBox="1">
            <a:spLocks/>
          </p:cNvSpPr>
          <p:nvPr/>
        </p:nvSpPr>
        <p:spPr>
          <a:xfrm>
            <a:off x="497104" y="3793442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Уровень безработицы </a:t>
            </a:r>
            <a:r>
              <a:rPr lang="ru-RU" sz="2000" b="1" noProof="0" dirty="0" smtClean="0">
                <a:solidFill>
                  <a:srgbClr val="067CB9"/>
                </a:solidFill>
                <a:latin typeface="Century Gothic" pitchFamily="34" charset="0"/>
              </a:rPr>
              <a:t>0,31%</a:t>
            </a:r>
            <a:endParaRPr lang="ru-RU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8622" y="4725144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4"/>
          <p:cNvSpPr txBox="1">
            <a:spLocks/>
          </p:cNvSpPr>
          <p:nvPr/>
        </p:nvSpPr>
        <p:spPr>
          <a:xfrm>
            <a:off x="489200" y="4725144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Средняя заработная 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плата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33 393 руб</a:t>
            </a:r>
            <a:r>
              <a:rPr lang="ru-RU" sz="2000" dirty="0" smtClean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457862" y="5730989"/>
            <a:ext cx="22443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solidFill>
                  <a:srgbClr val="067CB9"/>
                </a:solidFill>
                <a:latin typeface="Century Gothic" pitchFamily="34" charset="0"/>
              </a:rPr>
              <a:t>Средняя трудовая пенсия </a:t>
            </a:r>
            <a:r>
              <a:rPr lang="ru-RU" sz="1600" b="1" noProof="0" dirty="0" smtClean="0">
                <a:solidFill>
                  <a:srgbClr val="067CB9"/>
                </a:solidFill>
                <a:latin typeface="Century Gothic" pitchFamily="34" charset="0"/>
              </a:rPr>
              <a:t>14387 руб.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8622" y="5751512"/>
            <a:ext cx="18505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6001"/>
            <a:ext cx="8149108" cy="90772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157049"/>
              </p:ext>
            </p:extLst>
          </p:nvPr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0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0" y="1556792"/>
            <a:ext cx="1951108" cy="13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" y="4444330"/>
            <a:ext cx="2029497" cy="1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6" y="2947417"/>
            <a:ext cx="1474225" cy="13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4" y="137135"/>
            <a:ext cx="7719741" cy="69957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5" y="1412775"/>
            <a:ext cx="8707165" cy="226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marL="0" indent="0" algn="just">
              <a:buNone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https://pp.userapi.com/c840025/v840025502/3b930/ItlIDr4Eb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3941"/>
            <a:ext cx="4092906" cy="2676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410" y="3696067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</a:t>
            </a:r>
            <a:r>
              <a:rPr lang="ru-RU" dirty="0" smtClean="0"/>
              <a:t>города Балабаново и рекомендации, сформулированные по результатам публичных слушаний</a:t>
            </a:r>
            <a:r>
              <a:rPr lang="ru-RU" dirty="0"/>
              <a:t>. Заключение о результатах публичных слушаний подлежит опубликованию.</a:t>
            </a:r>
          </a:p>
        </p:txBody>
      </p:sp>
    </p:spTree>
    <p:extLst>
      <p:ext uri="{BB962C8B-B14F-4D97-AF65-F5344CB8AC3E}">
        <p14:creationId xmlns:p14="http://schemas.microsoft.com/office/powerpoint/2010/main" val="1628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52632"/>
            <a:ext cx="4767994" cy="27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95" y="-9431"/>
            <a:ext cx="8250390" cy="8391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7F46-A77C-44DD-BD57-20E88A4E1FBE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 descr="C:\Users\User\Desktop\герб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5" y="188640"/>
            <a:ext cx="720080" cy="8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504" y="1118272"/>
            <a:ext cx="2946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 smtClean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423527"/>
            <a:ext cx="885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</a:t>
            </a:r>
            <a:r>
              <a:rPr lang="ru-RU" sz="1600" dirty="0" smtClean="0"/>
              <a:t>расходования денежных </a:t>
            </a:r>
            <a:r>
              <a:rPr lang="ru-RU" sz="1600" dirty="0"/>
              <a:t>средств, предназначенных для финансового обеспечения задач и функций </a:t>
            </a:r>
            <a:r>
              <a:rPr lang="ru-RU" sz="1600" dirty="0" smtClean="0"/>
              <a:t>местного </a:t>
            </a:r>
            <a:r>
              <a:rPr lang="ru-RU" sz="1600" dirty="0"/>
              <a:t>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899" y="5376570"/>
            <a:ext cx="3839689" cy="143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664274" y="5498957"/>
            <a:ext cx="1512168" cy="126876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0132" y="6033926"/>
            <a:ext cx="10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504" y="4150942"/>
            <a:ext cx="1512168" cy="126876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342" y="4517132"/>
            <a:ext cx="113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117022"/>
            <a:ext cx="270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 smtClean="0"/>
              <a:t>превышение расходов бюджета над его доходами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315" y="5722435"/>
            <a:ext cx="270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 smtClean="0"/>
              <a:t>превышение доходов бюджета над его расходами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7" y="1104003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 smtClean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  <a:endParaRPr lang="ru-RU" sz="1600" dirty="0"/>
          </a:p>
        </p:txBody>
      </p:sp>
      <p:pic>
        <p:nvPicPr>
          <p:cNvPr id="4098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" b="93859" l="3788" r="95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64" y="3999574"/>
            <a:ext cx="2845017" cy="21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3602" y="4150942"/>
            <a:ext cx="2664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 smtClean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8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1158</TotalTime>
  <Words>3692</Words>
  <Application>Microsoft Office PowerPoint</Application>
  <PresentationFormat>Экран (4:3)</PresentationFormat>
  <Paragraphs>376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Главная</vt:lpstr>
      <vt:lpstr>к решению Городской Думы городского поселения «Город Балабаново» «Об утверждении отчета об исполнении бюджета городского поселения «Город Балабаново» за 2017 год»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бюджетной и налоговой политики</vt:lpstr>
      <vt:lpstr>Основные направления бюджетной и налоговой политики</vt:lpstr>
      <vt:lpstr>Доходы бюджета Городского поселения «Город Балабаново»</vt:lpstr>
      <vt:lpstr>Динамика поступлений в бюджет</vt:lpstr>
      <vt:lpstr>Межбюджетные трансферты</vt:lpstr>
      <vt:lpstr>Структура доходов бюджета в 2017 году, %</vt:lpstr>
      <vt:lpstr>Безвозмездные поступления в 2017 году</vt:lpstr>
      <vt:lpstr>Расходы бюджета</vt:lpstr>
      <vt:lpstr>Структура расходов бюджета в 2017 году, %</vt:lpstr>
      <vt:lpstr>Муниципальные программы в 2017 году  16 программ на сумму 243 658 тыс. руб. – 95,9 % расходов бюджета</vt:lpstr>
      <vt:lpstr>Расходы социального характера</vt:lpstr>
      <vt:lpstr>Расходы на МУ «Балабановский городской Дом культуры» в 2017 году</vt:lpstr>
      <vt:lpstr>Расходы на МКУК «Балабановская городская библиотека» имени Н. П. Глухарева в 2017 году</vt:lpstr>
      <vt:lpstr>Расходы на МКУ «Редакция газеты «Балабаново» в 2017 году</vt:lpstr>
      <vt:lpstr>Расходы на МУ «Центр физической культуры и спорта» в 2017 году</vt:lpstr>
      <vt:lpstr>Расходы на молодежную и социальную политику в 2017 году</vt:lpstr>
      <vt:lpstr>Расходы на молодежную и социальную политику в 2017 году</vt:lpstr>
      <vt:lpstr>Расходы на ЖКХ и дорожное хозяйство</vt:lpstr>
      <vt:lpstr>Структура расходов на ЖКХ и дорожное хозяйство в 2017 году, %</vt:lpstr>
      <vt:lpstr>Расходы на жилищное хозяйство в 2017 году</vt:lpstr>
      <vt:lpstr>Расходы на коммунальное хозяйство в 2017 году</vt:lpstr>
      <vt:lpstr>Расходы на дорожное хозяйство в 2017 году</vt:lpstr>
      <vt:lpstr>Расходы на благоустройство в 2017 году</vt:lpstr>
      <vt:lpstr>Расходы на исполнение прочих полномочий</vt:lpstr>
      <vt:lpstr>Структура расходов на содержание органов местного самоуправления в 2017 году, тыс. руб., %</vt:lpstr>
      <vt:lpstr>Источники внутреннего финансирования дефицита бюджета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 Windows</cp:lastModifiedBy>
  <cp:revision>79</cp:revision>
  <cp:lastPrinted>2018-09-20T06:54:15Z</cp:lastPrinted>
  <dcterms:created xsi:type="dcterms:W3CDTF">2018-07-11T11:08:22Z</dcterms:created>
  <dcterms:modified xsi:type="dcterms:W3CDTF">2018-09-20T18:30:44Z</dcterms:modified>
</cp:coreProperties>
</file>