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92" r:id="rId4"/>
    <p:sldId id="294" r:id="rId5"/>
    <p:sldId id="293" r:id="rId6"/>
    <p:sldId id="262" r:id="rId7"/>
    <p:sldId id="289" r:id="rId8"/>
    <p:sldId id="288" r:id="rId9"/>
    <p:sldId id="258" r:id="rId10"/>
    <p:sldId id="263" r:id="rId11"/>
    <p:sldId id="260" r:id="rId12"/>
    <p:sldId id="261" r:id="rId13"/>
    <p:sldId id="259" r:id="rId14"/>
    <p:sldId id="297" r:id="rId15"/>
    <p:sldId id="299" r:id="rId16"/>
    <p:sldId id="298" r:id="rId17"/>
    <p:sldId id="300" r:id="rId18"/>
    <p:sldId id="301" r:id="rId19"/>
    <p:sldId id="302" r:id="rId20"/>
    <p:sldId id="265" r:id="rId21"/>
    <p:sldId id="267" r:id="rId22"/>
    <p:sldId id="264" r:id="rId23"/>
    <p:sldId id="290" r:id="rId24"/>
    <p:sldId id="268" r:id="rId25"/>
    <p:sldId id="269" r:id="rId26"/>
    <p:sldId id="271" r:id="rId27"/>
    <p:sldId id="304" r:id="rId28"/>
    <p:sldId id="270" r:id="rId29"/>
    <p:sldId id="272" r:id="rId30"/>
    <p:sldId id="273" r:id="rId31"/>
    <p:sldId id="274" r:id="rId32"/>
    <p:sldId id="275" r:id="rId33"/>
    <p:sldId id="276" r:id="rId34"/>
    <p:sldId id="277" r:id="rId35"/>
    <p:sldId id="279" r:id="rId36"/>
    <p:sldId id="281" r:id="rId37"/>
    <p:sldId id="282" r:id="rId38"/>
    <p:sldId id="283" r:id="rId39"/>
    <p:sldId id="284" r:id="rId40"/>
    <p:sldId id="285" r:id="rId41"/>
    <p:sldId id="295" r:id="rId42"/>
    <p:sldId id="296" r:id="rId43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ADDB7B"/>
    <a:srgbClr val="FF6600"/>
    <a:srgbClr val="990000"/>
    <a:srgbClr val="00759E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7767" autoAdjust="0"/>
  </p:normalViewPr>
  <p:slideViewPr>
    <p:cSldViewPr>
      <p:cViewPr varScale="1">
        <p:scale>
          <a:sx n="114" d="100"/>
          <a:sy n="114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96185153498151E-3"/>
          <c:y val="2.3051431785357186E-2"/>
          <c:w val="0.99003522946602451"/>
          <c:h val="0.60270890039995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1"/>
              <c:layout>
                <c:manualLayout>
                  <c:x val="0"/>
                  <c:y val="-1.76369292300855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60928726395685E-2"/>
                  <c:y val="-3.968309076769241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03040372510611E-3"/>
                  <c:y val="2.866000999888896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06080745021238E-3"/>
                  <c:y val="-4.409232307521409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51520186255023E-3"/>
                  <c:y val="-2.204616153760694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НДФЛ - 57 683 тыс.руб.</c:v>
                </c:pt>
                <c:pt idx="1">
                  <c:v>Акцизы - 830 тыс.руб.</c:v>
                </c:pt>
                <c:pt idx="2">
                  <c:v>Налоги на совокупный доход - 35 632 тыс.руб.</c:v>
                </c:pt>
                <c:pt idx="3">
                  <c:v>Налоги на имущество - 81 097 тыс.руб.</c:v>
                </c:pt>
                <c:pt idx="4">
                  <c:v>Доходы от использования имущества - 32 003 тыс.руб.</c:v>
                </c:pt>
                <c:pt idx="5">
                  <c:v>Доходы от оказания платных услуг и компенсации - 2 692 тыс.руб.</c:v>
                </c:pt>
                <c:pt idx="6">
                  <c:v>Доходы от продажи мат.и немат. активов - 51 075 тыс.руб.</c:v>
                </c:pt>
                <c:pt idx="7">
                  <c:v>Штрафы и прочие неналоговые доходы - 195 тыс.руб.</c:v>
                </c:pt>
                <c:pt idx="8">
                  <c:v>Безвозмездные поступления - 60 202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17.946924798429428</c:v>
                </c:pt>
                <c:pt idx="1">
                  <c:v>0.25823309343062978</c:v>
                </c:pt>
                <c:pt idx="2">
                  <c:v>11.086137053778009</c:v>
                </c:pt>
                <c:pt idx="3">
                  <c:v>25.231682408235418</c:v>
                </c:pt>
                <c:pt idx="4">
                  <c:v>9.9571710058719436</c:v>
                </c:pt>
                <c:pt idx="5">
                  <c:v>0.83756352541588863</c:v>
                </c:pt>
                <c:pt idx="6" formatCode="0">
                  <c:v>15.890946284326574</c:v>
                </c:pt>
                <c:pt idx="7">
                  <c:v>6.0670463393795789E-2</c:v>
                </c:pt>
                <c:pt idx="8">
                  <c:v>18.730671367118305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1.891392048216195E-2"/>
          <c:y val="0.64994368076871745"/>
          <c:w val="0.95290305725673186"/>
          <c:h val="0.3500563192312825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21424207244888"/>
          <c:y val="3.8140356677700764E-2"/>
          <c:w val="0.57288931059603465"/>
          <c:h val="0.6912873268724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759E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Lbls>
            <c:dLbl>
              <c:idx val="0"/>
              <c:layout>
                <c:manualLayout>
                  <c:x val="-1.8945491903176896E-2"/>
                  <c:y val="-1.581896245184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28399176110322E-3"/>
                  <c:y val="2.3879591018376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16353</c:v>
                </c:pt>
                <c:pt idx="1">
                  <c:v>17019</c:v>
                </c:pt>
                <c:pt idx="2">
                  <c:v>17803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1"/>
              <c:layout>
                <c:manualLayout>
                  <c:x val="1.4574602916664839E-2"/>
                  <c:y val="2.3830803546548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23126</c:v>
                </c:pt>
                <c:pt idx="1">
                  <c:v>9000</c:v>
                </c:pt>
                <c:pt idx="2">
                  <c:v>13300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спортивных мероприятий</c:v>
                </c:pt>
              </c:strCache>
            </c:strRef>
          </c:tx>
          <c:spPr>
            <a:solidFill>
              <a:srgbClr val="009A46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1400</c:v>
                </c:pt>
                <c:pt idx="1">
                  <c:v>1400</c:v>
                </c:pt>
                <c:pt idx="2">
                  <c:v>1400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развитие учреждения культуры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121472"/>
        <c:axId val="159603456"/>
      </c:barChart>
      <c:valAx>
        <c:axId val="1596034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121472"/>
        <c:crosses val="autoZero"/>
        <c:crossBetween val="between"/>
      </c:valAx>
      <c:catAx>
        <c:axId val="15012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9603456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752600369404E-2"/>
          <c:y val="6.7089277748494089E-2"/>
          <c:w val="0.61382908901812028"/>
          <c:h val="0.4990831774816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-2.4563767496778782E-2"/>
                  <c:y val="9.9016775913787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933092224231519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"Выборы"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590</c:v>
                </c:pt>
                <c:pt idx="1">
                  <c:v>1105</c:v>
                </c:pt>
                <c:pt idx="2">
                  <c:v>1125</c:v>
                </c:pt>
                <c:pt idx="3">
                  <c:v>2780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0"/>
              <c:layout>
                <c:manualLayout>
                  <c:x val="4.3399638336347199E-3"/>
                  <c:y val="-5.38983403796762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565188663247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66546112115732E-3"/>
                  <c:y val="-4.091266719118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776553894571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399638336347199E-3"/>
                  <c:y val="-2.3519547498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"Выборы"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390</c:v>
                </c:pt>
                <c:pt idx="1">
                  <c:v>1105</c:v>
                </c:pt>
                <c:pt idx="2">
                  <c:v>1125</c:v>
                </c:pt>
                <c:pt idx="3">
                  <c:v>2780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1"/>
              <c:layout>
                <c:manualLayout>
                  <c:x val="1.4433851580877202E-2"/>
                  <c:y val="2.2937327139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4413847364280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6582278481065E-2"/>
                  <c:y val="5.879886874680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253164556962026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"Выборы"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1105</c:v>
                </c:pt>
                <c:pt idx="2">
                  <c:v>1125</c:v>
                </c:pt>
                <c:pt idx="3">
                  <c:v>2780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168064"/>
        <c:axId val="87182720"/>
      </c:barChart>
      <c:catAx>
        <c:axId val="15016806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2100000" vert="horz"/>
          <a:lstStyle/>
          <a:p>
            <a:pPr>
              <a:defRPr sz="1400" spc="0" baseline="0"/>
            </a:pPr>
            <a:endParaRPr lang="ru-RU"/>
          </a:p>
        </c:txPr>
        <c:crossAx val="87182720"/>
        <c:crosses val="autoZero"/>
        <c:auto val="1"/>
        <c:lblAlgn val="ctr"/>
        <c:lblOffset val="100"/>
        <c:tickLblSkip val="1"/>
        <c:noMultiLvlLbl val="0"/>
      </c:catAx>
      <c:valAx>
        <c:axId val="8718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168064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7.7547406030515728E-2"/>
          <c:y val="6.9472800280487882E-3"/>
          <c:w val="0.26857983761448151"/>
          <c:h val="5.4990600459598055E-2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8945931629161"/>
          <c:y val="2.949669522297892E-2"/>
          <c:w val="0.67173221549152529"/>
          <c:h val="0.50972084358367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70C0"/>
            </a:solidFill>
            <a:ln w="952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7179935841389E-3"/>
                  <c:y val="-1.987577639751554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518518518518517E-2"/>
                  <c:y val="-1.763263848945833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160493827160542E-3"/>
                  <c:y val="-1.987577639751554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4.4000000000000004</c:v>
                </c:pt>
                <c:pt idx="1">
                  <c:v>40.799999999999997</c:v>
                </c:pt>
                <c:pt idx="2">
                  <c:v>38.700000000000003</c:v>
                </c:pt>
                <c:pt idx="3">
                  <c:v>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1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-3.747357147107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3.768004125428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347623213766E-2"/>
                  <c:y val="-3.03298359745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47E-2"/>
                  <c:y val="-5.2380451813800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4.5999999999999996</c:v>
                </c:pt>
                <c:pt idx="1">
                  <c:v>37.1</c:v>
                </c:pt>
                <c:pt idx="2">
                  <c:v>36.299999999999997</c:v>
                </c:pt>
                <c:pt idx="3">
                  <c:v>27.8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5432098765432098E-2"/>
                  <c:y val="-4.030226700251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446388645864E-2"/>
                  <c:y val="-2.522422102778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1.490588865308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2"/>
                  <c:y val="-7.5566750629723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4.7</c:v>
                </c:pt>
                <c:pt idx="1">
                  <c:v>40.1</c:v>
                </c:pt>
                <c:pt idx="2">
                  <c:v>34.799999999999997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331840"/>
        <c:axId val="151307392"/>
        <c:axId val="0"/>
      </c:bar3DChart>
      <c:catAx>
        <c:axId val="1513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307392"/>
        <c:crosses val="autoZero"/>
        <c:auto val="1"/>
        <c:lblAlgn val="ctr"/>
        <c:lblOffset val="100"/>
        <c:noMultiLvlLbl val="0"/>
      </c:catAx>
      <c:valAx>
        <c:axId val="1513073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51331840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84182894342778836"/>
          <c:y val="0.24497308476835034"/>
          <c:w val="0.1449338219335998"/>
          <c:h val="0.17873351574540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40"/>
      <c:rAngAx val="1"/>
    </c:view3D>
    <c:floor>
      <c:thickness val="0"/>
      <c:spPr>
        <a:noFill/>
        <a:ln w="127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80986389736762"/>
          <c:y val="2.8987875990986758E-2"/>
          <c:w val="0.64919013610263243"/>
          <c:h val="0.600659933796529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содержание ОМС</c:v>
                </c:pt>
              </c:strCache>
            </c:strRef>
          </c:tx>
          <c:spPr>
            <a:solidFill>
              <a:srgbClr val="009A46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34206</c:v>
                </c:pt>
                <c:pt idx="1">
                  <c:v>34455</c:v>
                </c:pt>
                <c:pt idx="2">
                  <c:v>34519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9027</c:v>
                </c:pt>
                <c:pt idx="1">
                  <c:v>9444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Условно утвержденные расход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0</c:v>
                </c:pt>
                <c:pt idx="1">
                  <c:v>6378</c:v>
                </c:pt>
                <c:pt idx="2">
                  <c:v>12965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957184"/>
        <c:axId val="161179328"/>
        <c:axId val="0"/>
      </c:bar3DChart>
      <c:catAx>
        <c:axId val="1649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61179328"/>
        <c:crosses val="autoZero"/>
        <c:auto val="1"/>
        <c:lblAlgn val="ctr"/>
        <c:lblOffset val="100"/>
        <c:noMultiLvlLbl val="0"/>
      </c:catAx>
      <c:valAx>
        <c:axId val="16117932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64957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cmpd="tri"/>
        </c:spPr>
        <c:txPr>
          <a:bodyPr/>
          <a:lstStyle/>
          <a:p>
            <a:pPr rtl="0">
              <a:defRPr sz="1100"/>
            </a:pPr>
            <a:endParaRPr lang="ru-RU"/>
          </a:p>
        </c:txPr>
      </c:dTable>
    </c:plotArea>
    <c:plotVisOnly val="1"/>
    <c:dispBlanksAs val="gap"/>
    <c:showDLblsOverMax val="0"/>
  </c:chart>
  <c:spPr>
    <a:noFill/>
  </c:spPr>
  <c:txPr>
    <a:bodyPr/>
    <a:lstStyle/>
    <a:p>
      <a:pPr>
        <a:defRPr sz="1400" baseline="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327821522309714E-2"/>
          <c:y val="3.6373241633730194E-2"/>
          <c:w val="0.62035420367342919"/>
          <c:h val="0.7871045150234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поселений на выравнивание уровня бюджетной обеспеченности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10372</c:v>
                </c:pt>
                <c:pt idx="1">
                  <c:v>10371</c:v>
                </c:pt>
                <c:pt idx="2">
                  <c:v>10371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субсидии бюджетам  городских поселений на поддержку гос. программ субъектов РФ и муниципальных программ формирования современной городской среды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007354071132465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90074565204754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465993824096314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7054</c:v>
                </c:pt>
                <c:pt idx="1">
                  <c:v>7054</c:v>
                </c:pt>
                <c:pt idx="2">
                  <c:v>7054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городских поселений на осуществление первичного воинского учета на территориях, где отсутствуют военные комиссариаты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962316788530109E-2"/>
                  <c:y val="-7.2480531082544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86397529638473E-2"/>
                  <c:y val="-9.6640708110058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20956541493937E-2"/>
                  <c:y val="-4.8320354055028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1716</c:v>
                </c:pt>
                <c:pt idx="1">
                  <c:v>1705</c:v>
                </c:pt>
                <c:pt idx="2">
                  <c:v>1767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субсидии бюджетам городских поселений на реализацию мероприятий  в области земельных отношений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60450372826023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77577766746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03677035566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264384"/>
        <c:axId val="106021440"/>
        <c:axId val="0"/>
      </c:bar3DChart>
      <c:catAx>
        <c:axId val="14126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6021440"/>
        <c:crosses val="autoZero"/>
        <c:auto val="1"/>
        <c:lblAlgn val="ctr"/>
        <c:lblOffset val="100"/>
        <c:noMultiLvlLbl val="0"/>
      </c:catAx>
      <c:valAx>
        <c:axId val="106021440"/>
        <c:scaling>
          <c:orientation val="minMax"/>
          <c:max val="110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41264384"/>
        <c:crosses val="autoZero"/>
        <c:crossBetween val="between"/>
        <c:majorUnit val="1000"/>
        <c:minorUnit val="100"/>
      </c:valAx>
    </c:plotArea>
    <c:legend>
      <c:legendPos val="r"/>
      <c:layout>
        <c:manualLayout>
          <c:xMode val="edge"/>
          <c:yMode val="edge"/>
          <c:x val="0.72725481012300597"/>
          <c:y val="2.2904608772541246E-3"/>
          <c:w val="0.26399335135921104"/>
          <c:h val="0.9977095963425066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38</c:v>
                </c:pt>
                <c:pt idx="2">
                  <c:v>39</c:v>
                </c:pt>
                <c:pt idx="3">
                  <c:v>49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 и дорожное хозяйство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</c:v>
                </c:pt>
                <c:pt idx="1">
                  <c:v>124</c:v>
                </c:pt>
                <c:pt idx="2">
                  <c:v>144</c:v>
                </c:pt>
                <c:pt idx="3">
                  <c:v>147</c:v>
                </c:pt>
                <c:pt idx="4">
                  <c:v>134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44</c:v>
                </c:pt>
                <c:pt idx="1">
                  <c:v>45</c:v>
                </c:pt>
                <c:pt idx="2">
                  <c:v>50</c:v>
                </c:pt>
                <c:pt idx="3">
                  <c:v>58</c:v>
                </c:pt>
                <c:pt idx="4">
                  <c:v>73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191</c:v>
                </c:pt>
                <c:pt idx="1">
                  <c:v>207</c:v>
                </c:pt>
                <c:pt idx="2">
                  <c:v>233</c:v>
                </c:pt>
                <c:pt idx="3">
                  <c:v>254</c:v>
                </c:pt>
                <c:pt idx="4">
                  <c:v>267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0492800"/>
        <c:axId val="106024320"/>
        <c:axId val="0"/>
      </c:bar3DChart>
      <c:catAx>
        <c:axId val="1004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024320"/>
        <c:crosses val="autoZero"/>
        <c:auto val="1"/>
        <c:lblAlgn val="ctr"/>
        <c:lblOffset val="100"/>
        <c:noMultiLvlLbl val="0"/>
      </c:catAx>
      <c:valAx>
        <c:axId val="10602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9280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010205557516184"/>
          <c:y val="0.1458118789464416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84816132384401"/>
          <c:y val="6.4820648582905996E-2"/>
          <c:w val="0.54853054826480019"/>
          <c:h val="0.90748908016068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Расходы: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0"/>
                  <c:y val="-3.248908016068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16032429145299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592592592592587E-3"/>
                  <c:y val="-6.96194574871797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320987654320986E-2"/>
                  <c:y val="-8.5089465079124848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45679012345678E-2"/>
                  <c:y val="-8.12227004017097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802469135802413E-2"/>
                  <c:y val="-2.78477829948719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728395061727828E-3"/>
                  <c:y val="-1.624454008034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802469135802469E-2"/>
                  <c:y val="-1.85651886632479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296296296296294E-3"/>
                  <c:y val="-1.39238914974359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6975187129386605E-2"/>
                  <c:y val="-2.08858372461539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3148148148148036E-2"/>
                  <c:y val="-1.624454008034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- 56 209 тыс.  руб.</c:v>
                </c:pt>
                <c:pt idx="1">
                  <c:v>Национальная оборона - 1 618 тыс. руб.</c:v>
                </c:pt>
                <c:pt idx="2">
                  <c:v>Национальная безопасность и правоохранительная деятельность - 1 987 тыс. руб.</c:v>
                </c:pt>
                <c:pt idx="3">
                  <c:v>Национальная экономика - 29 967 тыс. руб.</c:v>
                </c:pt>
                <c:pt idx="4">
                  <c:v>Жилищно-коммунальное хозяйство - 104 806 тыс. руб.</c:v>
                </c:pt>
                <c:pt idx="5">
                  <c:v>Образование - 470 тыс. руб.</c:v>
                </c:pt>
                <c:pt idx="6">
                  <c:v>Культура - 26 221 тыс. руб.</c:v>
                </c:pt>
                <c:pt idx="7">
                  <c:v>Социальная политика - 1 471 тыс. руб.</c:v>
                </c:pt>
                <c:pt idx="8">
                  <c:v>Здравоохранение, физическая культура и спорт - 26 027 тыс. руб.</c:v>
                </c:pt>
                <c:pt idx="9">
                  <c:v>Средства массовой информации - 5 928 тыс. руб.</c:v>
                </c:pt>
                <c:pt idx="10">
                  <c:v>Обслуживание государственного и муниципального долга - 5 млн. руб.</c:v>
                </c:pt>
                <c:pt idx="11">
                  <c:v>Межбюджетные трансферты общего характера бюджетам бюджетной системы РФ - 7 052 тыс. руб.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21.071237118426133</c:v>
                </c:pt>
                <c:pt idx="1">
                  <c:v>0.6065445330394329</c:v>
                </c:pt>
                <c:pt idx="2">
                  <c:v>0.74487267438155325</c:v>
                </c:pt>
                <c:pt idx="3">
                  <c:v>11.233819543629595</c:v>
                </c:pt>
                <c:pt idx="4">
                  <c:v>39.288940871279856</c:v>
                </c:pt>
                <c:pt idx="5">
                  <c:v>0.17619031553061401</c:v>
                </c:pt>
                <c:pt idx="6">
                  <c:v>9.8295452415494253</c:v>
                </c:pt>
                <c:pt idx="7">
                  <c:v>0.55143820030964508</c:v>
                </c:pt>
                <c:pt idx="8">
                  <c:v>9.756819877266576</c:v>
                </c:pt>
                <c:pt idx="9">
                  <c:v>2.22224721375634</c:v>
                </c:pt>
                <c:pt idx="10">
                  <c:v>1.8743650588363192</c:v>
                </c:pt>
                <c:pt idx="11">
                  <c:v>2.6436044789827444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2">
          <a:noFill/>
        </a:ln>
      </c:spPr>
    </c:plotArea>
    <c:legend>
      <c:legendPos val="l"/>
      <c:layout>
        <c:manualLayout>
          <c:xMode val="edge"/>
          <c:yMode val="edge"/>
          <c:x val="9.2592592592592587E-3"/>
          <c:y val="4.3123863430379088E-4"/>
          <c:w val="0.42056098402764264"/>
          <c:h val="0.986001911468526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74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 и дорожное хозяйство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121</c:v>
                </c:pt>
                <c:pt idx="1">
                  <c:v>106</c:v>
                </c:pt>
                <c:pt idx="2">
                  <c:v>108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3475385745774896E-3"/>
                  <c:y val="-5.11182108626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852314474651E-3"/>
                  <c:y val="-2.5559105431309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75385745774089E-3"/>
                  <c:y val="-7.66773162939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82</c:v>
                </c:pt>
                <c:pt idx="1">
                  <c:v>83</c:v>
                </c:pt>
                <c:pt idx="2">
                  <c:v>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290</c:v>
                </c:pt>
                <c:pt idx="1">
                  <c:v>263</c:v>
                </c:pt>
                <c:pt idx="2">
                  <c:v>274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1099008"/>
        <c:axId val="147685952"/>
        <c:axId val="0"/>
      </c:bar3DChart>
      <c:catAx>
        <c:axId val="14109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685952"/>
        <c:crosses val="autoZero"/>
        <c:auto val="1"/>
        <c:lblAlgn val="ctr"/>
        <c:lblOffset val="100"/>
        <c:noMultiLvlLbl val="0"/>
      </c:catAx>
      <c:valAx>
        <c:axId val="14768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99008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010205557516184"/>
          <c:y val="0.1458118789464416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54518950437317E-3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5974570318632E-3"/>
                  <c:y val="-1.168951183862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139597346250086E-3"/>
                  <c:y val="-4.923446005999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10185716581343E-3"/>
                  <c:y val="-9.79441465033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32774</c:v>
                </c:pt>
                <c:pt idx="1">
                  <c:v>7285</c:v>
                </c:pt>
                <c:pt idx="2">
                  <c:v>41129</c:v>
                </c:pt>
                <c:pt idx="3">
                  <c:v>5600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65781318151558E-3"/>
                  <c:y val="-0.10622916898122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18377113286769E-2"/>
                  <c:y val="-3.776884622530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60430201326875E-2"/>
                  <c:y val="-0.11493427813576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884001744679874E-3"/>
                  <c:y val="-4.8616038598819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5584742191179E-3"/>
                  <c:y val="-6.8930009418539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33214</c:v>
                </c:pt>
                <c:pt idx="1">
                  <c:v>7560</c:v>
                </c:pt>
                <c:pt idx="2">
                  <c:v>27669</c:v>
                </c:pt>
                <c:pt idx="3">
                  <c:v>5400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24666978934095E-17"/>
                  <c:y val="-7.870063048550160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39 152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886297376093291E-3"/>
                  <c:y val="-8.427026348357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7725947521759E-3"/>
                  <c:y val="-0.1012597558604599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32 753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727187162829135E-3"/>
                  <c:y val="-1.593385109321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-6.149309319046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39152</c:v>
                </c:pt>
                <c:pt idx="1">
                  <c:v>7888</c:v>
                </c:pt>
                <c:pt idx="2">
                  <c:v>32753</c:v>
                </c:pt>
                <c:pt idx="3">
                  <c:v>5010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49091328"/>
        <c:axId val="147691712"/>
        <c:axId val="0"/>
      </c:bar3DChart>
      <c:catAx>
        <c:axId val="14909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90" baseline="0"/>
            </a:pPr>
            <a:endParaRPr lang="ru-RU"/>
          </a:p>
        </c:txPr>
        <c:crossAx val="147691712"/>
        <c:crosses val="autoZero"/>
        <c:auto val="1"/>
        <c:lblAlgn val="ctr"/>
        <c:lblOffset val="100"/>
        <c:noMultiLvlLbl val="0"/>
      </c:catAx>
      <c:valAx>
        <c:axId val="147691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9091328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8565618328321204"/>
          <c:y val="0.29993420869903342"/>
          <c:w val="0.13323534558180228"/>
          <c:h val="0.25285229278080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9767021923929"/>
          <c:y val="5.6860661804400449E-2"/>
          <c:w val="0.56578299866853776"/>
          <c:h val="0.5260436633801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15887</c:v>
                </c:pt>
                <c:pt idx="1">
                  <c:v>16540</c:v>
                </c:pt>
                <c:pt idx="2">
                  <c:v>17242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6500</c:v>
                </c:pt>
                <c:pt idx="1">
                  <c:v>6520</c:v>
                </c:pt>
                <c:pt idx="2">
                  <c:v>11520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2930</c:v>
                </c:pt>
                <c:pt idx="1">
                  <c:v>2940</c:v>
                </c:pt>
                <c:pt idx="2">
                  <c:v>2880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развитие учреждения культуры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9092352"/>
        <c:axId val="147743872"/>
      </c:barChart>
      <c:catAx>
        <c:axId val="1490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743872"/>
        <c:crosses val="autoZero"/>
        <c:auto val="1"/>
        <c:lblAlgn val="ctr"/>
        <c:lblOffset val="100"/>
        <c:noMultiLvlLbl val="0"/>
      </c:catAx>
      <c:valAx>
        <c:axId val="14774387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12700"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4909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7793349108082"/>
          <c:y val="0.72070435053382187"/>
          <c:w val="0.49477221215467276"/>
          <c:h val="0.20974156236161554"/>
        </c:manualLayout>
      </c:layout>
      <c:overlay val="0"/>
      <c:spPr>
        <a:effectLst/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1440801800639"/>
          <c:y val="7.9804729299083735E-2"/>
          <c:w val="0.58669921585184504"/>
          <c:h val="0.53186232231506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1"/>
          </c:dPt>
          <c:dLbls>
            <c:dLbl>
              <c:idx val="0"/>
              <c:layout>
                <c:manualLayout>
                  <c:x val="2.9123266979294619E-3"/>
                  <c:y val="-1.080874054929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77291809058231E-5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6119</c:v>
                </c:pt>
                <c:pt idx="1">
                  <c:v>6384</c:v>
                </c:pt>
                <c:pt idx="2">
                  <c:v>6700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958</c:v>
                </c:pt>
                <c:pt idx="1">
                  <c:v>510</c:v>
                </c:pt>
                <c:pt idx="2">
                  <c:v>490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117888"/>
        <c:axId val="147749056"/>
      </c:barChart>
      <c:catAx>
        <c:axId val="15011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749056"/>
        <c:crosses val="autoZero"/>
        <c:auto val="1"/>
        <c:lblAlgn val="ctr"/>
        <c:lblOffset val="100"/>
        <c:noMultiLvlLbl val="0"/>
      </c:catAx>
      <c:valAx>
        <c:axId val="147749056"/>
        <c:scaling>
          <c:orientation val="minMax"/>
          <c:max val="7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11788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.2537783139210707"/>
          <c:y val="0.70947325297189212"/>
          <c:w val="0.49393221318827651"/>
          <c:h val="0.2389127816207555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62371502340375E-2"/>
          <c:y val="7.5663263857501009E-2"/>
          <c:w val="0.53014205214233301"/>
          <c:h val="0.654609370143937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 </c:v>
                </c:pt>
              </c:strCache>
            </c:strRef>
          </c:tx>
          <c:spPr>
            <a:solidFill>
              <a:srgbClr val="00A1DA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0377776857083732E-3"/>
                  <c:y val="-5.48047829126439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45304505901695E-2"/>
                  <c:y val="-4.136070672430185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26503404661928E-2"/>
                  <c:y val="-2.6029264721568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02469135802475E-2"/>
                  <c:y val="-0.148719731027408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5885</c:v>
                </c:pt>
                <c:pt idx="1">
                  <c:v>6160</c:v>
                </c:pt>
                <c:pt idx="2">
                  <c:v>6488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печать газеты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59970307221482E-2"/>
                  <c:y val="-9.7456986553238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9025203841067E-2"/>
                  <c:y val="-2.192782197447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4364138027972E-2"/>
                  <c:y val="-1.949139731064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1400</c:v>
                </c:pt>
                <c:pt idx="1">
                  <c:v>1400</c:v>
                </c:pt>
                <c:pt idx="2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50120448"/>
        <c:axId val="159600000"/>
        <c:axId val="0"/>
      </c:bar3DChart>
      <c:catAx>
        <c:axId val="15012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9600000"/>
        <c:crosses val="autoZero"/>
        <c:auto val="1"/>
        <c:lblAlgn val="ctr"/>
        <c:lblOffset val="100"/>
        <c:noMultiLvlLbl val="0"/>
      </c:catAx>
      <c:valAx>
        <c:axId val="159600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120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356126604822235E-3"/>
          <c:y val="0.90032855282513991"/>
          <c:w val="0.73487098207570944"/>
          <c:h val="6.3125077217395839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D57F8-D957-41FE-BE78-38F086E9BEB2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B3436F-921D-4B62-8CCB-3BC8F1A605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7B1C58-5C43-46FF-82A3-5D9DED83926F}" type="parTrans" cxnId="{983DC86B-6A3B-46BA-996D-91889E1CE578}">
      <dgm:prSet/>
      <dgm:spPr/>
      <dgm:t>
        <a:bodyPr/>
        <a:lstStyle/>
        <a:p>
          <a:endParaRPr lang="ru-RU"/>
        </a:p>
      </dgm:t>
    </dgm:pt>
    <dgm:pt modelId="{58E40D9F-E5C9-4E5E-BA7F-C6F8A757B395}" type="sibTrans" cxnId="{983DC86B-6A3B-46BA-996D-91889E1CE578}">
      <dgm:prSet/>
      <dgm:spPr/>
      <dgm:t>
        <a:bodyPr/>
        <a:lstStyle/>
        <a:p>
          <a:endParaRPr lang="ru-RU"/>
        </a:p>
      </dgm:t>
    </dgm:pt>
    <dgm:pt modelId="{D2635E52-FCA5-4474-A561-D66C713F4DBE}">
      <dgm:prSet phldrT="[Текст]"/>
      <dgm:spPr/>
      <dgm:t>
        <a:bodyPr/>
        <a:lstStyle/>
        <a:p>
          <a:r>
            <a:rPr lang="ru-RU" dirty="0" smtClean="0"/>
            <a:t>Публичные слушания по проекту бюджета городского поселения «Город Балабаново»</a:t>
          </a:r>
          <a:endParaRPr lang="ru-RU" dirty="0"/>
        </a:p>
      </dgm:t>
    </dgm:pt>
    <dgm:pt modelId="{0EBB973C-03D5-4F85-9AEE-26CA1E85E7F8}" type="parTrans" cxnId="{FA12372D-6EA7-4498-92AC-CAFEDA2A1841}">
      <dgm:prSet/>
      <dgm:spPr/>
      <dgm:t>
        <a:bodyPr/>
        <a:lstStyle/>
        <a:p>
          <a:endParaRPr lang="ru-RU"/>
        </a:p>
      </dgm:t>
    </dgm:pt>
    <dgm:pt modelId="{C2B0FBCF-6686-482D-98DD-7BE54FB8CAF9}" type="sibTrans" cxnId="{FA12372D-6EA7-4498-92AC-CAFEDA2A1841}">
      <dgm:prSet/>
      <dgm:spPr/>
      <dgm:t>
        <a:bodyPr/>
        <a:lstStyle/>
        <a:p>
          <a:endParaRPr lang="ru-RU"/>
        </a:p>
      </dgm:t>
    </dgm:pt>
    <dgm:pt modelId="{E595EB90-7D24-4A6D-99AB-CDB5C84517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323B1E-5BF2-4000-9EF0-49A4340B57C4}" type="parTrans" cxnId="{767CBCFA-AFBF-4E3E-9656-801A83FE3FF9}">
      <dgm:prSet/>
      <dgm:spPr/>
      <dgm:t>
        <a:bodyPr/>
        <a:lstStyle/>
        <a:p>
          <a:endParaRPr lang="ru-RU"/>
        </a:p>
      </dgm:t>
    </dgm:pt>
    <dgm:pt modelId="{EB71F4D5-7472-4817-A40D-709C434C52B7}" type="sibTrans" cxnId="{767CBCFA-AFBF-4E3E-9656-801A83FE3FF9}">
      <dgm:prSet/>
      <dgm:spPr/>
      <dgm:t>
        <a:bodyPr/>
        <a:lstStyle/>
        <a:p>
          <a:endParaRPr lang="ru-RU"/>
        </a:p>
      </dgm:t>
    </dgm:pt>
    <dgm:pt modelId="{B7EBA959-60CA-4172-B4CC-3D3D2FEF0475}">
      <dgm:prSet phldrT="[Текст]"/>
      <dgm:spPr/>
      <dgm:t>
        <a:bodyPr/>
        <a:lstStyle/>
        <a:p>
          <a:r>
            <a:rPr lang="ru-RU" dirty="0" smtClean="0"/>
            <a:t>Публичные слушания по отчету об исполнении бюджета городского поселения «Город Балабаново»</a:t>
          </a:r>
          <a:endParaRPr lang="ru-RU" dirty="0"/>
        </a:p>
      </dgm:t>
    </dgm:pt>
    <dgm:pt modelId="{08804F63-B514-48F1-85B1-384C60520720}" type="parTrans" cxnId="{1346BF13-9753-43E3-919E-891BA390DA6C}">
      <dgm:prSet/>
      <dgm:spPr/>
      <dgm:t>
        <a:bodyPr/>
        <a:lstStyle/>
        <a:p>
          <a:endParaRPr lang="ru-RU"/>
        </a:p>
      </dgm:t>
    </dgm:pt>
    <dgm:pt modelId="{C1200AB6-CE70-448C-912E-DE440475B4BC}" type="sibTrans" cxnId="{1346BF13-9753-43E3-919E-891BA390DA6C}">
      <dgm:prSet/>
      <dgm:spPr/>
      <dgm:t>
        <a:bodyPr/>
        <a:lstStyle/>
        <a:p>
          <a:endParaRPr lang="ru-RU"/>
        </a:p>
      </dgm:t>
    </dgm:pt>
    <dgm:pt modelId="{8EA7E7E2-840C-4C33-857E-52444B8C78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93AD83-614E-4B4A-B3F4-1227A35C657D}" type="parTrans" cxnId="{A351F3A3-1D41-4846-98F2-4ECE61BD5023}">
      <dgm:prSet/>
      <dgm:spPr/>
      <dgm:t>
        <a:bodyPr/>
        <a:lstStyle/>
        <a:p>
          <a:endParaRPr lang="ru-RU"/>
        </a:p>
      </dgm:t>
    </dgm:pt>
    <dgm:pt modelId="{12796F3B-2B3A-44B8-8755-9BB26B8509DA}" type="sibTrans" cxnId="{A351F3A3-1D41-4846-98F2-4ECE61BD5023}">
      <dgm:prSet/>
      <dgm:spPr/>
      <dgm:t>
        <a:bodyPr/>
        <a:lstStyle/>
        <a:p>
          <a:endParaRPr lang="ru-RU"/>
        </a:p>
      </dgm:t>
    </dgm:pt>
    <dgm:pt modelId="{692B6664-F846-454B-89B2-9C4CB9089536}">
      <dgm:prSet phldrT="[Текст]"/>
      <dgm:spPr/>
      <dgm:t>
        <a:bodyPr/>
        <a:lstStyle/>
        <a:p>
          <a:r>
            <a:rPr lang="ru-RU" dirty="0" smtClean="0"/>
            <a:t>Общественные обсуждения муниципальных программ</a:t>
          </a:r>
          <a:endParaRPr lang="ru-RU" dirty="0"/>
        </a:p>
      </dgm:t>
    </dgm:pt>
    <dgm:pt modelId="{6DE61A6F-4F8A-4E9D-8ADC-53C1A53FCFD9}" type="parTrans" cxnId="{A6C9724F-3801-4939-ADB5-B1A457883471}">
      <dgm:prSet/>
      <dgm:spPr/>
      <dgm:t>
        <a:bodyPr/>
        <a:lstStyle/>
        <a:p>
          <a:endParaRPr lang="ru-RU"/>
        </a:p>
      </dgm:t>
    </dgm:pt>
    <dgm:pt modelId="{78B137C7-C221-4708-9C7C-6C223601C7F2}" type="sibTrans" cxnId="{A6C9724F-3801-4939-ADB5-B1A457883471}">
      <dgm:prSet/>
      <dgm:spPr/>
      <dgm:t>
        <a:bodyPr/>
        <a:lstStyle/>
        <a:p>
          <a:endParaRPr lang="ru-RU"/>
        </a:p>
      </dgm:t>
    </dgm:pt>
    <dgm:pt modelId="{BAE15357-068D-4FB3-B7DF-28630FF994EE}" type="pres">
      <dgm:prSet presAssocID="{25BD57F8-D957-41FE-BE78-38F086E9B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9BAF9-44EF-488F-859C-3344282606AC}" type="pres">
      <dgm:prSet presAssocID="{B7B3436F-921D-4B62-8CCB-3BC8F1A605C1}" presName="composite" presStyleCnt="0"/>
      <dgm:spPr/>
    </dgm:pt>
    <dgm:pt modelId="{B487A2BA-1660-4561-A9E8-D125BB4D472D}" type="pres">
      <dgm:prSet presAssocID="{B7B3436F-921D-4B62-8CCB-3BC8F1A60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9202F-5861-4EA2-AADA-E9DF00799883}" type="pres">
      <dgm:prSet presAssocID="{B7B3436F-921D-4B62-8CCB-3BC8F1A60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78B5-DBAA-49C6-B9D4-93EE822D7AE2}" type="pres">
      <dgm:prSet presAssocID="{58E40D9F-E5C9-4E5E-BA7F-C6F8A757B395}" presName="sp" presStyleCnt="0"/>
      <dgm:spPr/>
    </dgm:pt>
    <dgm:pt modelId="{546F448E-8B04-43A1-99B7-513F55B90EAE}" type="pres">
      <dgm:prSet presAssocID="{E595EB90-7D24-4A6D-99AB-CDB5C84517EE}" presName="composite" presStyleCnt="0"/>
      <dgm:spPr/>
    </dgm:pt>
    <dgm:pt modelId="{4DB123E4-F85F-4B32-8220-A94BCC9E82C5}" type="pres">
      <dgm:prSet presAssocID="{E595EB90-7D24-4A6D-99AB-CDB5C84517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A1E2-1F33-4AC3-8677-3191C1C62726}" type="pres">
      <dgm:prSet presAssocID="{E595EB90-7D24-4A6D-99AB-CDB5C84517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3F1D-DB52-4F8A-AD8A-CA20AF7F6C09}" type="pres">
      <dgm:prSet presAssocID="{EB71F4D5-7472-4817-A40D-709C434C52B7}" presName="sp" presStyleCnt="0"/>
      <dgm:spPr/>
    </dgm:pt>
    <dgm:pt modelId="{8856FD51-07B3-428E-BAC9-A1A8474067FF}" type="pres">
      <dgm:prSet presAssocID="{8EA7E7E2-840C-4C33-857E-52444B8C7899}" presName="composite" presStyleCnt="0"/>
      <dgm:spPr/>
    </dgm:pt>
    <dgm:pt modelId="{D3422F04-9AA1-403F-8703-193243AE3774}" type="pres">
      <dgm:prSet presAssocID="{8EA7E7E2-840C-4C33-857E-52444B8C7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5C7C-8C66-4737-8206-00F290CFE66A}" type="pres">
      <dgm:prSet presAssocID="{8EA7E7E2-840C-4C33-857E-52444B8C7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1D51-BF1E-4C84-BEAB-C29ED2732C46}" type="presOf" srcId="{8EA7E7E2-840C-4C33-857E-52444B8C7899}" destId="{D3422F04-9AA1-403F-8703-193243AE3774}" srcOrd="0" destOrd="0" presId="urn:microsoft.com/office/officeart/2005/8/layout/chevron2"/>
    <dgm:cxn modelId="{CD1341C7-3A02-4CD6-A8D8-F82E4B46941F}" type="presOf" srcId="{B7B3436F-921D-4B62-8CCB-3BC8F1A605C1}" destId="{B487A2BA-1660-4561-A9E8-D125BB4D472D}" srcOrd="0" destOrd="0" presId="urn:microsoft.com/office/officeart/2005/8/layout/chevron2"/>
    <dgm:cxn modelId="{A6C9724F-3801-4939-ADB5-B1A457883471}" srcId="{8EA7E7E2-840C-4C33-857E-52444B8C7899}" destId="{692B6664-F846-454B-89B2-9C4CB9089536}" srcOrd="0" destOrd="0" parTransId="{6DE61A6F-4F8A-4E9D-8ADC-53C1A53FCFD9}" sibTransId="{78B137C7-C221-4708-9C7C-6C223601C7F2}"/>
    <dgm:cxn modelId="{A502E26D-9A81-4798-A16C-C3C6D71183A2}" type="presOf" srcId="{E595EB90-7D24-4A6D-99AB-CDB5C84517EE}" destId="{4DB123E4-F85F-4B32-8220-A94BCC9E82C5}" srcOrd="0" destOrd="0" presId="urn:microsoft.com/office/officeart/2005/8/layout/chevron2"/>
    <dgm:cxn modelId="{1346BF13-9753-43E3-919E-891BA390DA6C}" srcId="{E595EB90-7D24-4A6D-99AB-CDB5C84517EE}" destId="{B7EBA959-60CA-4172-B4CC-3D3D2FEF0475}" srcOrd="0" destOrd="0" parTransId="{08804F63-B514-48F1-85B1-384C60520720}" sibTransId="{C1200AB6-CE70-448C-912E-DE440475B4BC}"/>
    <dgm:cxn modelId="{983DC86B-6A3B-46BA-996D-91889E1CE578}" srcId="{25BD57F8-D957-41FE-BE78-38F086E9BEB2}" destId="{B7B3436F-921D-4B62-8CCB-3BC8F1A605C1}" srcOrd="0" destOrd="0" parTransId="{407B1C58-5C43-46FF-82A3-5D9DED83926F}" sibTransId="{58E40D9F-E5C9-4E5E-BA7F-C6F8A757B395}"/>
    <dgm:cxn modelId="{9A6F73B8-6F89-4BA5-B86C-A010B4FBE683}" type="presOf" srcId="{25BD57F8-D957-41FE-BE78-38F086E9BEB2}" destId="{BAE15357-068D-4FB3-B7DF-28630FF994EE}" srcOrd="0" destOrd="0" presId="urn:microsoft.com/office/officeart/2005/8/layout/chevron2"/>
    <dgm:cxn modelId="{FA12372D-6EA7-4498-92AC-CAFEDA2A1841}" srcId="{B7B3436F-921D-4B62-8CCB-3BC8F1A605C1}" destId="{D2635E52-FCA5-4474-A561-D66C713F4DBE}" srcOrd="0" destOrd="0" parTransId="{0EBB973C-03D5-4F85-9AEE-26CA1E85E7F8}" sibTransId="{C2B0FBCF-6686-482D-98DD-7BE54FB8CAF9}"/>
    <dgm:cxn modelId="{767CBCFA-AFBF-4E3E-9656-801A83FE3FF9}" srcId="{25BD57F8-D957-41FE-BE78-38F086E9BEB2}" destId="{E595EB90-7D24-4A6D-99AB-CDB5C84517EE}" srcOrd="1" destOrd="0" parTransId="{95323B1E-5BF2-4000-9EF0-49A4340B57C4}" sibTransId="{EB71F4D5-7472-4817-A40D-709C434C52B7}"/>
    <dgm:cxn modelId="{C93F7AFD-13C6-47D6-956A-434BB50E9DA1}" type="presOf" srcId="{B7EBA959-60CA-4172-B4CC-3D3D2FEF0475}" destId="{1912A1E2-1F33-4AC3-8677-3191C1C62726}" srcOrd="0" destOrd="0" presId="urn:microsoft.com/office/officeart/2005/8/layout/chevron2"/>
    <dgm:cxn modelId="{A351F3A3-1D41-4846-98F2-4ECE61BD5023}" srcId="{25BD57F8-D957-41FE-BE78-38F086E9BEB2}" destId="{8EA7E7E2-840C-4C33-857E-52444B8C7899}" srcOrd="2" destOrd="0" parTransId="{A693AD83-614E-4B4A-B3F4-1227A35C657D}" sibTransId="{12796F3B-2B3A-44B8-8755-9BB26B8509DA}"/>
    <dgm:cxn modelId="{D00B1972-975F-4552-89DB-F5BD9F19A13B}" type="presOf" srcId="{692B6664-F846-454B-89B2-9C4CB9089536}" destId="{1AE85C7C-8C66-4737-8206-00F290CFE66A}" srcOrd="0" destOrd="0" presId="urn:microsoft.com/office/officeart/2005/8/layout/chevron2"/>
    <dgm:cxn modelId="{DEC6A745-1810-441A-9A20-B09E3106BBF7}" type="presOf" srcId="{D2635E52-FCA5-4474-A561-D66C713F4DBE}" destId="{36E9202F-5861-4EA2-AADA-E9DF00799883}" srcOrd="0" destOrd="0" presId="urn:microsoft.com/office/officeart/2005/8/layout/chevron2"/>
    <dgm:cxn modelId="{3CB84772-404D-4D32-B856-A327302B756A}" type="presParOf" srcId="{BAE15357-068D-4FB3-B7DF-28630FF994EE}" destId="{9B09BAF9-44EF-488F-859C-3344282606AC}" srcOrd="0" destOrd="0" presId="urn:microsoft.com/office/officeart/2005/8/layout/chevron2"/>
    <dgm:cxn modelId="{49642038-362B-48CC-84CA-019B9BC238CA}" type="presParOf" srcId="{9B09BAF9-44EF-488F-859C-3344282606AC}" destId="{B487A2BA-1660-4561-A9E8-D125BB4D472D}" srcOrd="0" destOrd="0" presId="urn:microsoft.com/office/officeart/2005/8/layout/chevron2"/>
    <dgm:cxn modelId="{54717C60-CCDF-4C44-91AA-65C588CEDADF}" type="presParOf" srcId="{9B09BAF9-44EF-488F-859C-3344282606AC}" destId="{36E9202F-5861-4EA2-AADA-E9DF00799883}" srcOrd="1" destOrd="0" presId="urn:microsoft.com/office/officeart/2005/8/layout/chevron2"/>
    <dgm:cxn modelId="{77F27747-0796-4CE3-B6E4-88F79DF40E40}" type="presParOf" srcId="{BAE15357-068D-4FB3-B7DF-28630FF994EE}" destId="{D8E778B5-DBAA-49C6-B9D4-93EE822D7AE2}" srcOrd="1" destOrd="0" presId="urn:microsoft.com/office/officeart/2005/8/layout/chevron2"/>
    <dgm:cxn modelId="{7F6EF249-BE0A-49E6-A13D-81D2FDF99ABC}" type="presParOf" srcId="{BAE15357-068D-4FB3-B7DF-28630FF994EE}" destId="{546F448E-8B04-43A1-99B7-513F55B90EAE}" srcOrd="2" destOrd="0" presId="urn:microsoft.com/office/officeart/2005/8/layout/chevron2"/>
    <dgm:cxn modelId="{08A584F8-494A-4AD7-A1A3-AE15473796D2}" type="presParOf" srcId="{546F448E-8B04-43A1-99B7-513F55B90EAE}" destId="{4DB123E4-F85F-4B32-8220-A94BCC9E82C5}" srcOrd="0" destOrd="0" presId="urn:microsoft.com/office/officeart/2005/8/layout/chevron2"/>
    <dgm:cxn modelId="{E84E470B-05CC-4193-B765-DFCCC3F6FDE2}" type="presParOf" srcId="{546F448E-8B04-43A1-99B7-513F55B90EAE}" destId="{1912A1E2-1F33-4AC3-8677-3191C1C62726}" srcOrd="1" destOrd="0" presId="urn:microsoft.com/office/officeart/2005/8/layout/chevron2"/>
    <dgm:cxn modelId="{5C15C62C-63C0-452D-B2BD-D3C34A9391B0}" type="presParOf" srcId="{BAE15357-068D-4FB3-B7DF-28630FF994EE}" destId="{67AE3F1D-DB52-4F8A-AD8A-CA20AF7F6C09}" srcOrd="3" destOrd="0" presId="urn:microsoft.com/office/officeart/2005/8/layout/chevron2"/>
    <dgm:cxn modelId="{EC82DB3C-F591-4300-AC97-711E2F9BFB03}" type="presParOf" srcId="{BAE15357-068D-4FB3-B7DF-28630FF994EE}" destId="{8856FD51-07B3-428E-BAC9-A1A8474067FF}" srcOrd="4" destOrd="0" presId="urn:microsoft.com/office/officeart/2005/8/layout/chevron2"/>
    <dgm:cxn modelId="{76C3AA8C-917E-4373-A71F-B63749970631}" type="presParOf" srcId="{8856FD51-07B3-428E-BAC9-A1A8474067FF}" destId="{D3422F04-9AA1-403F-8703-193243AE3774}" srcOrd="0" destOrd="0" presId="urn:microsoft.com/office/officeart/2005/8/layout/chevron2"/>
    <dgm:cxn modelId="{F14334C9-47E1-4D5D-BBE4-E741AE9E32BB}" type="presParOf" srcId="{8856FD51-07B3-428E-BAC9-A1A8474067FF}" destId="{1AE85C7C-8C66-4737-8206-00F290CFE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7913-472D-4E46-B349-0988F6E8CC01}" type="doc">
      <dgm:prSet loTypeId="urn:microsoft.com/office/officeart/2005/8/layout/default#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E5463C-7099-478A-8CDC-D0959B3BE4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b="1" dirty="0" smtClean="0">
              <a:solidFill>
                <a:schemeClr val="tx1"/>
              </a:solidFill>
            </a:rPr>
            <a:t>2019 г. – 18741 тыс. руб., 2020 г. – 16580 тыс. руб., 2021 г. – 16615 тыс. руб.</a:t>
          </a:r>
          <a:endParaRPr lang="ru-RU" b="1" dirty="0">
            <a:solidFill>
              <a:schemeClr val="tx1"/>
            </a:solidFill>
          </a:endParaRPr>
        </a:p>
      </dgm:t>
    </dgm:pt>
    <dgm:pt modelId="{9627BC2D-FACF-4187-8874-2B7E23F5E4E5}" type="parTrans" cxnId="{10D0A769-64A0-4BB3-A7BB-807B3E289727}">
      <dgm:prSet/>
      <dgm:spPr/>
      <dgm:t>
        <a:bodyPr/>
        <a:lstStyle/>
        <a:p>
          <a:endParaRPr lang="ru-RU"/>
        </a:p>
      </dgm:t>
    </dgm:pt>
    <dgm:pt modelId="{FD400A6E-0EF9-45B2-80EC-3A2FB6DA4E56}" type="sibTrans" cxnId="{10D0A769-64A0-4BB3-A7BB-807B3E289727}">
      <dgm:prSet/>
      <dgm:spPr/>
      <dgm:t>
        <a:bodyPr/>
        <a:lstStyle/>
        <a:p>
          <a:endParaRPr lang="ru-RU"/>
        </a:p>
      </dgm:t>
    </dgm:pt>
    <dgm:pt modelId="{C6CE63D6-CB0E-40E7-9D03-ABA481C7BF49}">
      <dgm:prSet phldrT="[Текст]"/>
      <dgm:spPr/>
      <dgm:t>
        <a:bodyPr/>
        <a:lstStyle/>
        <a:p>
          <a:r>
            <a:rPr lang="ru-RU" dirty="0" smtClean="0"/>
            <a:t>Муниципальная программа «Безопасность жизнедеятельности в городе Балабаново»: </a:t>
          </a:r>
          <a:r>
            <a:rPr lang="ru-RU" b="1" dirty="0" smtClean="0"/>
            <a:t>2019 г. – 3160 тыс. руб., 2020 г. – 2440 тыс. руб., 2021 г. – 2440 тыс. руб.</a:t>
          </a:r>
          <a:endParaRPr lang="ru-RU" b="1" dirty="0"/>
        </a:p>
      </dgm:t>
    </dgm:pt>
    <dgm:pt modelId="{0E21597B-5D2A-4E7F-A66D-ECD00ED70B9F}" type="parTrans" cxnId="{E64F1A30-09E6-4239-9826-16F70363779F}">
      <dgm:prSet/>
      <dgm:spPr/>
      <dgm:t>
        <a:bodyPr/>
        <a:lstStyle/>
        <a:p>
          <a:endParaRPr lang="ru-RU"/>
        </a:p>
      </dgm:t>
    </dgm:pt>
    <dgm:pt modelId="{B6A03AF4-92B7-4D2A-A443-5E466B09492A}" type="sibTrans" cxnId="{E64F1A30-09E6-4239-9826-16F70363779F}">
      <dgm:prSet/>
      <dgm:spPr/>
      <dgm:t>
        <a:bodyPr/>
        <a:lstStyle/>
        <a:p>
          <a:endParaRPr lang="ru-RU"/>
        </a:p>
      </dgm:t>
    </dgm:pt>
    <dgm:pt modelId="{64516AFC-A8E4-404A-943B-AE7EAC14CAF5}">
      <dgm:prSet phldrT="[Текст]"/>
      <dgm:spPr/>
      <dgm:t>
        <a:bodyPr/>
        <a:lstStyle/>
        <a:p>
          <a:r>
            <a:rPr lang="ru-RU" dirty="0" smtClean="0"/>
            <a:t>Муниципальная программа «Ремонт и содержание сети автомобильных дорог»: </a:t>
          </a:r>
          <a:r>
            <a:rPr lang="ru-RU" b="1" dirty="0" smtClean="0"/>
            <a:t>2019 г. – 37136 тыс. руб., 2020 г. – 27751 тыс. руб., 2021 г. – 28014 тыс. руб.</a:t>
          </a:r>
          <a:endParaRPr lang="ru-RU" b="1" dirty="0"/>
        </a:p>
      </dgm:t>
    </dgm:pt>
    <dgm:pt modelId="{E7A9BFE4-CABC-4F48-A3BC-EFB0BFFED536}" type="parTrans" cxnId="{B70E223D-7546-4697-83E5-661E239CF8D8}">
      <dgm:prSet/>
      <dgm:spPr/>
      <dgm:t>
        <a:bodyPr/>
        <a:lstStyle/>
        <a:p>
          <a:endParaRPr lang="ru-RU"/>
        </a:p>
      </dgm:t>
    </dgm:pt>
    <dgm:pt modelId="{5843BD3E-3FEE-4891-92C6-6DCD1FD6F747}" type="sibTrans" cxnId="{B70E223D-7546-4697-83E5-661E239CF8D8}">
      <dgm:prSet/>
      <dgm:spPr/>
      <dgm:t>
        <a:bodyPr/>
        <a:lstStyle/>
        <a:p>
          <a:endParaRPr lang="ru-RU"/>
        </a:p>
      </dgm:t>
    </dgm:pt>
    <dgm:pt modelId="{A6F745FE-9B05-40C8-ADD7-C52D63EB95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2019 г. – 38300 тыс. руб., 2020 г. – 35250 тыс. руб., 2021 г. – 38250 тыс. руб.</a:t>
          </a:r>
          <a:endParaRPr lang="ru-RU" b="1" dirty="0">
            <a:solidFill>
              <a:schemeClr val="tx1"/>
            </a:solidFill>
          </a:endParaRPr>
        </a:p>
      </dgm:t>
    </dgm:pt>
    <dgm:pt modelId="{2202078F-B173-4350-8712-C726B8340A3D}" type="parTrans" cxnId="{33CFB0DB-3219-4E15-91CA-BE6C1B2C03B9}">
      <dgm:prSet/>
      <dgm:spPr/>
      <dgm:t>
        <a:bodyPr/>
        <a:lstStyle/>
        <a:p>
          <a:endParaRPr lang="ru-RU"/>
        </a:p>
      </dgm:t>
    </dgm:pt>
    <dgm:pt modelId="{C9772CA2-588B-4BA5-8DB2-98951E3BC068}" type="sibTrans" cxnId="{33CFB0DB-3219-4E15-91CA-BE6C1B2C03B9}">
      <dgm:prSet/>
      <dgm:spPr/>
      <dgm:t>
        <a:bodyPr/>
        <a:lstStyle/>
        <a:p>
          <a:endParaRPr lang="ru-RU"/>
        </a:p>
      </dgm:t>
    </dgm:pt>
    <dgm:pt modelId="{5169FF00-7069-40EB-8BAB-CA5F77FDA70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Балабаново»: </a:t>
          </a:r>
          <a:r>
            <a:rPr lang="ru-RU" b="1" dirty="0" smtClean="0">
              <a:solidFill>
                <a:schemeClr val="tx1"/>
              </a:solidFill>
            </a:rPr>
            <a:t>2019 г. – 1125 тыс. руб., 2020 г. – 1125 тыс. руб., 2021 г. – 1125 тыс. руб.</a:t>
          </a:r>
          <a:endParaRPr lang="ru-RU" b="1" dirty="0">
            <a:solidFill>
              <a:schemeClr val="tx1"/>
            </a:solidFill>
          </a:endParaRPr>
        </a:p>
      </dgm:t>
    </dgm:pt>
    <dgm:pt modelId="{66B050C7-52B4-4F2C-AF64-06F35E290A6B}" type="parTrans" cxnId="{209686A6-9776-45FE-B7AF-000CF912399B}">
      <dgm:prSet/>
      <dgm:spPr/>
      <dgm:t>
        <a:bodyPr/>
        <a:lstStyle/>
        <a:p>
          <a:endParaRPr lang="ru-RU"/>
        </a:p>
      </dgm:t>
    </dgm:pt>
    <dgm:pt modelId="{85E4E986-8A38-4CCB-8B6D-B81274E6D459}" type="sibTrans" cxnId="{209686A6-9776-45FE-B7AF-000CF912399B}">
      <dgm:prSet/>
      <dgm:spPr/>
      <dgm:t>
        <a:bodyPr/>
        <a:lstStyle/>
        <a:p>
          <a:endParaRPr lang="ru-RU"/>
        </a:p>
      </dgm:t>
    </dgm:pt>
    <dgm:pt modelId="{2FAFDF61-9AB2-444E-B986-3D53DB27104D}">
      <dgm:prSet phldrT="[Текст]"/>
      <dgm:spPr/>
      <dgm:t>
        <a:bodyPr/>
        <a:lstStyle/>
        <a:p>
          <a:r>
            <a:rPr lang="ru-RU" dirty="0" smtClean="0"/>
            <a:t>Муниципальная программа «Управление муниципальным имуществом  МО «Город Балабаново»: </a:t>
          </a:r>
          <a:r>
            <a:rPr lang="ru-RU" b="1" dirty="0" smtClean="0"/>
            <a:t>2019 г. – 8484 тыс. руб., 2020 г. – 7280 тыс. руб., 2021 г. – 7305 тыс. руб.</a:t>
          </a:r>
          <a:endParaRPr lang="ru-RU" b="1" dirty="0"/>
        </a:p>
      </dgm:t>
    </dgm:pt>
    <dgm:pt modelId="{7DD9E060-C429-4537-A990-E4900B30C7F9}" type="sibTrans" cxnId="{F79DECEF-F679-4D4D-9254-685750B75417}">
      <dgm:prSet/>
      <dgm:spPr/>
      <dgm:t>
        <a:bodyPr/>
        <a:lstStyle/>
        <a:p>
          <a:endParaRPr lang="ru-RU"/>
        </a:p>
      </dgm:t>
    </dgm:pt>
    <dgm:pt modelId="{043E38B2-BF2B-46C8-B7AE-A41D177953BF}" type="parTrans" cxnId="{F79DECEF-F679-4D4D-9254-685750B75417}">
      <dgm:prSet/>
      <dgm:spPr/>
      <dgm:t>
        <a:bodyPr/>
        <a:lstStyle/>
        <a:p>
          <a:endParaRPr lang="ru-RU"/>
        </a:p>
      </dgm:t>
    </dgm:pt>
    <dgm:pt modelId="{FD17F7F9-61D1-4526-99F9-8B2B4DC4F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Балабаново»:    </a:t>
          </a:r>
          <a:r>
            <a:rPr lang="ru-RU" b="1" dirty="0" smtClean="0">
              <a:solidFill>
                <a:schemeClr val="tx1"/>
              </a:solidFill>
            </a:rPr>
            <a:t>2019 г. – 1105 тыс. руб., 2020 г. – 1105 тыс. руб., 2021 г. – 1105 тыс. руб.</a:t>
          </a:r>
          <a:endParaRPr lang="ru-RU" b="1" dirty="0">
            <a:solidFill>
              <a:schemeClr val="tx1"/>
            </a:solidFill>
          </a:endParaRPr>
        </a:p>
      </dgm:t>
    </dgm:pt>
    <dgm:pt modelId="{2E4796D6-C63D-4D62-9268-E548BE156AD0}" type="parTrans" cxnId="{EBACDFC9-C783-463D-A9F5-DC2953DCB65E}">
      <dgm:prSet/>
      <dgm:spPr/>
      <dgm:t>
        <a:bodyPr/>
        <a:lstStyle/>
        <a:p>
          <a:endParaRPr lang="ru-RU"/>
        </a:p>
      </dgm:t>
    </dgm:pt>
    <dgm:pt modelId="{746F6793-B28F-4FCA-AD41-A8916C04F168}" type="sibTrans" cxnId="{EBACDFC9-C783-463D-A9F5-DC2953DCB65E}">
      <dgm:prSet/>
      <dgm:spPr/>
      <dgm:t>
        <a:bodyPr/>
        <a:lstStyle/>
        <a:p>
          <a:endParaRPr lang="ru-RU"/>
        </a:p>
      </dgm:t>
    </dgm:pt>
    <dgm:pt modelId="{55AB6B2E-923A-48CD-9C6C-CBABF28FAF7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b="1" dirty="0" smtClean="0"/>
            <a:t>2019 г. – 4428 тыс. руб., 2020 г. – 4555 тыс. руб., 2021 г. – 4735 тыс. руб.</a:t>
          </a:r>
          <a:endParaRPr lang="ru-RU" b="1" dirty="0"/>
        </a:p>
      </dgm:t>
    </dgm:pt>
    <dgm:pt modelId="{ABC722C4-7C06-4F89-902F-8B17DEF5DB8F}" type="parTrans" cxnId="{BE48717B-361B-4221-AF0D-5B2BC33FF82F}">
      <dgm:prSet/>
      <dgm:spPr/>
      <dgm:t>
        <a:bodyPr/>
        <a:lstStyle/>
        <a:p>
          <a:endParaRPr lang="ru-RU"/>
        </a:p>
      </dgm:t>
    </dgm:pt>
    <dgm:pt modelId="{B8A78D9D-5529-4144-960D-227DC4B634B7}" type="sibTrans" cxnId="{BE48717B-361B-4221-AF0D-5B2BC33FF82F}">
      <dgm:prSet/>
      <dgm:spPr/>
      <dgm:t>
        <a:bodyPr/>
        <a:lstStyle/>
        <a:p>
          <a:endParaRPr lang="ru-RU"/>
        </a:p>
      </dgm:t>
    </dgm:pt>
    <dgm:pt modelId="{3033608E-00BA-46B0-9AD6-DF0C79C428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2019 г. – 32774 тыс. руб., 2020 г. – 33214 тыс. руб., 2021 г. – 39152 тыс. руб.</a:t>
          </a:r>
          <a:endParaRPr lang="ru-RU" b="1" dirty="0">
            <a:solidFill>
              <a:schemeClr val="tx1"/>
            </a:solidFill>
          </a:endParaRPr>
        </a:p>
      </dgm:t>
    </dgm:pt>
    <dgm:pt modelId="{1B5373D6-8C16-41D8-ACAB-A6D3A96A7AED}" type="parTrans" cxnId="{A1319B69-E763-4A30-80EF-87D767442B0F}">
      <dgm:prSet/>
      <dgm:spPr/>
      <dgm:t>
        <a:bodyPr/>
        <a:lstStyle/>
        <a:p>
          <a:endParaRPr lang="ru-RU"/>
        </a:p>
      </dgm:t>
    </dgm:pt>
    <dgm:pt modelId="{6C89FDA8-9993-4DD3-8999-2A3730B4CD43}" type="sibTrans" cxnId="{A1319B69-E763-4A30-80EF-87D767442B0F}">
      <dgm:prSet/>
      <dgm:spPr/>
      <dgm:t>
        <a:bodyPr/>
        <a:lstStyle/>
        <a:p>
          <a:endParaRPr lang="ru-RU"/>
        </a:p>
      </dgm:t>
    </dgm:pt>
    <dgm:pt modelId="{5FB37861-E936-4DE4-9A3E-D93D66BD202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физической культуры и спорта в г. Балабаново»: </a:t>
          </a:r>
          <a:r>
            <a:rPr lang="ru-RU" b="1" dirty="0" smtClean="0"/>
            <a:t>2019 г. – 41129 тыс. руб., 2020 г. –27669 тыс. руб., 2021 г. –32753 тыс. руб.</a:t>
          </a:r>
          <a:endParaRPr lang="ru-RU" b="1" dirty="0"/>
        </a:p>
      </dgm:t>
    </dgm:pt>
    <dgm:pt modelId="{253750AC-11D9-4345-99F5-3C364074BF83}" type="parTrans" cxnId="{E0B667C0-6AD1-4158-9E33-BBA7A248D118}">
      <dgm:prSet/>
      <dgm:spPr/>
      <dgm:t>
        <a:bodyPr/>
        <a:lstStyle/>
        <a:p>
          <a:endParaRPr lang="ru-RU"/>
        </a:p>
      </dgm:t>
    </dgm:pt>
    <dgm:pt modelId="{C0EAB6F4-0840-4C44-9E9D-0EDEEA8D1AA8}" type="sibTrans" cxnId="{E0B667C0-6AD1-4158-9E33-BBA7A248D118}">
      <dgm:prSet/>
      <dgm:spPr/>
      <dgm:t>
        <a:bodyPr/>
        <a:lstStyle/>
        <a:p>
          <a:endParaRPr lang="ru-RU"/>
        </a:p>
      </dgm:t>
    </dgm:pt>
    <dgm:pt modelId="{93DA1383-815F-44BB-A08B-07540F8DEC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2019 г. – 29587 тыс. руб., 2020 г. – 27654 тыс. руб., 2021 г. – 26208 тыс. руб.</a:t>
          </a:r>
          <a:endParaRPr lang="ru-RU" b="1" dirty="0">
            <a:solidFill>
              <a:schemeClr val="tx1"/>
            </a:solidFill>
          </a:endParaRPr>
        </a:p>
      </dgm:t>
    </dgm:pt>
    <dgm:pt modelId="{2673F7D8-FA87-4B37-979A-1A487CFA6D6B}" type="parTrans" cxnId="{47D9F148-EA9A-47AF-9425-0118BCC0E422}">
      <dgm:prSet/>
      <dgm:spPr/>
      <dgm:t>
        <a:bodyPr/>
        <a:lstStyle/>
        <a:p>
          <a:endParaRPr lang="ru-RU"/>
        </a:p>
      </dgm:t>
    </dgm:pt>
    <dgm:pt modelId="{31A1728A-5A79-4907-B50A-CD3A18310759}" type="sibTrans" cxnId="{47D9F148-EA9A-47AF-9425-0118BCC0E422}">
      <dgm:prSet/>
      <dgm:spPr/>
      <dgm:t>
        <a:bodyPr/>
        <a:lstStyle/>
        <a:p>
          <a:endParaRPr lang="ru-RU"/>
        </a:p>
      </dgm:t>
    </dgm:pt>
    <dgm:pt modelId="{9F082627-A81F-4D97-AC88-4F18FC272299}">
      <dgm:prSet phldrT="[Текст]"/>
      <dgm:spPr/>
      <dgm:t>
        <a:bodyPr/>
        <a:lstStyle/>
        <a:p>
          <a:r>
            <a:rPr lang="ru-RU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b="1" dirty="0" smtClean="0"/>
            <a:t>2019 г. – 2950 тыс. руб., 2020 г. – 1070 тыс. руб., 2021 г. – 1960 тыс. руб.</a:t>
          </a:r>
          <a:endParaRPr lang="ru-RU" b="1" dirty="0"/>
        </a:p>
      </dgm:t>
    </dgm:pt>
    <dgm:pt modelId="{D6948FD3-9006-4517-A518-3E4D6B10C1A5}" type="parTrans" cxnId="{5584A912-2F1E-4FF0-8BB1-15D85CAF50D1}">
      <dgm:prSet/>
      <dgm:spPr/>
      <dgm:t>
        <a:bodyPr/>
        <a:lstStyle/>
        <a:p>
          <a:endParaRPr lang="ru-RU"/>
        </a:p>
      </dgm:t>
    </dgm:pt>
    <dgm:pt modelId="{7A8ABDDB-969E-4C4C-BB73-1636AB6C19D0}" type="sibTrans" cxnId="{5584A912-2F1E-4FF0-8BB1-15D85CAF50D1}">
      <dgm:prSet/>
      <dgm:spPr/>
      <dgm:t>
        <a:bodyPr/>
        <a:lstStyle/>
        <a:p>
          <a:endParaRPr lang="ru-RU"/>
        </a:p>
      </dgm:t>
    </dgm:pt>
    <dgm:pt modelId="{D394614D-119C-4E96-903B-7486E1ED75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2019 г. – 7285 тыс. руб., 2020 г. – 7560 тыс. руб., 2021 г. – 7888 тыс. руб.</a:t>
          </a:r>
          <a:endParaRPr lang="ru-RU" b="1" dirty="0">
            <a:solidFill>
              <a:schemeClr val="tx1"/>
            </a:solidFill>
          </a:endParaRPr>
        </a:p>
      </dgm:t>
    </dgm:pt>
    <dgm:pt modelId="{B44F85E3-DE48-42FC-9BAC-2DE9EB1FB0ED}" type="parTrans" cxnId="{07801278-1DFD-404A-8F26-D654FEE0B7FE}">
      <dgm:prSet/>
      <dgm:spPr/>
      <dgm:t>
        <a:bodyPr/>
        <a:lstStyle/>
        <a:p>
          <a:endParaRPr lang="ru-RU"/>
        </a:p>
      </dgm:t>
    </dgm:pt>
    <dgm:pt modelId="{67EADDFC-D871-457A-A705-506CD1E8AB4B}" type="sibTrans" cxnId="{07801278-1DFD-404A-8F26-D654FEE0B7FE}">
      <dgm:prSet/>
      <dgm:spPr/>
      <dgm:t>
        <a:bodyPr/>
        <a:lstStyle/>
        <a:p>
          <a:endParaRPr lang="ru-RU"/>
        </a:p>
      </dgm:t>
    </dgm:pt>
    <dgm:pt modelId="{C5A13E84-4B95-438E-BCD1-0EEB455454EF}">
      <dgm:prSet phldrT="[Текст]"/>
      <dgm:spPr/>
      <dgm:t>
        <a:bodyPr/>
        <a:lstStyle/>
        <a:p>
          <a:r>
            <a:rPr lang="ru-RU" dirty="0" smtClean="0"/>
            <a:t>Муниципальная программа «Проведение праздничных мероприятий в г. Балабаново»: </a:t>
          </a:r>
          <a:r>
            <a:rPr lang="ru-RU" b="1" dirty="0" smtClean="0"/>
            <a:t>2019 г. – 2780 тыс. руб., 2020 г. – 2780 тыс. руб., 2021 г. – 2780 тыс. руб.</a:t>
          </a:r>
          <a:endParaRPr lang="ru-RU" b="1" dirty="0"/>
        </a:p>
      </dgm:t>
    </dgm:pt>
    <dgm:pt modelId="{046988FC-CD8F-405D-A3BB-A4405FACFD9D}" type="parTrans" cxnId="{3908BC4C-B74F-4070-A340-B75E47CD1E38}">
      <dgm:prSet/>
      <dgm:spPr/>
      <dgm:t>
        <a:bodyPr/>
        <a:lstStyle/>
        <a:p>
          <a:endParaRPr lang="ru-RU"/>
        </a:p>
      </dgm:t>
    </dgm:pt>
    <dgm:pt modelId="{14A2CF0B-1A1E-48B5-AB56-6A9A2F204F56}" type="sibTrans" cxnId="{3908BC4C-B74F-4070-A340-B75E47CD1E38}">
      <dgm:prSet/>
      <dgm:spPr/>
      <dgm:t>
        <a:bodyPr/>
        <a:lstStyle/>
        <a:p>
          <a:endParaRPr lang="ru-RU"/>
        </a:p>
      </dgm:t>
    </dgm:pt>
    <dgm:pt modelId="{6579EF3A-C606-4640-91D1-860857C18160}">
      <dgm:prSet phldrT="[Текст]"/>
      <dgm:spPr/>
      <dgm:t>
        <a:bodyPr/>
        <a:lstStyle/>
        <a:p>
          <a:r>
            <a:rPr lang="ru-RU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b="1" dirty="0" smtClean="0"/>
            <a:t>2019 г. – 42477 тыс. руб., 2020 г. – 42546 тыс. руб., 2021 г. – 32801 тыс. руб.</a:t>
          </a:r>
          <a:endParaRPr lang="ru-RU" b="1" dirty="0"/>
        </a:p>
      </dgm:t>
    </dgm:pt>
    <dgm:pt modelId="{94E3E3B5-288A-4C3C-9EBD-403004977439}" type="parTrans" cxnId="{7084E4FB-4414-4F7D-9BCB-4DD15E6905A0}">
      <dgm:prSet/>
      <dgm:spPr/>
      <dgm:t>
        <a:bodyPr/>
        <a:lstStyle/>
        <a:p>
          <a:endParaRPr lang="ru-RU"/>
        </a:p>
      </dgm:t>
    </dgm:pt>
    <dgm:pt modelId="{F2D304EE-4512-4800-8DE0-0FB906CBF146}" type="sibTrans" cxnId="{7084E4FB-4414-4F7D-9BCB-4DD15E6905A0}">
      <dgm:prSet/>
      <dgm:spPr/>
      <dgm:t>
        <a:bodyPr/>
        <a:lstStyle/>
        <a:p>
          <a:endParaRPr lang="ru-RU"/>
        </a:p>
      </dgm:t>
    </dgm:pt>
    <dgm:pt modelId="{C9D4F9B1-37B9-4541-BB8C-C97B769F4C61}">
      <dgm:prSet phldrT="[Текст]"/>
      <dgm:spPr/>
      <dgm:t>
        <a:bodyPr/>
        <a:lstStyle/>
        <a:p>
          <a:r>
            <a:rPr lang="ru-RU" dirty="0" smtClean="0"/>
            <a:t>Муниципальная программа «Выборы»: </a:t>
          </a:r>
          <a:r>
            <a:rPr lang="ru-RU" b="1" dirty="0" smtClean="0"/>
            <a:t>2019 г. – 590 тыс. руб., 2020 г. – 390 тыс. руб., 2021 г. – 0 тыс. руб.</a:t>
          </a:r>
          <a:endParaRPr lang="ru-RU" b="1" dirty="0"/>
        </a:p>
      </dgm:t>
    </dgm:pt>
    <dgm:pt modelId="{383193DC-0D81-45F7-BC02-F9817114D559}" type="parTrans" cxnId="{82167B2F-40CB-4D19-ADA6-757D925C1A7E}">
      <dgm:prSet/>
      <dgm:spPr/>
      <dgm:t>
        <a:bodyPr/>
        <a:lstStyle/>
        <a:p>
          <a:endParaRPr lang="ru-RU"/>
        </a:p>
      </dgm:t>
    </dgm:pt>
    <dgm:pt modelId="{436D094B-E64B-4357-800E-C35009A2F14D}" type="sibTrans" cxnId="{82167B2F-40CB-4D19-ADA6-757D925C1A7E}">
      <dgm:prSet/>
      <dgm:spPr/>
      <dgm:t>
        <a:bodyPr/>
        <a:lstStyle/>
        <a:p>
          <a:endParaRPr lang="ru-RU"/>
        </a:p>
      </dgm:t>
    </dgm:pt>
    <dgm:pt modelId="{03C09308-9620-426D-B51A-791C026742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b="1" dirty="0" smtClean="0">
              <a:solidFill>
                <a:schemeClr val="tx1"/>
              </a:solidFill>
            </a:rPr>
            <a:t>2019 г. – 8087 тыс. руб., 2020 г. – 8087 тыс. руб., 2021 г. – 8087 тыс. руб.</a:t>
          </a:r>
          <a:endParaRPr lang="ru-RU" b="1" dirty="0">
            <a:solidFill>
              <a:schemeClr val="tx1"/>
            </a:solidFill>
          </a:endParaRPr>
        </a:p>
      </dgm:t>
    </dgm:pt>
    <dgm:pt modelId="{0681954D-023C-4DF1-8641-C278B16CCB0B}" type="parTrans" cxnId="{032B3206-A128-4BD9-B03A-9AE6D1724D6C}">
      <dgm:prSet/>
      <dgm:spPr/>
      <dgm:t>
        <a:bodyPr/>
        <a:lstStyle/>
        <a:p>
          <a:endParaRPr lang="ru-RU"/>
        </a:p>
      </dgm:t>
    </dgm:pt>
    <dgm:pt modelId="{6194A8DE-1470-4D03-8253-FE1D81153099}" type="sibTrans" cxnId="{032B3206-A128-4BD9-B03A-9AE6D1724D6C}">
      <dgm:prSet/>
      <dgm:spPr/>
      <dgm:t>
        <a:bodyPr/>
        <a:lstStyle/>
        <a:p>
          <a:endParaRPr lang="ru-RU"/>
        </a:p>
      </dgm:t>
    </dgm:pt>
    <dgm:pt modelId="{222FEDA1-9E9A-421C-8C03-F349E0631388}" type="pres">
      <dgm:prSet presAssocID="{E2D17913-472D-4E46-B349-0988F6E8CC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77A26-A5B9-4A6C-A94D-BE1713F515B7}" type="pres">
      <dgm:prSet presAssocID="{FD17F7F9-61D1-4526-99F9-8B2B4DC4F926}" presName="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81CC-E414-401B-AE12-417BE601F5FA}" type="pres">
      <dgm:prSet presAssocID="{746F6793-B28F-4FCA-AD41-A8916C04F168}" presName="sibTrans" presStyleCnt="0"/>
      <dgm:spPr/>
      <dgm:t>
        <a:bodyPr/>
        <a:lstStyle/>
        <a:p>
          <a:endParaRPr lang="ru-RU"/>
        </a:p>
      </dgm:t>
    </dgm:pt>
    <dgm:pt modelId="{B189D1DD-1660-4D47-8565-E573D75AD731}" type="pres">
      <dgm:prSet presAssocID="{55AB6B2E-923A-48CD-9C6C-CBABF28FAF79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E205-7813-4FF0-95EF-23C24858D9F0}" type="pres">
      <dgm:prSet presAssocID="{B8A78D9D-5529-4144-960D-227DC4B634B7}" presName="sibTrans" presStyleCnt="0"/>
      <dgm:spPr/>
      <dgm:t>
        <a:bodyPr/>
        <a:lstStyle/>
        <a:p>
          <a:endParaRPr lang="ru-RU"/>
        </a:p>
      </dgm:t>
    </dgm:pt>
    <dgm:pt modelId="{22D3A689-38A3-4BBD-AD69-A81B7416298B}" type="pres">
      <dgm:prSet presAssocID="{C5E5463C-7099-478A-8CDC-D0959B3BE4B9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34F2-4CA3-4D49-8153-384E901BFA11}" type="pres">
      <dgm:prSet presAssocID="{FD400A6E-0EF9-45B2-80EC-3A2FB6DA4E56}" presName="sibTrans" presStyleCnt="0"/>
      <dgm:spPr/>
      <dgm:t>
        <a:bodyPr/>
        <a:lstStyle/>
        <a:p>
          <a:endParaRPr lang="ru-RU"/>
        </a:p>
      </dgm:t>
    </dgm:pt>
    <dgm:pt modelId="{A1B61145-D6F1-4CEE-A73A-0C832A8C61E1}" type="pres">
      <dgm:prSet presAssocID="{C6CE63D6-CB0E-40E7-9D03-ABA481C7BF49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BE4-4399-4F41-B7D5-F0DA8642BB8F}" type="pres">
      <dgm:prSet presAssocID="{B6A03AF4-92B7-4D2A-A443-5E466B09492A}" presName="sibTrans" presStyleCnt="0"/>
      <dgm:spPr/>
      <dgm:t>
        <a:bodyPr/>
        <a:lstStyle/>
        <a:p>
          <a:endParaRPr lang="ru-RU"/>
        </a:p>
      </dgm:t>
    </dgm:pt>
    <dgm:pt modelId="{944C7D2A-CE59-4E61-8834-4EEEBB455DAF}" type="pres">
      <dgm:prSet presAssocID="{C9D4F9B1-37B9-4541-BB8C-C97B769F4C61}" presName="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678B0-C111-484A-8F01-04526CC30407}" type="pres">
      <dgm:prSet presAssocID="{436D094B-E64B-4357-800E-C35009A2F14D}" presName="sibTrans" presStyleCnt="0"/>
      <dgm:spPr/>
      <dgm:t>
        <a:bodyPr/>
        <a:lstStyle/>
        <a:p>
          <a:endParaRPr lang="ru-RU"/>
        </a:p>
      </dgm:t>
    </dgm:pt>
    <dgm:pt modelId="{E3615419-3767-4863-8576-2FDE4D497C47}" type="pres">
      <dgm:prSet presAssocID="{3033608E-00BA-46B0-9AD6-DF0C79C428A2}" presName="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1F1A-820D-4931-9A4B-E137E6EA073F}" type="pres">
      <dgm:prSet presAssocID="{6C89FDA8-9993-4DD3-8999-2A3730B4CD43}" presName="sibTrans" presStyleCnt="0"/>
      <dgm:spPr/>
      <dgm:t>
        <a:bodyPr/>
        <a:lstStyle/>
        <a:p>
          <a:endParaRPr lang="ru-RU"/>
        </a:p>
      </dgm:t>
    </dgm:pt>
    <dgm:pt modelId="{60D625C2-4ACF-42EF-8B1F-D8D72A029E0B}" type="pres">
      <dgm:prSet presAssocID="{5FB37861-E936-4DE4-9A3E-D93D66BD2029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CAFA-7B05-46C9-8327-3A9975992261}" type="pres">
      <dgm:prSet presAssocID="{C0EAB6F4-0840-4C44-9E9D-0EDEEA8D1AA8}" presName="sibTrans" presStyleCnt="0"/>
      <dgm:spPr/>
      <dgm:t>
        <a:bodyPr/>
        <a:lstStyle/>
        <a:p>
          <a:endParaRPr lang="ru-RU"/>
        </a:p>
      </dgm:t>
    </dgm:pt>
    <dgm:pt modelId="{F63DE0F1-E4F1-4A9E-899E-164ED982587B}" type="pres">
      <dgm:prSet presAssocID="{93DA1383-815F-44BB-A08B-07540F8DEC77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57E9-5BE2-4438-AA68-6C0087F57939}" type="pres">
      <dgm:prSet presAssocID="{31A1728A-5A79-4907-B50A-CD3A18310759}" presName="sibTrans" presStyleCnt="0"/>
      <dgm:spPr/>
      <dgm:t>
        <a:bodyPr/>
        <a:lstStyle/>
        <a:p>
          <a:endParaRPr lang="ru-RU"/>
        </a:p>
      </dgm:t>
    </dgm:pt>
    <dgm:pt modelId="{02519CA7-53F5-46D0-BBAE-1A25262818CF}" type="pres">
      <dgm:prSet presAssocID="{03C09308-9620-426D-B51A-791C02674251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D8D8-0AC2-4AF4-A828-C140ABF42795}" type="pres">
      <dgm:prSet presAssocID="{6194A8DE-1470-4D03-8253-FE1D81153099}" presName="sibTrans" presStyleCnt="0"/>
      <dgm:spPr/>
      <dgm:t>
        <a:bodyPr/>
        <a:lstStyle/>
        <a:p>
          <a:endParaRPr lang="ru-RU"/>
        </a:p>
      </dgm:t>
    </dgm:pt>
    <dgm:pt modelId="{1B4F3A76-70C1-4173-BFB3-79D03C6EAC84}" type="pres">
      <dgm:prSet presAssocID="{9F082627-A81F-4D97-AC88-4F18FC272299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5A6C-F824-440F-BB87-2EB2B9552D39}" type="pres">
      <dgm:prSet presAssocID="{7A8ABDDB-969E-4C4C-BB73-1636AB6C19D0}" presName="sibTrans" presStyleCnt="0"/>
      <dgm:spPr/>
      <dgm:t>
        <a:bodyPr/>
        <a:lstStyle/>
        <a:p>
          <a:endParaRPr lang="ru-RU"/>
        </a:p>
      </dgm:t>
    </dgm:pt>
    <dgm:pt modelId="{2336B8D7-6188-48F1-A956-A7BB4A5D2F64}" type="pres">
      <dgm:prSet presAssocID="{D394614D-119C-4E96-903B-7486E1ED75BD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4715-39D3-4429-B77D-DBB2D19D53A8}" type="pres">
      <dgm:prSet presAssocID="{67EADDFC-D871-457A-A705-506CD1E8AB4B}" presName="sibTrans" presStyleCnt="0"/>
      <dgm:spPr/>
      <dgm:t>
        <a:bodyPr/>
        <a:lstStyle/>
        <a:p>
          <a:endParaRPr lang="ru-RU"/>
        </a:p>
      </dgm:t>
    </dgm:pt>
    <dgm:pt modelId="{A146E97E-F28D-45B9-8B0F-3ADC27167B2C}" type="pres">
      <dgm:prSet presAssocID="{64516AFC-A8E4-404A-943B-AE7EAC14CAF5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EB8F-39E3-4E92-8475-88BCD850E6A0}" type="pres">
      <dgm:prSet presAssocID="{5843BD3E-3FEE-4891-92C6-6DCD1FD6F747}" presName="sibTrans" presStyleCnt="0"/>
      <dgm:spPr/>
      <dgm:t>
        <a:bodyPr/>
        <a:lstStyle/>
        <a:p>
          <a:endParaRPr lang="ru-RU"/>
        </a:p>
      </dgm:t>
    </dgm:pt>
    <dgm:pt modelId="{01E900EC-B0FB-4937-92D5-8E421A5A45B1}" type="pres">
      <dgm:prSet presAssocID="{C5A13E84-4B95-438E-BCD1-0EEB455454EF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ACED-0001-4FC3-9EB5-AFEC22EC7056}" type="pres">
      <dgm:prSet presAssocID="{14A2CF0B-1A1E-48B5-AB56-6A9A2F204F56}" presName="sibTrans" presStyleCnt="0"/>
      <dgm:spPr/>
      <dgm:t>
        <a:bodyPr/>
        <a:lstStyle/>
        <a:p>
          <a:endParaRPr lang="ru-RU"/>
        </a:p>
      </dgm:t>
    </dgm:pt>
    <dgm:pt modelId="{33634896-89CD-438F-AFC1-F87306856668}" type="pres">
      <dgm:prSet presAssocID="{A6F745FE-9B05-40C8-ADD7-C52D63EB9583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35B0-0670-406E-AB5B-AAB9BFCE5E32}" type="pres">
      <dgm:prSet presAssocID="{C9772CA2-588B-4BA5-8DB2-98951E3BC068}" presName="sibTrans" presStyleCnt="0"/>
      <dgm:spPr/>
      <dgm:t>
        <a:bodyPr/>
        <a:lstStyle/>
        <a:p>
          <a:endParaRPr lang="ru-RU"/>
        </a:p>
      </dgm:t>
    </dgm:pt>
    <dgm:pt modelId="{487368EC-BFFA-418E-BBB1-7E6CF022FD9F}" type="pres">
      <dgm:prSet presAssocID="{2FAFDF61-9AB2-444E-B986-3D53DB27104D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EBAF-D78F-468D-B291-0C0204C8B593}" type="pres">
      <dgm:prSet presAssocID="{7DD9E060-C429-4537-A990-E4900B30C7F9}" presName="sibTrans" presStyleCnt="0"/>
      <dgm:spPr/>
      <dgm:t>
        <a:bodyPr/>
        <a:lstStyle/>
        <a:p>
          <a:endParaRPr lang="ru-RU"/>
        </a:p>
      </dgm:t>
    </dgm:pt>
    <dgm:pt modelId="{B7857FEC-2219-4EFA-A4D1-2ED6EDD4AA61}" type="pres">
      <dgm:prSet presAssocID="{5169FF00-7069-40EB-8BAB-CA5F77FDA70D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CEF2-9F01-48EB-B252-F4DF3FDF6E70}" type="pres">
      <dgm:prSet presAssocID="{85E4E986-8A38-4CCB-8B6D-B81274E6D459}" presName="sibTrans" presStyleCnt="0"/>
      <dgm:spPr/>
      <dgm:t>
        <a:bodyPr/>
        <a:lstStyle/>
        <a:p>
          <a:endParaRPr lang="ru-RU"/>
        </a:p>
      </dgm:t>
    </dgm:pt>
    <dgm:pt modelId="{AC826481-2138-406D-9169-7F475589C201}" type="pres">
      <dgm:prSet presAssocID="{6579EF3A-C606-4640-91D1-860857C18160}" presName="node" presStyleLbl="node1" presStyleIdx="16" presStyleCnt="17" custScaleX="426115" custScaleY="35138" custLinFactNeighborX="-310" custLinFactNeighborY="-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2FAD7-05CF-4BB2-96C9-FF409B7876C5}" type="presOf" srcId="{5FB37861-E936-4DE4-9A3E-D93D66BD2029}" destId="{60D625C2-4ACF-42EF-8B1F-D8D72A029E0B}" srcOrd="0" destOrd="0" presId="urn:microsoft.com/office/officeart/2005/8/layout/default#1"/>
    <dgm:cxn modelId="{33CFB0DB-3219-4E15-91CA-BE6C1B2C03B9}" srcId="{E2D17913-472D-4E46-B349-0988F6E8CC01}" destId="{A6F745FE-9B05-40C8-ADD7-C52D63EB9583}" srcOrd="13" destOrd="0" parTransId="{2202078F-B173-4350-8712-C726B8340A3D}" sibTransId="{C9772CA2-588B-4BA5-8DB2-98951E3BC068}"/>
    <dgm:cxn modelId="{37A80BAB-9624-4D26-95FA-132E6A7980E1}" type="presOf" srcId="{C5E5463C-7099-478A-8CDC-D0959B3BE4B9}" destId="{22D3A689-38A3-4BBD-AD69-A81B7416298B}" srcOrd="0" destOrd="0" presId="urn:microsoft.com/office/officeart/2005/8/layout/default#1"/>
    <dgm:cxn modelId="{563E6F48-17C3-4024-B795-9E96BAD9020E}" type="presOf" srcId="{03C09308-9620-426D-B51A-791C02674251}" destId="{02519CA7-53F5-46D0-BBAE-1A25262818CF}" srcOrd="0" destOrd="0" presId="urn:microsoft.com/office/officeart/2005/8/layout/default#1"/>
    <dgm:cxn modelId="{EBACDFC9-C783-463D-A9F5-DC2953DCB65E}" srcId="{E2D17913-472D-4E46-B349-0988F6E8CC01}" destId="{FD17F7F9-61D1-4526-99F9-8B2B4DC4F926}" srcOrd="0" destOrd="0" parTransId="{2E4796D6-C63D-4D62-9268-E548BE156AD0}" sibTransId="{746F6793-B28F-4FCA-AD41-A8916C04F168}"/>
    <dgm:cxn modelId="{47D9F148-EA9A-47AF-9425-0118BCC0E422}" srcId="{E2D17913-472D-4E46-B349-0988F6E8CC01}" destId="{93DA1383-815F-44BB-A08B-07540F8DEC77}" srcOrd="7" destOrd="0" parTransId="{2673F7D8-FA87-4B37-979A-1A487CFA6D6B}" sibTransId="{31A1728A-5A79-4907-B50A-CD3A18310759}"/>
    <dgm:cxn modelId="{FDBF355E-C00E-40CF-B499-38FD4FF5F8E1}" type="presOf" srcId="{C9D4F9B1-37B9-4541-BB8C-C97B769F4C61}" destId="{944C7D2A-CE59-4E61-8834-4EEEBB455DAF}" srcOrd="0" destOrd="0" presId="urn:microsoft.com/office/officeart/2005/8/layout/default#1"/>
    <dgm:cxn modelId="{B8234884-B736-4A91-A1D3-246E77D02EBF}" type="presOf" srcId="{93DA1383-815F-44BB-A08B-07540F8DEC77}" destId="{F63DE0F1-E4F1-4A9E-899E-164ED982587B}" srcOrd="0" destOrd="0" presId="urn:microsoft.com/office/officeart/2005/8/layout/default#1"/>
    <dgm:cxn modelId="{82167B2F-40CB-4D19-ADA6-757D925C1A7E}" srcId="{E2D17913-472D-4E46-B349-0988F6E8CC01}" destId="{C9D4F9B1-37B9-4541-BB8C-C97B769F4C61}" srcOrd="4" destOrd="0" parTransId="{383193DC-0D81-45F7-BC02-F9817114D559}" sibTransId="{436D094B-E64B-4357-800E-C35009A2F14D}"/>
    <dgm:cxn modelId="{0533CC6E-2E04-430C-8D13-0B408CFAAACA}" type="presOf" srcId="{FD17F7F9-61D1-4526-99F9-8B2B4DC4F926}" destId="{6F477A26-A5B9-4A6C-A94D-BE1713F515B7}" srcOrd="0" destOrd="0" presId="urn:microsoft.com/office/officeart/2005/8/layout/default#1"/>
    <dgm:cxn modelId="{DBF3E331-16D0-4A39-9BEE-BEB5E80A1BBF}" type="presOf" srcId="{C6CE63D6-CB0E-40E7-9D03-ABA481C7BF49}" destId="{A1B61145-D6F1-4CEE-A73A-0C832A8C61E1}" srcOrd="0" destOrd="0" presId="urn:microsoft.com/office/officeart/2005/8/layout/default#1"/>
    <dgm:cxn modelId="{0BD4445A-0CB5-4DA8-971A-75B82DBF0AF5}" type="presOf" srcId="{6579EF3A-C606-4640-91D1-860857C18160}" destId="{AC826481-2138-406D-9169-7F475589C201}" srcOrd="0" destOrd="0" presId="urn:microsoft.com/office/officeart/2005/8/layout/default#1"/>
    <dgm:cxn modelId="{BE48717B-361B-4221-AF0D-5B2BC33FF82F}" srcId="{E2D17913-472D-4E46-B349-0988F6E8CC01}" destId="{55AB6B2E-923A-48CD-9C6C-CBABF28FAF79}" srcOrd="1" destOrd="0" parTransId="{ABC722C4-7C06-4F89-902F-8B17DEF5DB8F}" sibTransId="{B8A78D9D-5529-4144-960D-227DC4B634B7}"/>
    <dgm:cxn modelId="{CFC92E46-9318-4B2B-8079-7514D07ACD20}" type="presOf" srcId="{9F082627-A81F-4D97-AC88-4F18FC272299}" destId="{1B4F3A76-70C1-4173-BFB3-79D03C6EAC84}" srcOrd="0" destOrd="0" presId="urn:microsoft.com/office/officeart/2005/8/layout/default#1"/>
    <dgm:cxn modelId="{E59D897E-E072-4C32-AF8B-0EC048C1FA3C}" type="presOf" srcId="{5169FF00-7069-40EB-8BAB-CA5F77FDA70D}" destId="{B7857FEC-2219-4EFA-A4D1-2ED6EDD4AA61}" srcOrd="0" destOrd="0" presId="urn:microsoft.com/office/officeart/2005/8/layout/default#1"/>
    <dgm:cxn modelId="{10D0A769-64A0-4BB3-A7BB-807B3E289727}" srcId="{E2D17913-472D-4E46-B349-0988F6E8CC01}" destId="{C5E5463C-7099-478A-8CDC-D0959B3BE4B9}" srcOrd="2" destOrd="0" parTransId="{9627BC2D-FACF-4187-8874-2B7E23F5E4E5}" sibTransId="{FD400A6E-0EF9-45B2-80EC-3A2FB6DA4E56}"/>
    <dgm:cxn modelId="{6296D930-7D7A-4BD6-B984-5249FDBE90DA}" type="presOf" srcId="{55AB6B2E-923A-48CD-9C6C-CBABF28FAF79}" destId="{B189D1DD-1660-4D47-8565-E573D75AD731}" srcOrd="0" destOrd="0" presId="urn:microsoft.com/office/officeart/2005/8/layout/default#1"/>
    <dgm:cxn modelId="{B70E223D-7546-4697-83E5-661E239CF8D8}" srcId="{E2D17913-472D-4E46-B349-0988F6E8CC01}" destId="{64516AFC-A8E4-404A-943B-AE7EAC14CAF5}" srcOrd="11" destOrd="0" parTransId="{E7A9BFE4-CABC-4F48-A3BC-EFB0BFFED536}" sibTransId="{5843BD3E-3FEE-4891-92C6-6DCD1FD6F747}"/>
    <dgm:cxn modelId="{8B17AE30-7356-422D-893E-7B91C9C3BC9F}" type="presOf" srcId="{3033608E-00BA-46B0-9AD6-DF0C79C428A2}" destId="{E3615419-3767-4863-8576-2FDE4D497C47}" srcOrd="0" destOrd="0" presId="urn:microsoft.com/office/officeart/2005/8/layout/default#1"/>
    <dgm:cxn modelId="{5584A912-2F1E-4FF0-8BB1-15D85CAF50D1}" srcId="{E2D17913-472D-4E46-B349-0988F6E8CC01}" destId="{9F082627-A81F-4D97-AC88-4F18FC272299}" srcOrd="9" destOrd="0" parTransId="{D6948FD3-9006-4517-A518-3E4D6B10C1A5}" sibTransId="{7A8ABDDB-969E-4C4C-BB73-1636AB6C19D0}"/>
    <dgm:cxn modelId="{032B3206-A128-4BD9-B03A-9AE6D1724D6C}" srcId="{E2D17913-472D-4E46-B349-0988F6E8CC01}" destId="{03C09308-9620-426D-B51A-791C02674251}" srcOrd="8" destOrd="0" parTransId="{0681954D-023C-4DF1-8641-C278B16CCB0B}" sibTransId="{6194A8DE-1470-4D03-8253-FE1D81153099}"/>
    <dgm:cxn modelId="{F84D8981-22D2-4BFD-9BCD-2C8103C4C1BE}" type="presOf" srcId="{A6F745FE-9B05-40C8-ADD7-C52D63EB9583}" destId="{33634896-89CD-438F-AFC1-F87306856668}" srcOrd="0" destOrd="0" presId="urn:microsoft.com/office/officeart/2005/8/layout/default#1"/>
    <dgm:cxn modelId="{E64F1A30-09E6-4239-9826-16F70363779F}" srcId="{E2D17913-472D-4E46-B349-0988F6E8CC01}" destId="{C6CE63D6-CB0E-40E7-9D03-ABA481C7BF49}" srcOrd="3" destOrd="0" parTransId="{0E21597B-5D2A-4E7F-A66D-ECD00ED70B9F}" sibTransId="{B6A03AF4-92B7-4D2A-A443-5E466B09492A}"/>
    <dgm:cxn modelId="{7084E4FB-4414-4F7D-9BCB-4DD15E6905A0}" srcId="{E2D17913-472D-4E46-B349-0988F6E8CC01}" destId="{6579EF3A-C606-4640-91D1-860857C18160}" srcOrd="16" destOrd="0" parTransId="{94E3E3B5-288A-4C3C-9EBD-403004977439}" sibTransId="{F2D304EE-4512-4800-8DE0-0FB906CBF146}"/>
    <dgm:cxn modelId="{F79DECEF-F679-4D4D-9254-685750B75417}" srcId="{E2D17913-472D-4E46-B349-0988F6E8CC01}" destId="{2FAFDF61-9AB2-444E-B986-3D53DB27104D}" srcOrd="14" destOrd="0" parTransId="{043E38B2-BF2B-46C8-B7AE-A41D177953BF}" sibTransId="{7DD9E060-C429-4537-A990-E4900B30C7F9}"/>
    <dgm:cxn modelId="{07801278-1DFD-404A-8F26-D654FEE0B7FE}" srcId="{E2D17913-472D-4E46-B349-0988F6E8CC01}" destId="{D394614D-119C-4E96-903B-7486E1ED75BD}" srcOrd="10" destOrd="0" parTransId="{B44F85E3-DE48-42FC-9BAC-2DE9EB1FB0ED}" sibTransId="{67EADDFC-D871-457A-A705-506CD1E8AB4B}"/>
    <dgm:cxn modelId="{E0B667C0-6AD1-4158-9E33-BBA7A248D118}" srcId="{E2D17913-472D-4E46-B349-0988F6E8CC01}" destId="{5FB37861-E936-4DE4-9A3E-D93D66BD2029}" srcOrd="6" destOrd="0" parTransId="{253750AC-11D9-4345-99F5-3C364074BF83}" sibTransId="{C0EAB6F4-0840-4C44-9E9D-0EDEEA8D1AA8}"/>
    <dgm:cxn modelId="{4D1AEC3C-18AA-49D2-8E48-0E2DA37F34CB}" type="presOf" srcId="{E2D17913-472D-4E46-B349-0988F6E8CC01}" destId="{222FEDA1-9E9A-421C-8C03-F349E0631388}" srcOrd="0" destOrd="0" presId="urn:microsoft.com/office/officeart/2005/8/layout/default#1"/>
    <dgm:cxn modelId="{3908BC4C-B74F-4070-A340-B75E47CD1E38}" srcId="{E2D17913-472D-4E46-B349-0988F6E8CC01}" destId="{C5A13E84-4B95-438E-BCD1-0EEB455454EF}" srcOrd="12" destOrd="0" parTransId="{046988FC-CD8F-405D-A3BB-A4405FACFD9D}" sibTransId="{14A2CF0B-1A1E-48B5-AB56-6A9A2F204F56}"/>
    <dgm:cxn modelId="{E2D2725D-D6A2-47B0-8432-00EDFFAA2631}" type="presOf" srcId="{D394614D-119C-4E96-903B-7486E1ED75BD}" destId="{2336B8D7-6188-48F1-A956-A7BB4A5D2F64}" srcOrd="0" destOrd="0" presId="urn:microsoft.com/office/officeart/2005/8/layout/default#1"/>
    <dgm:cxn modelId="{0FAB4148-2AD1-4EEC-A6E3-280027CA032F}" type="presOf" srcId="{C5A13E84-4B95-438E-BCD1-0EEB455454EF}" destId="{01E900EC-B0FB-4937-92D5-8E421A5A45B1}" srcOrd="0" destOrd="0" presId="urn:microsoft.com/office/officeart/2005/8/layout/default#1"/>
    <dgm:cxn modelId="{69700942-E59D-4561-9C36-BB9C62F77B9E}" type="presOf" srcId="{2FAFDF61-9AB2-444E-B986-3D53DB27104D}" destId="{487368EC-BFFA-418E-BBB1-7E6CF022FD9F}" srcOrd="0" destOrd="0" presId="urn:microsoft.com/office/officeart/2005/8/layout/default#1"/>
    <dgm:cxn modelId="{A1319B69-E763-4A30-80EF-87D767442B0F}" srcId="{E2D17913-472D-4E46-B349-0988F6E8CC01}" destId="{3033608E-00BA-46B0-9AD6-DF0C79C428A2}" srcOrd="5" destOrd="0" parTransId="{1B5373D6-8C16-41D8-ACAB-A6D3A96A7AED}" sibTransId="{6C89FDA8-9993-4DD3-8999-2A3730B4CD43}"/>
    <dgm:cxn modelId="{209686A6-9776-45FE-B7AF-000CF912399B}" srcId="{E2D17913-472D-4E46-B349-0988F6E8CC01}" destId="{5169FF00-7069-40EB-8BAB-CA5F77FDA70D}" srcOrd="15" destOrd="0" parTransId="{66B050C7-52B4-4F2C-AF64-06F35E290A6B}" sibTransId="{85E4E986-8A38-4CCB-8B6D-B81274E6D459}"/>
    <dgm:cxn modelId="{496AA6A6-EB4C-475B-9341-CC93C7FE8A7D}" type="presOf" srcId="{64516AFC-A8E4-404A-943B-AE7EAC14CAF5}" destId="{A146E97E-F28D-45B9-8B0F-3ADC27167B2C}" srcOrd="0" destOrd="0" presId="urn:microsoft.com/office/officeart/2005/8/layout/default#1"/>
    <dgm:cxn modelId="{4F1150C4-E0B0-4556-8C65-247C92661223}" type="presParOf" srcId="{222FEDA1-9E9A-421C-8C03-F349E0631388}" destId="{6F477A26-A5B9-4A6C-A94D-BE1713F515B7}" srcOrd="0" destOrd="0" presId="urn:microsoft.com/office/officeart/2005/8/layout/default#1"/>
    <dgm:cxn modelId="{C73E1285-C3A0-4914-9B7C-33D692BB74FA}" type="presParOf" srcId="{222FEDA1-9E9A-421C-8C03-F349E0631388}" destId="{B28881CC-E414-401B-AE12-417BE601F5FA}" srcOrd="1" destOrd="0" presId="urn:microsoft.com/office/officeart/2005/8/layout/default#1"/>
    <dgm:cxn modelId="{5BE996EB-59B1-415C-AEF1-EF8D65798975}" type="presParOf" srcId="{222FEDA1-9E9A-421C-8C03-F349E0631388}" destId="{B189D1DD-1660-4D47-8565-E573D75AD731}" srcOrd="2" destOrd="0" presId="urn:microsoft.com/office/officeart/2005/8/layout/default#1"/>
    <dgm:cxn modelId="{3E7F422A-AC0B-452B-AE18-4EBED2092871}" type="presParOf" srcId="{222FEDA1-9E9A-421C-8C03-F349E0631388}" destId="{01B5E205-7813-4FF0-95EF-23C24858D9F0}" srcOrd="3" destOrd="0" presId="urn:microsoft.com/office/officeart/2005/8/layout/default#1"/>
    <dgm:cxn modelId="{E31FB675-9122-4CA1-ACDD-DF7ADF533044}" type="presParOf" srcId="{222FEDA1-9E9A-421C-8C03-F349E0631388}" destId="{22D3A689-38A3-4BBD-AD69-A81B7416298B}" srcOrd="4" destOrd="0" presId="urn:microsoft.com/office/officeart/2005/8/layout/default#1"/>
    <dgm:cxn modelId="{F40742F3-ACA3-4691-849B-C02C7B20C323}" type="presParOf" srcId="{222FEDA1-9E9A-421C-8C03-F349E0631388}" destId="{344F34F2-4CA3-4D49-8153-384E901BFA11}" srcOrd="5" destOrd="0" presId="urn:microsoft.com/office/officeart/2005/8/layout/default#1"/>
    <dgm:cxn modelId="{D8A39AD8-9AD6-41C3-94E7-44F81B6BCA2F}" type="presParOf" srcId="{222FEDA1-9E9A-421C-8C03-F349E0631388}" destId="{A1B61145-D6F1-4CEE-A73A-0C832A8C61E1}" srcOrd="6" destOrd="0" presId="urn:microsoft.com/office/officeart/2005/8/layout/default#1"/>
    <dgm:cxn modelId="{EFD9C0D4-9C93-4E09-813C-00B0E386549C}" type="presParOf" srcId="{222FEDA1-9E9A-421C-8C03-F349E0631388}" destId="{41737BE4-4399-4F41-B7D5-F0DA8642BB8F}" srcOrd="7" destOrd="0" presId="urn:microsoft.com/office/officeart/2005/8/layout/default#1"/>
    <dgm:cxn modelId="{9922044C-A4C3-490F-AE65-56320AC4D6DA}" type="presParOf" srcId="{222FEDA1-9E9A-421C-8C03-F349E0631388}" destId="{944C7D2A-CE59-4E61-8834-4EEEBB455DAF}" srcOrd="8" destOrd="0" presId="urn:microsoft.com/office/officeart/2005/8/layout/default#1"/>
    <dgm:cxn modelId="{FBDDB478-63BC-4266-A368-5BF6B92D090C}" type="presParOf" srcId="{222FEDA1-9E9A-421C-8C03-F349E0631388}" destId="{352678B0-C111-484A-8F01-04526CC30407}" srcOrd="9" destOrd="0" presId="urn:microsoft.com/office/officeart/2005/8/layout/default#1"/>
    <dgm:cxn modelId="{FF0EEC27-9E63-4159-B944-6DC23956381A}" type="presParOf" srcId="{222FEDA1-9E9A-421C-8C03-F349E0631388}" destId="{E3615419-3767-4863-8576-2FDE4D497C47}" srcOrd="10" destOrd="0" presId="urn:microsoft.com/office/officeart/2005/8/layout/default#1"/>
    <dgm:cxn modelId="{2CD54F9D-C923-4DA2-872C-91281B2EC8A0}" type="presParOf" srcId="{222FEDA1-9E9A-421C-8C03-F349E0631388}" destId="{1CFF1F1A-820D-4931-9A4B-E137E6EA073F}" srcOrd="11" destOrd="0" presId="urn:microsoft.com/office/officeart/2005/8/layout/default#1"/>
    <dgm:cxn modelId="{DAF5B96B-C6AB-415C-AFEE-2DB06CBF0596}" type="presParOf" srcId="{222FEDA1-9E9A-421C-8C03-F349E0631388}" destId="{60D625C2-4ACF-42EF-8B1F-D8D72A029E0B}" srcOrd="12" destOrd="0" presId="urn:microsoft.com/office/officeart/2005/8/layout/default#1"/>
    <dgm:cxn modelId="{805926E2-9206-44F7-9706-560919764F67}" type="presParOf" srcId="{222FEDA1-9E9A-421C-8C03-F349E0631388}" destId="{F550CAFA-7B05-46C9-8327-3A9975992261}" srcOrd="13" destOrd="0" presId="urn:microsoft.com/office/officeart/2005/8/layout/default#1"/>
    <dgm:cxn modelId="{D58A3AEE-1162-416E-8E2A-3A8E6AFDF673}" type="presParOf" srcId="{222FEDA1-9E9A-421C-8C03-F349E0631388}" destId="{F63DE0F1-E4F1-4A9E-899E-164ED982587B}" srcOrd="14" destOrd="0" presId="urn:microsoft.com/office/officeart/2005/8/layout/default#1"/>
    <dgm:cxn modelId="{1858BE82-532C-44E0-98BD-274BB27EE486}" type="presParOf" srcId="{222FEDA1-9E9A-421C-8C03-F349E0631388}" destId="{29D557E9-5BE2-4438-AA68-6C0087F57939}" srcOrd="15" destOrd="0" presId="urn:microsoft.com/office/officeart/2005/8/layout/default#1"/>
    <dgm:cxn modelId="{13CED776-ABA3-4DC0-90B8-2FCEE1D0A79F}" type="presParOf" srcId="{222FEDA1-9E9A-421C-8C03-F349E0631388}" destId="{02519CA7-53F5-46D0-BBAE-1A25262818CF}" srcOrd="16" destOrd="0" presId="urn:microsoft.com/office/officeart/2005/8/layout/default#1"/>
    <dgm:cxn modelId="{EFD87B1E-6E23-447B-9777-588D1D130B84}" type="presParOf" srcId="{222FEDA1-9E9A-421C-8C03-F349E0631388}" destId="{C21FD8D8-0AC2-4AF4-A828-C140ABF42795}" srcOrd="17" destOrd="0" presId="urn:microsoft.com/office/officeart/2005/8/layout/default#1"/>
    <dgm:cxn modelId="{38B4DAFA-A019-42D5-9A86-0D776AF089EA}" type="presParOf" srcId="{222FEDA1-9E9A-421C-8C03-F349E0631388}" destId="{1B4F3A76-70C1-4173-BFB3-79D03C6EAC84}" srcOrd="18" destOrd="0" presId="urn:microsoft.com/office/officeart/2005/8/layout/default#1"/>
    <dgm:cxn modelId="{6B515325-B187-400A-8EDD-D2C888C5BC1B}" type="presParOf" srcId="{222FEDA1-9E9A-421C-8C03-F349E0631388}" destId="{9F975A6C-F824-440F-BB87-2EB2B9552D39}" srcOrd="19" destOrd="0" presId="urn:microsoft.com/office/officeart/2005/8/layout/default#1"/>
    <dgm:cxn modelId="{D0CB8D30-853C-44B0-8A35-25EEA394257E}" type="presParOf" srcId="{222FEDA1-9E9A-421C-8C03-F349E0631388}" destId="{2336B8D7-6188-48F1-A956-A7BB4A5D2F64}" srcOrd="20" destOrd="0" presId="urn:microsoft.com/office/officeart/2005/8/layout/default#1"/>
    <dgm:cxn modelId="{6E167183-51C8-4F6F-BF77-4D0B7260D1A8}" type="presParOf" srcId="{222FEDA1-9E9A-421C-8C03-F349E0631388}" destId="{6CB94715-39D3-4429-B77D-DBB2D19D53A8}" srcOrd="21" destOrd="0" presId="urn:microsoft.com/office/officeart/2005/8/layout/default#1"/>
    <dgm:cxn modelId="{DEF645F5-7685-479D-B5CC-DF057B003921}" type="presParOf" srcId="{222FEDA1-9E9A-421C-8C03-F349E0631388}" destId="{A146E97E-F28D-45B9-8B0F-3ADC27167B2C}" srcOrd="22" destOrd="0" presId="urn:microsoft.com/office/officeart/2005/8/layout/default#1"/>
    <dgm:cxn modelId="{951E2883-063B-45CC-BF5B-B8CDE237CCAE}" type="presParOf" srcId="{222FEDA1-9E9A-421C-8C03-F349E0631388}" destId="{28A2EB8F-39E3-4E92-8475-88BCD850E6A0}" srcOrd="23" destOrd="0" presId="urn:microsoft.com/office/officeart/2005/8/layout/default#1"/>
    <dgm:cxn modelId="{26495BC2-E480-49CB-8533-CCCACFEC0077}" type="presParOf" srcId="{222FEDA1-9E9A-421C-8C03-F349E0631388}" destId="{01E900EC-B0FB-4937-92D5-8E421A5A45B1}" srcOrd="24" destOrd="0" presId="urn:microsoft.com/office/officeart/2005/8/layout/default#1"/>
    <dgm:cxn modelId="{8A085C79-B3F3-481F-B305-72594F7B92B5}" type="presParOf" srcId="{222FEDA1-9E9A-421C-8C03-F349E0631388}" destId="{DDD3ACED-0001-4FC3-9EB5-AFEC22EC7056}" srcOrd="25" destOrd="0" presId="urn:microsoft.com/office/officeart/2005/8/layout/default#1"/>
    <dgm:cxn modelId="{EDE32EB5-2AB0-4054-95B0-8B45B33854E6}" type="presParOf" srcId="{222FEDA1-9E9A-421C-8C03-F349E0631388}" destId="{33634896-89CD-438F-AFC1-F87306856668}" srcOrd="26" destOrd="0" presId="urn:microsoft.com/office/officeart/2005/8/layout/default#1"/>
    <dgm:cxn modelId="{E6E30E01-13DB-46E0-989F-DEC2761DE425}" type="presParOf" srcId="{222FEDA1-9E9A-421C-8C03-F349E0631388}" destId="{FBDC35B0-0670-406E-AB5B-AAB9BFCE5E32}" srcOrd="27" destOrd="0" presId="urn:microsoft.com/office/officeart/2005/8/layout/default#1"/>
    <dgm:cxn modelId="{0D8FC4C0-B77E-47A9-85EA-51D9FB3351E3}" type="presParOf" srcId="{222FEDA1-9E9A-421C-8C03-F349E0631388}" destId="{487368EC-BFFA-418E-BBB1-7E6CF022FD9F}" srcOrd="28" destOrd="0" presId="urn:microsoft.com/office/officeart/2005/8/layout/default#1"/>
    <dgm:cxn modelId="{5CBDC8D9-AA1C-443F-94DD-D1F85A93456C}" type="presParOf" srcId="{222FEDA1-9E9A-421C-8C03-F349E0631388}" destId="{B017EBAF-D78F-468D-B291-0C0204C8B593}" srcOrd="29" destOrd="0" presId="urn:microsoft.com/office/officeart/2005/8/layout/default#1"/>
    <dgm:cxn modelId="{8C0E22F8-AF73-4808-8B2D-FA470D3AB90E}" type="presParOf" srcId="{222FEDA1-9E9A-421C-8C03-F349E0631388}" destId="{B7857FEC-2219-4EFA-A4D1-2ED6EDD4AA61}" srcOrd="30" destOrd="0" presId="urn:microsoft.com/office/officeart/2005/8/layout/default#1"/>
    <dgm:cxn modelId="{E5E34396-D93F-4CB6-9BD4-E4ED64BA6B78}" type="presParOf" srcId="{222FEDA1-9E9A-421C-8C03-F349E0631388}" destId="{CBE2CEF2-9F01-48EB-B252-F4DF3FDF6E70}" srcOrd="31" destOrd="0" presId="urn:microsoft.com/office/officeart/2005/8/layout/default#1"/>
    <dgm:cxn modelId="{2CA147E1-F499-4C1B-844A-524BFD3A18B5}" type="presParOf" srcId="{222FEDA1-9E9A-421C-8C03-F349E0631388}" destId="{AC826481-2138-406D-9169-7F475589C201}" srcOrd="32" destOrd="0" presId="urn:microsoft.com/office/officeart/2005/8/layout/default#1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BAACC-CB35-43E3-B96E-FE30BB07E238}" type="doc">
      <dgm:prSet loTypeId="urn:microsoft.com/office/officeart/2008/layout/VerticalCircle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BAB931-72F1-43CB-B1AE-05D26F12AC69}">
      <dgm:prSet phldrT="[Текст]" custT="1"/>
      <dgm:spPr/>
      <dgm:t>
        <a:bodyPr/>
        <a:lstStyle/>
        <a:p>
          <a:r>
            <a:rPr lang="ru-RU" sz="20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2019 г. – 627 тыс. руб., 2020 г. – 652 тыс. руб., 2021 г. – 678 тыс. руб.</a:t>
          </a:r>
          <a:endParaRPr lang="ru-RU" sz="20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843A904-A349-4658-AF72-7B7CC19AF170}" type="parTrans" cxnId="{E6FBC4EB-072A-4960-8EAD-ECC3FC343BE7}">
      <dgm:prSet/>
      <dgm:spPr/>
      <dgm:t>
        <a:bodyPr/>
        <a:lstStyle/>
        <a:p>
          <a:endParaRPr lang="ru-RU" sz="2000"/>
        </a:p>
      </dgm:t>
    </dgm:pt>
    <dgm:pt modelId="{B2403294-3682-4C3E-A669-4B0B99905994}" type="sibTrans" cxnId="{E6FBC4EB-072A-4960-8EAD-ECC3FC343BE7}">
      <dgm:prSet/>
      <dgm:spPr/>
      <dgm:t>
        <a:bodyPr/>
        <a:lstStyle/>
        <a:p>
          <a:endParaRPr lang="ru-RU" sz="2000"/>
        </a:p>
      </dgm:t>
    </dgm:pt>
    <dgm:pt modelId="{1C992233-013F-4131-AF52-45C778B99890}">
      <dgm:prSet phldrT="[Текст]" custT="1"/>
      <dgm:spPr/>
      <dgm:t>
        <a:bodyPr/>
        <a:lstStyle/>
        <a:p>
          <a:r>
            <a:rPr lang="ru-RU" sz="20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2019 г. – 2 053 тыс. руб., 2020 г. – 2 135 тыс. руб., 2021 г. – 2 220 тыс. руб.</a:t>
          </a:r>
          <a:endParaRPr lang="ru-RU" sz="20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EBF6717-038C-4449-942B-AFADF7210A5A}" type="parTrans" cxnId="{D1B1148C-E67D-4DFD-AC4F-CACAE2C7E35E}">
      <dgm:prSet/>
      <dgm:spPr/>
      <dgm:t>
        <a:bodyPr/>
        <a:lstStyle/>
        <a:p>
          <a:endParaRPr lang="ru-RU" sz="2000"/>
        </a:p>
      </dgm:t>
    </dgm:pt>
    <dgm:pt modelId="{F2C6763D-22BF-47EF-A4DE-D8A3B1F956DF}" type="sibTrans" cxnId="{D1B1148C-E67D-4DFD-AC4F-CACAE2C7E35E}">
      <dgm:prSet/>
      <dgm:spPr/>
      <dgm:t>
        <a:bodyPr/>
        <a:lstStyle/>
        <a:p>
          <a:endParaRPr lang="ru-RU" sz="2000"/>
        </a:p>
      </dgm:t>
    </dgm:pt>
    <dgm:pt modelId="{BB6CEAFE-2E66-402F-8F5A-197D954B6340}">
      <dgm:prSet phldrT="[Текст]" custT="1"/>
      <dgm:spPr/>
      <dgm:t>
        <a:bodyPr/>
        <a:lstStyle/>
        <a:p>
          <a:r>
            <a:rPr lang="ru-RU" sz="20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текущий ремонт жилищного фонда: 2019 г. – 1 718 тыс. руб., 2020 г. – 1 738 тыс. руб., 2021 г. – 1 806 тыс. руб.</a:t>
          </a:r>
          <a:endParaRPr lang="ru-RU" sz="20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1BB13A-8DEC-404C-9744-5EF52B3A3E91}" type="parTrans" cxnId="{ED051B45-1671-4A91-B8AE-23F27182856F}">
      <dgm:prSet/>
      <dgm:spPr/>
      <dgm:t>
        <a:bodyPr/>
        <a:lstStyle/>
        <a:p>
          <a:endParaRPr lang="ru-RU" sz="2000"/>
        </a:p>
      </dgm:t>
    </dgm:pt>
    <dgm:pt modelId="{7A9387F4-D868-49B4-8F6E-F7DF9F3B55A6}" type="sibTrans" cxnId="{ED051B45-1671-4A91-B8AE-23F27182856F}">
      <dgm:prSet/>
      <dgm:spPr/>
      <dgm:t>
        <a:bodyPr/>
        <a:lstStyle/>
        <a:p>
          <a:endParaRPr lang="ru-RU" sz="2000"/>
        </a:p>
      </dgm:t>
    </dgm:pt>
    <dgm:pt modelId="{62CCD32F-10AF-4AC4-A627-29E5418E6EB2}">
      <dgm:prSet phldrT="[Текст]" custT="1"/>
      <dgm:spPr/>
      <dgm:t>
        <a:bodyPr/>
        <a:lstStyle/>
        <a:p>
          <a:r>
            <a:rPr lang="ru-RU" sz="20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Осуществление муниципальной поддержки по кап. ремонту МЖД: 2019 г. – 30 тыс. руб., 2020 г. – 30 тыс. руб., 2021 г. – 30 тыс. руб.</a:t>
          </a:r>
          <a:endParaRPr lang="ru-RU" sz="20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CFDD3F-FA6B-455F-B0A3-2BCB7BA35C71}" type="parTrans" cxnId="{9F9B7F76-3574-4DA3-AAD9-84B146172EDA}">
      <dgm:prSet/>
      <dgm:spPr/>
      <dgm:t>
        <a:bodyPr/>
        <a:lstStyle/>
        <a:p>
          <a:endParaRPr lang="ru-RU"/>
        </a:p>
      </dgm:t>
    </dgm:pt>
    <dgm:pt modelId="{01D8EA3A-C195-44B4-94A4-7A3341A5E934}" type="sibTrans" cxnId="{9F9B7F76-3574-4DA3-AAD9-84B146172EDA}">
      <dgm:prSet/>
      <dgm:spPr/>
      <dgm:t>
        <a:bodyPr/>
        <a:lstStyle/>
        <a:p>
          <a:endParaRPr lang="ru-RU"/>
        </a:p>
      </dgm:t>
    </dgm:pt>
    <dgm:pt modelId="{505548E9-A7C3-4DBF-86A6-9D1C9DEB9A76}" type="pres">
      <dgm:prSet presAssocID="{08FBAACC-CB35-43E3-B96E-FE30BB07E23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963612A-855E-4E05-A91B-5D5E14FC0EAB}" type="pres">
      <dgm:prSet presAssocID="{62CCD32F-10AF-4AC4-A627-29E5418E6EB2}" presName="noChildren" presStyleCnt="0"/>
      <dgm:spPr/>
    </dgm:pt>
    <dgm:pt modelId="{FC4CA685-7BCC-4E08-9758-EF65917C5BE7}" type="pres">
      <dgm:prSet presAssocID="{62CCD32F-10AF-4AC4-A627-29E5418E6EB2}" presName="gap" presStyleCnt="0"/>
      <dgm:spPr/>
    </dgm:pt>
    <dgm:pt modelId="{0D608341-0198-40D3-A7CD-A2EB9F5BA039}" type="pres">
      <dgm:prSet presAssocID="{62CCD32F-10AF-4AC4-A627-29E5418E6EB2}" presName="medCircle2" presStyleLbl="vennNode1" presStyleIdx="0" presStyleCnt="4" custLinFactNeighborX="-33689" custLinFactNeighborY="-12"/>
      <dgm:spPr/>
    </dgm:pt>
    <dgm:pt modelId="{E61800A8-27A8-4F0F-8ABA-1BE383202147}" type="pres">
      <dgm:prSet presAssocID="{62CCD32F-10AF-4AC4-A627-29E5418E6EB2}" presName="txLvlOnly1" presStyleLbl="revTx" presStyleIdx="0" presStyleCnt="4" custLinFactNeighborX="-6832" custLinFactNeighborY="-12"/>
      <dgm:spPr/>
      <dgm:t>
        <a:bodyPr/>
        <a:lstStyle/>
        <a:p>
          <a:endParaRPr lang="ru-RU"/>
        </a:p>
      </dgm:t>
    </dgm:pt>
    <dgm:pt modelId="{B577C9EF-7ACB-4981-A3DB-E86138BAD693}" type="pres">
      <dgm:prSet presAssocID="{40BAB931-72F1-43CB-B1AE-05D26F12AC69}" presName="noChildren" presStyleCnt="0"/>
      <dgm:spPr/>
      <dgm:t>
        <a:bodyPr/>
        <a:lstStyle/>
        <a:p>
          <a:endParaRPr lang="ru-RU"/>
        </a:p>
      </dgm:t>
    </dgm:pt>
    <dgm:pt modelId="{413A21E7-970C-4A3D-8EC6-7073D0FF23E6}" type="pres">
      <dgm:prSet presAssocID="{40BAB931-72F1-43CB-B1AE-05D26F12AC69}" presName="gap" presStyleCnt="0"/>
      <dgm:spPr/>
      <dgm:t>
        <a:bodyPr/>
        <a:lstStyle/>
        <a:p>
          <a:endParaRPr lang="ru-RU"/>
        </a:p>
      </dgm:t>
    </dgm:pt>
    <dgm:pt modelId="{3B4938FF-931F-4CCF-93A3-2E7FD402D679}" type="pres">
      <dgm:prSet presAssocID="{40BAB931-72F1-43CB-B1AE-05D26F12AC69}" presName="medCircle2" presStyleLbl="vennNode1" presStyleIdx="1" presStyleCnt="4" custLinFactNeighborX="-33689" custLinFactNeighborY="-1376"/>
      <dgm:spPr/>
      <dgm:t>
        <a:bodyPr/>
        <a:lstStyle/>
        <a:p>
          <a:endParaRPr lang="ru-RU"/>
        </a:p>
      </dgm:t>
    </dgm:pt>
    <dgm:pt modelId="{E65086A6-AA9F-4288-9EED-5DE7D216ED81}" type="pres">
      <dgm:prSet presAssocID="{40BAB931-72F1-43CB-B1AE-05D26F12AC69}" presName="txLvlOnly1" presStyleLbl="revTx" presStyleIdx="1" presStyleCnt="4" custLinFactNeighborX="-6442" custLinFactNeighborY="-6856"/>
      <dgm:spPr/>
      <dgm:t>
        <a:bodyPr/>
        <a:lstStyle/>
        <a:p>
          <a:endParaRPr lang="ru-RU"/>
        </a:p>
      </dgm:t>
    </dgm:pt>
    <dgm:pt modelId="{1107807B-A8AF-49CD-9B30-6B40B63A8055}" type="pres">
      <dgm:prSet presAssocID="{1C992233-013F-4131-AF52-45C778B99890}" presName="noChildren" presStyleCnt="0"/>
      <dgm:spPr/>
      <dgm:t>
        <a:bodyPr/>
        <a:lstStyle/>
        <a:p>
          <a:endParaRPr lang="ru-RU"/>
        </a:p>
      </dgm:t>
    </dgm:pt>
    <dgm:pt modelId="{43922E1F-35A6-4019-88E4-819262EF3D41}" type="pres">
      <dgm:prSet presAssocID="{1C992233-013F-4131-AF52-45C778B99890}" presName="gap" presStyleCnt="0"/>
      <dgm:spPr/>
      <dgm:t>
        <a:bodyPr/>
        <a:lstStyle/>
        <a:p>
          <a:endParaRPr lang="ru-RU"/>
        </a:p>
      </dgm:t>
    </dgm:pt>
    <dgm:pt modelId="{8D1D7D27-D6DE-450E-9F4E-8DF27013E0F5}" type="pres">
      <dgm:prSet presAssocID="{1C992233-013F-4131-AF52-45C778B99890}" presName="medCircle2" presStyleLbl="vennNode1" presStyleIdx="2" presStyleCnt="4" custLinFactNeighborX="-33689" custLinFactNeighborY="-2740"/>
      <dgm:spPr/>
      <dgm:t>
        <a:bodyPr/>
        <a:lstStyle/>
        <a:p>
          <a:endParaRPr lang="ru-RU"/>
        </a:p>
      </dgm:t>
    </dgm:pt>
    <dgm:pt modelId="{F0BC14E8-6BEA-4552-AFC1-E12C75022C19}" type="pres">
      <dgm:prSet presAssocID="{1C992233-013F-4131-AF52-45C778B99890}" presName="txLvlOnly1" presStyleLbl="revTx" presStyleIdx="2" presStyleCnt="4" custLinFactNeighborX="-6442" custLinFactNeighborY="-2740"/>
      <dgm:spPr/>
      <dgm:t>
        <a:bodyPr/>
        <a:lstStyle/>
        <a:p>
          <a:endParaRPr lang="ru-RU"/>
        </a:p>
      </dgm:t>
    </dgm:pt>
    <dgm:pt modelId="{A48E3D42-5BD2-4F83-B5EB-68BB083C1374}" type="pres">
      <dgm:prSet presAssocID="{BB6CEAFE-2E66-402F-8F5A-197D954B6340}" presName="noChildren" presStyleCnt="0"/>
      <dgm:spPr/>
      <dgm:t>
        <a:bodyPr/>
        <a:lstStyle/>
        <a:p>
          <a:endParaRPr lang="ru-RU"/>
        </a:p>
      </dgm:t>
    </dgm:pt>
    <dgm:pt modelId="{90FB6895-FB7C-4D7A-A95C-565F7891113F}" type="pres">
      <dgm:prSet presAssocID="{BB6CEAFE-2E66-402F-8F5A-197D954B6340}" presName="gap" presStyleCnt="0"/>
      <dgm:spPr/>
      <dgm:t>
        <a:bodyPr/>
        <a:lstStyle/>
        <a:p>
          <a:endParaRPr lang="ru-RU"/>
        </a:p>
      </dgm:t>
    </dgm:pt>
    <dgm:pt modelId="{62339078-56A2-49C2-9175-A47E3CDDCC50}" type="pres">
      <dgm:prSet presAssocID="{BB6CEAFE-2E66-402F-8F5A-197D954B6340}" presName="medCircle2" presStyleLbl="vennNode1" presStyleIdx="3" presStyleCnt="4" custLinFactNeighborX="-33689" custLinFactNeighborY="-4104"/>
      <dgm:spPr/>
      <dgm:t>
        <a:bodyPr/>
        <a:lstStyle/>
        <a:p>
          <a:endParaRPr lang="ru-RU"/>
        </a:p>
      </dgm:t>
    </dgm:pt>
    <dgm:pt modelId="{EEF36F61-E5F5-4B71-BEB7-606ADD587777}" type="pres">
      <dgm:prSet presAssocID="{BB6CEAFE-2E66-402F-8F5A-197D954B6340}" presName="txLvlOnly1" presStyleLbl="revTx" presStyleIdx="3" presStyleCnt="4" custLinFactNeighborX="-7340" custLinFactNeighborY="-9229"/>
      <dgm:spPr/>
      <dgm:t>
        <a:bodyPr/>
        <a:lstStyle/>
        <a:p>
          <a:endParaRPr lang="ru-RU"/>
        </a:p>
      </dgm:t>
    </dgm:pt>
  </dgm:ptLst>
  <dgm:cxnLst>
    <dgm:cxn modelId="{BD5C7EC9-66E3-404D-ABCE-7CF74D41C4D1}" type="presOf" srcId="{62CCD32F-10AF-4AC4-A627-29E5418E6EB2}" destId="{E61800A8-27A8-4F0F-8ABA-1BE383202147}" srcOrd="0" destOrd="0" presId="urn:microsoft.com/office/officeart/2008/layout/VerticalCircleList"/>
    <dgm:cxn modelId="{7BF042A7-87AF-4586-AB32-131E8835C56F}" type="presOf" srcId="{BB6CEAFE-2E66-402F-8F5A-197D954B6340}" destId="{EEF36F61-E5F5-4B71-BEB7-606ADD587777}" srcOrd="0" destOrd="0" presId="urn:microsoft.com/office/officeart/2008/layout/VerticalCircleList"/>
    <dgm:cxn modelId="{9F9B7F76-3574-4DA3-AAD9-84B146172EDA}" srcId="{08FBAACC-CB35-43E3-B96E-FE30BB07E238}" destId="{62CCD32F-10AF-4AC4-A627-29E5418E6EB2}" srcOrd="0" destOrd="0" parTransId="{1ACFDD3F-FA6B-455F-B0A3-2BCB7BA35C71}" sibTransId="{01D8EA3A-C195-44B4-94A4-7A3341A5E934}"/>
    <dgm:cxn modelId="{ED051B45-1671-4A91-B8AE-23F27182856F}" srcId="{08FBAACC-CB35-43E3-B96E-FE30BB07E238}" destId="{BB6CEAFE-2E66-402F-8F5A-197D954B6340}" srcOrd="3" destOrd="0" parTransId="{811BB13A-8DEC-404C-9744-5EF52B3A3E91}" sibTransId="{7A9387F4-D868-49B4-8F6E-F7DF9F3B55A6}"/>
    <dgm:cxn modelId="{3D1BF886-CB18-4A4C-8C5A-A7ABA933E19E}" type="presOf" srcId="{40BAB931-72F1-43CB-B1AE-05D26F12AC69}" destId="{E65086A6-AA9F-4288-9EED-5DE7D216ED81}" srcOrd="0" destOrd="0" presId="urn:microsoft.com/office/officeart/2008/layout/VerticalCircleList"/>
    <dgm:cxn modelId="{D3E19CBF-9AED-4555-8BC4-CAA62A99DCF9}" type="presOf" srcId="{1C992233-013F-4131-AF52-45C778B99890}" destId="{F0BC14E8-6BEA-4552-AFC1-E12C75022C19}" srcOrd="0" destOrd="0" presId="urn:microsoft.com/office/officeart/2008/layout/VerticalCircleList"/>
    <dgm:cxn modelId="{D1B1148C-E67D-4DFD-AC4F-CACAE2C7E35E}" srcId="{08FBAACC-CB35-43E3-B96E-FE30BB07E238}" destId="{1C992233-013F-4131-AF52-45C778B99890}" srcOrd="2" destOrd="0" parTransId="{CEBF6717-038C-4449-942B-AFADF7210A5A}" sibTransId="{F2C6763D-22BF-47EF-A4DE-D8A3B1F956DF}"/>
    <dgm:cxn modelId="{E6FBC4EB-072A-4960-8EAD-ECC3FC343BE7}" srcId="{08FBAACC-CB35-43E3-B96E-FE30BB07E238}" destId="{40BAB931-72F1-43CB-B1AE-05D26F12AC69}" srcOrd="1" destOrd="0" parTransId="{E843A904-A349-4658-AF72-7B7CC19AF170}" sibTransId="{B2403294-3682-4C3E-A669-4B0B99905994}"/>
    <dgm:cxn modelId="{C0BA7146-C477-4190-A6F1-4A3884538412}" type="presOf" srcId="{08FBAACC-CB35-43E3-B96E-FE30BB07E238}" destId="{505548E9-A7C3-4DBF-86A6-9D1C9DEB9A76}" srcOrd="0" destOrd="0" presId="urn:microsoft.com/office/officeart/2008/layout/VerticalCircleList"/>
    <dgm:cxn modelId="{7F9EAE15-E919-4AB2-98B0-7FCE9BA204F4}" type="presParOf" srcId="{505548E9-A7C3-4DBF-86A6-9D1C9DEB9A76}" destId="{6963612A-855E-4E05-A91B-5D5E14FC0EAB}" srcOrd="0" destOrd="0" presId="urn:microsoft.com/office/officeart/2008/layout/VerticalCircleList"/>
    <dgm:cxn modelId="{0E62183B-5E7C-43FC-B3E4-F6A1425B98C1}" type="presParOf" srcId="{6963612A-855E-4E05-A91B-5D5E14FC0EAB}" destId="{FC4CA685-7BCC-4E08-9758-EF65917C5BE7}" srcOrd="0" destOrd="0" presId="urn:microsoft.com/office/officeart/2008/layout/VerticalCircleList"/>
    <dgm:cxn modelId="{63C87F5B-B793-484E-A6F2-6658A71A2E0D}" type="presParOf" srcId="{6963612A-855E-4E05-A91B-5D5E14FC0EAB}" destId="{0D608341-0198-40D3-A7CD-A2EB9F5BA039}" srcOrd="1" destOrd="0" presId="urn:microsoft.com/office/officeart/2008/layout/VerticalCircleList"/>
    <dgm:cxn modelId="{33B12165-C50D-4F27-9998-7B5D70315E65}" type="presParOf" srcId="{6963612A-855E-4E05-A91B-5D5E14FC0EAB}" destId="{E61800A8-27A8-4F0F-8ABA-1BE383202147}" srcOrd="2" destOrd="0" presId="urn:microsoft.com/office/officeart/2008/layout/VerticalCircleList"/>
    <dgm:cxn modelId="{2B68C911-1D1A-4F9A-B021-12FE14A30863}" type="presParOf" srcId="{505548E9-A7C3-4DBF-86A6-9D1C9DEB9A76}" destId="{B577C9EF-7ACB-4981-A3DB-E86138BAD693}" srcOrd="1" destOrd="0" presId="urn:microsoft.com/office/officeart/2008/layout/VerticalCircleList"/>
    <dgm:cxn modelId="{E6EA70A9-4B9E-4A7C-9F68-0BBE6C8F70BB}" type="presParOf" srcId="{B577C9EF-7ACB-4981-A3DB-E86138BAD693}" destId="{413A21E7-970C-4A3D-8EC6-7073D0FF23E6}" srcOrd="0" destOrd="0" presId="urn:microsoft.com/office/officeart/2008/layout/VerticalCircleList"/>
    <dgm:cxn modelId="{B5135159-E96A-439E-BD35-30FB1793D08C}" type="presParOf" srcId="{B577C9EF-7ACB-4981-A3DB-E86138BAD693}" destId="{3B4938FF-931F-4CCF-93A3-2E7FD402D679}" srcOrd="1" destOrd="0" presId="urn:microsoft.com/office/officeart/2008/layout/VerticalCircleList"/>
    <dgm:cxn modelId="{52D4385C-49AC-48BA-9922-BB0FE48B4FE1}" type="presParOf" srcId="{B577C9EF-7ACB-4981-A3DB-E86138BAD693}" destId="{E65086A6-AA9F-4288-9EED-5DE7D216ED81}" srcOrd="2" destOrd="0" presId="urn:microsoft.com/office/officeart/2008/layout/VerticalCircleList"/>
    <dgm:cxn modelId="{2D5C6230-0CB1-4778-9D63-4B1F17C40963}" type="presParOf" srcId="{505548E9-A7C3-4DBF-86A6-9D1C9DEB9A76}" destId="{1107807B-A8AF-49CD-9B30-6B40B63A8055}" srcOrd="2" destOrd="0" presId="urn:microsoft.com/office/officeart/2008/layout/VerticalCircleList"/>
    <dgm:cxn modelId="{9C5AD490-658D-4EB9-B187-7D5273ED906C}" type="presParOf" srcId="{1107807B-A8AF-49CD-9B30-6B40B63A8055}" destId="{43922E1F-35A6-4019-88E4-819262EF3D41}" srcOrd="0" destOrd="0" presId="urn:microsoft.com/office/officeart/2008/layout/VerticalCircleList"/>
    <dgm:cxn modelId="{DE66C732-6CE1-448F-9094-4DC2DE8436F2}" type="presParOf" srcId="{1107807B-A8AF-49CD-9B30-6B40B63A8055}" destId="{8D1D7D27-D6DE-450E-9F4E-8DF27013E0F5}" srcOrd="1" destOrd="0" presId="urn:microsoft.com/office/officeart/2008/layout/VerticalCircleList"/>
    <dgm:cxn modelId="{1DBF85C2-B532-4A22-A31A-7E133D94C2E3}" type="presParOf" srcId="{1107807B-A8AF-49CD-9B30-6B40B63A8055}" destId="{F0BC14E8-6BEA-4552-AFC1-E12C75022C19}" srcOrd="2" destOrd="0" presId="urn:microsoft.com/office/officeart/2008/layout/VerticalCircleList"/>
    <dgm:cxn modelId="{16CD283F-C512-4475-8847-FE2E317F53F3}" type="presParOf" srcId="{505548E9-A7C3-4DBF-86A6-9D1C9DEB9A76}" destId="{A48E3D42-5BD2-4F83-B5EB-68BB083C1374}" srcOrd="3" destOrd="0" presId="urn:microsoft.com/office/officeart/2008/layout/VerticalCircleList"/>
    <dgm:cxn modelId="{541D325A-1862-44EA-9035-D860016F76C5}" type="presParOf" srcId="{A48E3D42-5BD2-4F83-B5EB-68BB083C1374}" destId="{90FB6895-FB7C-4D7A-A95C-565F7891113F}" srcOrd="0" destOrd="0" presId="urn:microsoft.com/office/officeart/2008/layout/VerticalCircleList"/>
    <dgm:cxn modelId="{97602017-FA0A-4C8A-9933-7C67073F17B3}" type="presParOf" srcId="{A48E3D42-5BD2-4F83-B5EB-68BB083C1374}" destId="{62339078-56A2-49C2-9175-A47E3CDDCC50}" srcOrd="1" destOrd="0" presId="urn:microsoft.com/office/officeart/2008/layout/VerticalCircleList"/>
    <dgm:cxn modelId="{2EAED6B9-3A99-40F3-B9BA-4F058253AF46}" type="presParOf" srcId="{A48E3D42-5BD2-4F83-B5EB-68BB083C1374}" destId="{EEF36F61-E5F5-4B71-BEB7-606ADD58777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4C19B-F8BD-47F1-888B-8BE9794A16AC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003D58-78BC-4955-B59C-5C99A81B2BCD}">
      <dgm:prSet phldrT="[Текст]" custT="1"/>
      <dgm:spPr/>
      <dgm:t>
        <a:bodyPr/>
        <a:lstStyle/>
        <a:p>
          <a:endParaRPr lang="ru-RU" sz="2400" dirty="0"/>
        </a:p>
      </dgm:t>
    </dgm:pt>
    <dgm:pt modelId="{D91DC104-21F8-4A72-B017-51C0EAC59549}" type="parTrans" cxnId="{2C21D298-DAEB-4C70-8D36-338ABDB257EA}">
      <dgm:prSet/>
      <dgm:spPr/>
      <dgm:t>
        <a:bodyPr/>
        <a:lstStyle/>
        <a:p>
          <a:endParaRPr lang="ru-RU"/>
        </a:p>
      </dgm:t>
    </dgm:pt>
    <dgm:pt modelId="{0BDFE4DF-E0E9-410D-9C86-9FA6DD7D8470}" type="sibTrans" cxnId="{2C21D298-DAEB-4C70-8D36-338ABDB257EA}">
      <dgm:prSet/>
      <dgm:spPr/>
      <dgm:t>
        <a:bodyPr/>
        <a:lstStyle/>
        <a:p>
          <a:endParaRPr lang="ru-RU"/>
        </a:p>
      </dgm:t>
    </dgm:pt>
    <dgm:pt modelId="{8B1552B1-DF72-439E-9B18-F412A7912767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"Город Балабаново": 2019 г. – 620 тыс. руб.</a:t>
          </a:r>
          <a:endParaRPr lang="ru-RU" sz="1800" b="0" cap="none" spc="0" baseline="0" dirty="0">
            <a:ln w="10541" cmpd="sng">
              <a:prstDash val="solid"/>
            </a:ln>
            <a:effectLst/>
          </a:endParaRPr>
        </a:p>
      </dgm:t>
    </dgm:pt>
    <dgm:pt modelId="{16B7C6C2-4BE8-420A-A4F0-B93FA8BAE325}" type="parTrans" cxnId="{B6B18044-F3DC-4910-AFB8-01C6935FE6AB}">
      <dgm:prSet/>
      <dgm:spPr/>
      <dgm:t>
        <a:bodyPr/>
        <a:lstStyle/>
        <a:p>
          <a:endParaRPr lang="ru-RU"/>
        </a:p>
      </dgm:t>
    </dgm:pt>
    <dgm:pt modelId="{4E4F4476-EEFD-4730-87A2-C27589B097DF}" type="sibTrans" cxnId="{B6B18044-F3DC-4910-AFB8-01C6935FE6AB}">
      <dgm:prSet/>
      <dgm:spPr/>
      <dgm:t>
        <a:bodyPr/>
        <a:lstStyle/>
        <a:p>
          <a:endParaRPr lang="ru-RU"/>
        </a:p>
      </dgm:t>
    </dgm:pt>
    <dgm:pt modelId="{7FFEC19C-A487-4B37-AD6E-ED3184307D23}">
      <dgm:prSet phldrT="[Текст]" custT="1"/>
      <dgm:spPr/>
      <dgm:t>
        <a:bodyPr/>
        <a:lstStyle/>
        <a:p>
          <a:endParaRPr lang="ru-RU" sz="2400" dirty="0"/>
        </a:p>
      </dgm:t>
    </dgm:pt>
    <dgm:pt modelId="{F288CA54-4858-4F1D-96EE-E5C121CAB9AE}" type="parTrans" cxnId="{3179D2BC-D8D1-40E4-BC36-6ADF7ACBC6CD}">
      <dgm:prSet/>
      <dgm:spPr/>
      <dgm:t>
        <a:bodyPr/>
        <a:lstStyle/>
        <a:p>
          <a:endParaRPr lang="ru-RU"/>
        </a:p>
      </dgm:t>
    </dgm:pt>
    <dgm:pt modelId="{FB600600-D387-4EFE-A59E-558928218E52}" type="sibTrans" cxnId="{3179D2BC-D8D1-40E4-BC36-6ADF7ACBC6CD}">
      <dgm:prSet/>
      <dgm:spPr/>
      <dgm:t>
        <a:bodyPr/>
        <a:lstStyle/>
        <a:p>
          <a:endParaRPr lang="ru-RU"/>
        </a:p>
      </dgm:t>
    </dgm:pt>
    <dgm:pt modelId="{09EC1956-C3A7-48DB-994A-E232AEE80A4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2019 г. – 38 300 тыс. руб., 2020 г. – 35 250 тыс. руб., 2021 г. – 38 250 тыс. руб.</a:t>
          </a:r>
          <a:endParaRPr lang="ru-RU" sz="1800" baseline="0" dirty="0">
            <a:effectLst/>
          </a:endParaRPr>
        </a:p>
      </dgm:t>
    </dgm:pt>
    <dgm:pt modelId="{13A02E1D-93DE-4E66-9B6C-B30277DF0652}" type="parTrans" cxnId="{B51FBA9F-D53A-418C-A18C-D60A4B838FD4}">
      <dgm:prSet/>
      <dgm:spPr/>
      <dgm:t>
        <a:bodyPr/>
        <a:lstStyle/>
        <a:p>
          <a:endParaRPr lang="ru-RU"/>
        </a:p>
      </dgm:t>
    </dgm:pt>
    <dgm:pt modelId="{E456FD4A-0DD1-420C-90F8-07C04EBAFDAF}" type="sibTrans" cxnId="{B51FBA9F-D53A-418C-A18C-D60A4B838FD4}">
      <dgm:prSet/>
      <dgm:spPr/>
      <dgm:t>
        <a:bodyPr/>
        <a:lstStyle/>
        <a:p>
          <a:endParaRPr lang="ru-RU"/>
        </a:p>
      </dgm:t>
    </dgm:pt>
    <dgm:pt modelId="{6A58A14F-6EBD-45FF-9B27-151EA8F50385}">
      <dgm:prSet phldrT="[Текст]" custT="1"/>
      <dgm:spPr/>
      <dgm:t>
        <a:bodyPr/>
        <a:lstStyle/>
        <a:p>
          <a:endParaRPr lang="ru-RU" sz="2400" baseline="0" dirty="0"/>
        </a:p>
      </dgm:t>
    </dgm:pt>
    <dgm:pt modelId="{A0D322B7-9F5B-4A9F-B47F-9FDE04EC5372}" type="parTrans" cxnId="{6BC43C3C-39E3-4D6F-B60B-BBC7D406D88B}">
      <dgm:prSet/>
      <dgm:spPr/>
      <dgm:t>
        <a:bodyPr/>
        <a:lstStyle/>
        <a:p>
          <a:endParaRPr lang="ru-RU"/>
        </a:p>
      </dgm:t>
    </dgm:pt>
    <dgm:pt modelId="{2B1EFCD6-FDF1-4197-B754-2E3EBDC014B1}" type="sibTrans" cxnId="{6BC43C3C-39E3-4D6F-B60B-BBC7D406D88B}">
      <dgm:prSet/>
      <dgm:spPr/>
      <dgm:t>
        <a:bodyPr/>
        <a:lstStyle/>
        <a:p>
          <a:endParaRPr lang="ru-RU"/>
        </a:p>
      </dgm:t>
    </dgm:pt>
    <dgm:pt modelId="{6B9B39C2-91A8-44DE-A32B-34AE9CF56AF7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"Управление муниципальным имуществом  МО "Город Балабаново": 2019 г. – 1 800 тыс. руб., 2020 г. – 1 800 тыс. руб., 2021 г. – 1 800 тыс. руб.</a:t>
          </a:r>
          <a:endParaRPr lang="ru-RU" sz="1800" b="0" cap="none" spc="0" baseline="0" dirty="0">
            <a:ln w="10541" cmpd="sng">
              <a:prstDash val="solid"/>
            </a:ln>
            <a:effectLst/>
          </a:endParaRPr>
        </a:p>
      </dgm:t>
    </dgm:pt>
    <dgm:pt modelId="{45FD892D-B90D-40CB-8543-FAE6D8D36CDE}" type="parTrans" cxnId="{B5EA1AD1-5A2C-4787-A763-5DD1E985EA0A}">
      <dgm:prSet/>
      <dgm:spPr/>
      <dgm:t>
        <a:bodyPr/>
        <a:lstStyle/>
        <a:p>
          <a:endParaRPr lang="ru-RU"/>
        </a:p>
      </dgm:t>
    </dgm:pt>
    <dgm:pt modelId="{E7CF514F-D5F6-4F65-BC14-6F8E42E8F9CD}" type="sibTrans" cxnId="{B5EA1AD1-5A2C-4787-A763-5DD1E985EA0A}">
      <dgm:prSet/>
      <dgm:spPr/>
      <dgm:t>
        <a:bodyPr/>
        <a:lstStyle/>
        <a:p>
          <a:endParaRPr lang="ru-RU"/>
        </a:p>
      </dgm:t>
    </dgm:pt>
    <dgm:pt modelId="{13C3AA3F-44B0-43BE-9418-B0470D9A8560}">
      <dgm:prSet phldrT="[Текст]" custT="1"/>
      <dgm:spPr/>
      <dgm:t>
        <a:bodyPr/>
        <a:lstStyle/>
        <a:p>
          <a:endParaRPr lang="ru-RU" sz="2400" dirty="0"/>
        </a:p>
      </dgm:t>
    </dgm:pt>
    <dgm:pt modelId="{441C0385-E3A2-4FF6-B7E3-B823528DD612}" type="parTrans" cxnId="{4F6A308E-5EB0-426B-8D86-96BBFD7A3037}">
      <dgm:prSet/>
      <dgm:spPr/>
      <dgm:t>
        <a:bodyPr/>
        <a:lstStyle/>
        <a:p>
          <a:endParaRPr lang="ru-RU"/>
        </a:p>
      </dgm:t>
    </dgm:pt>
    <dgm:pt modelId="{BEDE0183-2B13-484C-BC1F-4ED46734A1DB}" type="sibTrans" cxnId="{4F6A308E-5EB0-426B-8D86-96BBFD7A3037}">
      <dgm:prSet/>
      <dgm:spPr/>
      <dgm:t>
        <a:bodyPr/>
        <a:lstStyle/>
        <a:p>
          <a:endParaRPr lang="ru-RU"/>
        </a:p>
      </dgm:t>
    </dgm:pt>
    <dgm:pt modelId="{50CF56C7-F2B4-4619-B4A8-255D4F94D4F0}">
      <dgm:prSet phldrT="[Текст]" custT="1"/>
      <dgm:spPr>
        <a:solidFill>
          <a:srgbClr val="ADDB7B">
            <a:alpha val="89804"/>
          </a:srgbClr>
        </a:solidFill>
      </dgm:spPr>
      <dgm:t>
        <a:bodyPr/>
        <a:lstStyle/>
        <a:p>
          <a:r>
            <a:rPr lang="ru-RU" sz="1800" b="0" dirty="0" smtClean="0">
              <a:effectLst/>
            </a:rPr>
            <a:t>МП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dirty="0" smtClean="0">
              <a:effectLst/>
            </a:rPr>
            <a:t>Безопасность жизнедеятельности в г. Балабаново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": 2019 г. – 78 тыс. руб., 2020 г. – 78 тыс. руб., 2021 г. – 78 тыс. руб.</a:t>
          </a:r>
          <a:endParaRPr lang="ru-RU" sz="1800" b="0" dirty="0">
            <a:effectLst/>
          </a:endParaRPr>
        </a:p>
      </dgm:t>
    </dgm:pt>
    <dgm:pt modelId="{6F524937-06C0-40FC-9F37-EA9786BE9EB5}" type="parTrans" cxnId="{8D697161-8E1C-4361-971B-31023FA350A9}">
      <dgm:prSet/>
      <dgm:spPr/>
      <dgm:t>
        <a:bodyPr/>
        <a:lstStyle/>
        <a:p>
          <a:endParaRPr lang="ru-RU"/>
        </a:p>
      </dgm:t>
    </dgm:pt>
    <dgm:pt modelId="{225353A3-D9C8-4939-B569-039718750AA1}" type="sibTrans" cxnId="{8D697161-8E1C-4361-971B-31023FA350A9}">
      <dgm:prSet/>
      <dgm:spPr/>
      <dgm:t>
        <a:bodyPr/>
        <a:lstStyle/>
        <a:p>
          <a:endParaRPr lang="ru-RU"/>
        </a:p>
      </dgm:t>
    </dgm:pt>
    <dgm:pt modelId="{10C8E07D-53AD-4C7A-B8B3-B4B0BC1942B3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800" b="0" cap="none" spc="0" baseline="0" dirty="0" smtClean="0">
            <a:ln w="10541" cmpd="sng">
              <a:prstDash val="solid"/>
            </a:ln>
            <a:effectLst/>
          </a:endParaRPr>
        </a:p>
      </dgm:t>
    </dgm:pt>
    <dgm:pt modelId="{6517E11A-DE40-45E2-90D9-F9C4806CAA8A}" type="parTrans" cxnId="{5F495F85-F462-468A-9D41-87B6AD3A5F2C}">
      <dgm:prSet/>
      <dgm:spPr/>
      <dgm:t>
        <a:bodyPr/>
        <a:lstStyle/>
        <a:p>
          <a:endParaRPr lang="ru-RU"/>
        </a:p>
      </dgm:t>
    </dgm:pt>
    <dgm:pt modelId="{631800B0-960D-4AD7-A7FF-88EE4EFCFFA1}" type="sibTrans" cxnId="{5F495F85-F462-468A-9D41-87B6AD3A5F2C}">
      <dgm:prSet/>
      <dgm:spPr/>
      <dgm:t>
        <a:bodyPr/>
        <a:lstStyle/>
        <a:p>
          <a:endParaRPr lang="ru-RU"/>
        </a:p>
      </dgm:t>
    </dgm:pt>
    <dgm:pt modelId="{C0BE74FC-E62E-4AF4-8A6F-B04F922FF70F}" type="pres">
      <dgm:prSet presAssocID="{5014C19B-F8BD-47F1-888B-8BE9794A1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FEE55-9C69-4848-8842-241691853FCF}" type="pres">
      <dgm:prSet presAssocID="{13C3AA3F-44B0-43BE-9418-B0470D9A8560}" presName="composite" presStyleCnt="0"/>
      <dgm:spPr/>
      <dgm:t>
        <a:bodyPr/>
        <a:lstStyle/>
        <a:p>
          <a:endParaRPr lang="ru-RU"/>
        </a:p>
      </dgm:t>
    </dgm:pt>
    <dgm:pt modelId="{735405EF-BC4E-4628-908A-B3B626B4774C}" type="pres">
      <dgm:prSet presAssocID="{13C3AA3F-44B0-43BE-9418-B0470D9A85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8ABB-502F-4831-893F-9B9D4A0D223E}" type="pres">
      <dgm:prSet presAssocID="{13C3AA3F-44B0-43BE-9418-B0470D9A85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B44BB-BB4D-4EA2-840E-2FF8F0C66F9D}" type="pres">
      <dgm:prSet presAssocID="{BEDE0183-2B13-484C-BC1F-4ED46734A1DB}" presName="sp" presStyleCnt="0"/>
      <dgm:spPr/>
      <dgm:t>
        <a:bodyPr/>
        <a:lstStyle/>
        <a:p>
          <a:endParaRPr lang="ru-RU"/>
        </a:p>
      </dgm:t>
    </dgm:pt>
    <dgm:pt modelId="{56E5297D-48E1-46CF-A8AB-A082F90C5A3E}" type="pres">
      <dgm:prSet presAssocID="{E9003D58-78BC-4955-B59C-5C99A81B2BCD}" presName="composite" presStyleCnt="0"/>
      <dgm:spPr/>
      <dgm:t>
        <a:bodyPr/>
        <a:lstStyle/>
        <a:p>
          <a:endParaRPr lang="ru-RU"/>
        </a:p>
      </dgm:t>
    </dgm:pt>
    <dgm:pt modelId="{3D8F07CF-A846-4421-BA66-E06098B0C0C7}" type="pres">
      <dgm:prSet presAssocID="{E9003D58-78BC-4955-B59C-5C99A81B2BC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E5206-774F-4515-B8D3-D579FC030406}" type="pres">
      <dgm:prSet presAssocID="{E9003D58-78BC-4955-B59C-5C99A81B2BC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0589A-0AFE-4925-A22A-2EC7CA8F400C}" type="pres">
      <dgm:prSet presAssocID="{0BDFE4DF-E0E9-410D-9C86-9FA6DD7D8470}" presName="sp" presStyleCnt="0"/>
      <dgm:spPr/>
      <dgm:t>
        <a:bodyPr/>
        <a:lstStyle/>
        <a:p>
          <a:endParaRPr lang="ru-RU"/>
        </a:p>
      </dgm:t>
    </dgm:pt>
    <dgm:pt modelId="{F5503ECD-F0C1-4ABE-A838-A868A7E41142}" type="pres">
      <dgm:prSet presAssocID="{7FFEC19C-A487-4B37-AD6E-ED3184307D23}" presName="composite" presStyleCnt="0"/>
      <dgm:spPr/>
      <dgm:t>
        <a:bodyPr/>
        <a:lstStyle/>
        <a:p>
          <a:endParaRPr lang="ru-RU"/>
        </a:p>
      </dgm:t>
    </dgm:pt>
    <dgm:pt modelId="{29075996-DEAE-4B02-BD8F-E9B68B70CF33}" type="pres">
      <dgm:prSet presAssocID="{7FFEC19C-A487-4B37-AD6E-ED3184307D2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29504-5683-4951-BFCD-FCB8A4FF17B6}" type="pres">
      <dgm:prSet presAssocID="{7FFEC19C-A487-4B37-AD6E-ED3184307D2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049F5-8050-4B8B-BF1A-44892B9673F6}" type="pres">
      <dgm:prSet presAssocID="{FB600600-D387-4EFE-A59E-558928218E52}" presName="sp" presStyleCnt="0"/>
      <dgm:spPr/>
      <dgm:t>
        <a:bodyPr/>
        <a:lstStyle/>
        <a:p>
          <a:endParaRPr lang="ru-RU"/>
        </a:p>
      </dgm:t>
    </dgm:pt>
    <dgm:pt modelId="{6F516F2A-8709-4520-9377-28F511E08F01}" type="pres">
      <dgm:prSet presAssocID="{6A58A14F-6EBD-45FF-9B27-151EA8F50385}" presName="composite" presStyleCnt="0"/>
      <dgm:spPr/>
      <dgm:t>
        <a:bodyPr/>
        <a:lstStyle/>
        <a:p>
          <a:endParaRPr lang="ru-RU"/>
        </a:p>
      </dgm:t>
    </dgm:pt>
    <dgm:pt modelId="{93C543B6-3983-433E-B607-41B83BC4533E}" type="pres">
      <dgm:prSet presAssocID="{6A58A14F-6EBD-45FF-9B27-151EA8F5038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D812-A991-46DC-B6F5-0582144FD483}" type="pres">
      <dgm:prSet presAssocID="{6A58A14F-6EBD-45FF-9B27-151EA8F5038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54AD1-78C8-4373-922E-BD15A240183E}" type="presOf" srcId="{13C3AA3F-44B0-43BE-9418-B0470D9A8560}" destId="{735405EF-BC4E-4628-908A-B3B626B4774C}" srcOrd="0" destOrd="0" presId="urn:microsoft.com/office/officeart/2005/8/layout/chevron2"/>
    <dgm:cxn modelId="{82557981-473E-4563-82F5-612230B317DE}" type="presOf" srcId="{8B1552B1-DF72-439E-9B18-F412A7912767}" destId="{01CE5206-774F-4515-B8D3-D579FC030406}" srcOrd="0" destOrd="0" presId="urn:microsoft.com/office/officeart/2005/8/layout/chevron2"/>
    <dgm:cxn modelId="{B6B18044-F3DC-4910-AFB8-01C6935FE6AB}" srcId="{E9003D58-78BC-4955-B59C-5C99A81B2BCD}" destId="{8B1552B1-DF72-439E-9B18-F412A7912767}" srcOrd="0" destOrd="0" parTransId="{16B7C6C2-4BE8-420A-A4F0-B93FA8BAE325}" sibTransId="{4E4F4476-EEFD-4730-87A2-C27589B097DF}"/>
    <dgm:cxn modelId="{4F6A308E-5EB0-426B-8D86-96BBFD7A3037}" srcId="{5014C19B-F8BD-47F1-888B-8BE9794A16AC}" destId="{13C3AA3F-44B0-43BE-9418-B0470D9A8560}" srcOrd="0" destOrd="0" parTransId="{441C0385-E3A2-4FF6-B7E3-B823528DD612}" sibTransId="{BEDE0183-2B13-484C-BC1F-4ED46734A1DB}"/>
    <dgm:cxn modelId="{97CBBEB9-BE72-43B7-B649-864B91E95CE6}" type="presOf" srcId="{50CF56C7-F2B4-4619-B4A8-255D4F94D4F0}" destId="{F4D28ABB-502F-4831-893F-9B9D4A0D223E}" srcOrd="0" destOrd="0" presId="urn:microsoft.com/office/officeart/2005/8/layout/chevron2"/>
    <dgm:cxn modelId="{B51FBA9F-D53A-418C-A18C-D60A4B838FD4}" srcId="{7FFEC19C-A487-4B37-AD6E-ED3184307D23}" destId="{09EC1956-C3A7-48DB-994A-E232AEE80A43}" srcOrd="0" destOrd="0" parTransId="{13A02E1D-93DE-4E66-9B6C-B30277DF0652}" sibTransId="{E456FD4A-0DD1-420C-90F8-07C04EBAFDAF}"/>
    <dgm:cxn modelId="{169773F5-C340-48E9-9037-12B4273BFE0B}" type="presOf" srcId="{5014C19B-F8BD-47F1-888B-8BE9794A16AC}" destId="{C0BE74FC-E62E-4AF4-8A6F-B04F922FF70F}" srcOrd="0" destOrd="0" presId="urn:microsoft.com/office/officeart/2005/8/layout/chevron2"/>
    <dgm:cxn modelId="{D886D427-8DD1-4DE0-BF3D-86A6E8C40B81}" type="presOf" srcId="{6B9B39C2-91A8-44DE-A32B-34AE9CF56AF7}" destId="{A736D812-A991-46DC-B6F5-0582144FD483}" srcOrd="0" destOrd="0" presId="urn:microsoft.com/office/officeart/2005/8/layout/chevron2"/>
    <dgm:cxn modelId="{CFBAD3E7-0713-4DCA-ABBE-08DF9418C666}" type="presOf" srcId="{E9003D58-78BC-4955-B59C-5C99A81B2BCD}" destId="{3D8F07CF-A846-4421-BA66-E06098B0C0C7}" srcOrd="0" destOrd="0" presId="urn:microsoft.com/office/officeart/2005/8/layout/chevron2"/>
    <dgm:cxn modelId="{AB3ECBFE-E248-4041-8EA8-0AA43D0CE620}" type="presOf" srcId="{6A58A14F-6EBD-45FF-9B27-151EA8F50385}" destId="{93C543B6-3983-433E-B607-41B83BC4533E}" srcOrd="0" destOrd="0" presId="urn:microsoft.com/office/officeart/2005/8/layout/chevron2"/>
    <dgm:cxn modelId="{8D697161-8E1C-4361-971B-31023FA350A9}" srcId="{13C3AA3F-44B0-43BE-9418-B0470D9A8560}" destId="{50CF56C7-F2B4-4619-B4A8-255D4F94D4F0}" srcOrd="0" destOrd="0" parTransId="{6F524937-06C0-40FC-9F37-EA9786BE9EB5}" sibTransId="{225353A3-D9C8-4939-B569-039718750AA1}"/>
    <dgm:cxn modelId="{5BA6C6B8-7BC0-46BE-8714-052FEADBD212}" type="presOf" srcId="{10C8E07D-53AD-4C7A-B8B3-B4B0BC1942B3}" destId="{A736D812-A991-46DC-B6F5-0582144FD483}" srcOrd="0" destOrd="1" presId="urn:microsoft.com/office/officeart/2005/8/layout/chevron2"/>
    <dgm:cxn modelId="{2C21D298-DAEB-4C70-8D36-338ABDB257EA}" srcId="{5014C19B-F8BD-47F1-888B-8BE9794A16AC}" destId="{E9003D58-78BC-4955-B59C-5C99A81B2BCD}" srcOrd="1" destOrd="0" parTransId="{D91DC104-21F8-4A72-B017-51C0EAC59549}" sibTransId="{0BDFE4DF-E0E9-410D-9C86-9FA6DD7D8470}"/>
    <dgm:cxn modelId="{3191662E-57CD-4A33-9E0B-EAB7F3749E11}" type="presOf" srcId="{09EC1956-C3A7-48DB-994A-E232AEE80A43}" destId="{1FB29504-5683-4951-BFCD-FCB8A4FF17B6}" srcOrd="0" destOrd="0" presId="urn:microsoft.com/office/officeart/2005/8/layout/chevron2"/>
    <dgm:cxn modelId="{B5EA1AD1-5A2C-4787-A763-5DD1E985EA0A}" srcId="{6A58A14F-6EBD-45FF-9B27-151EA8F50385}" destId="{6B9B39C2-91A8-44DE-A32B-34AE9CF56AF7}" srcOrd="0" destOrd="0" parTransId="{45FD892D-B90D-40CB-8543-FAE6D8D36CDE}" sibTransId="{E7CF514F-D5F6-4F65-BC14-6F8E42E8F9CD}"/>
    <dgm:cxn modelId="{3179D2BC-D8D1-40E4-BC36-6ADF7ACBC6CD}" srcId="{5014C19B-F8BD-47F1-888B-8BE9794A16AC}" destId="{7FFEC19C-A487-4B37-AD6E-ED3184307D23}" srcOrd="2" destOrd="0" parTransId="{F288CA54-4858-4F1D-96EE-E5C121CAB9AE}" sibTransId="{FB600600-D387-4EFE-A59E-558928218E52}"/>
    <dgm:cxn modelId="{5F495F85-F462-468A-9D41-87B6AD3A5F2C}" srcId="{6A58A14F-6EBD-45FF-9B27-151EA8F50385}" destId="{10C8E07D-53AD-4C7A-B8B3-B4B0BC1942B3}" srcOrd="1" destOrd="0" parTransId="{6517E11A-DE40-45E2-90D9-F9C4806CAA8A}" sibTransId="{631800B0-960D-4AD7-A7FF-88EE4EFCFFA1}"/>
    <dgm:cxn modelId="{5F8BFD8F-63A4-42F7-B667-4CA6730F72D6}" type="presOf" srcId="{7FFEC19C-A487-4B37-AD6E-ED3184307D23}" destId="{29075996-DEAE-4B02-BD8F-E9B68B70CF33}" srcOrd="0" destOrd="0" presId="urn:microsoft.com/office/officeart/2005/8/layout/chevron2"/>
    <dgm:cxn modelId="{6BC43C3C-39E3-4D6F-B60B-BBC7D406D88B}" srcId="{5014C19B-F8BD-47F1-888B-8BE9794A16AC}" destId="{6A58A14F-6EBD-45FF-9B27-151EA8F50385}" srcOrd="3" destOrd="0" parTransId="{A0D322B7-9F5B-4A9F-B47F-9FDE04EC5372}" sibTransId="{2B1EFCD6-FDF1-4197-B754-2E3EBDC014B1}"/>
    <dgm:cxn modelId="{FFA27BBB-93E5-4F9F-894D-55DAF18CF306}" type="presParOf" srcId="{C0BE74FC-E62E-4AF4-8A6F-B04F922FF70F}" destId="{DD4FEE55-9C69-4848-8842-241691853FCF}" srcOrd="0" destOrd="0" presId="urn:microsoft.com/office/officeart/2005/8/layout/chevron2"/>
    <dgm:cxn modelId="{BAD1DAE8-9093-478C-A863-389F9B1007FE}" type="presParOf" srcId="{DD4FEE55-9C69-4848-8842-241691853FCF}" destId="{735405EF-BC4E-4628-908A-B3B626B4774C}" srcOrd="0" destOrd="0" presId="urn:microsoft.com/office/officeart/2005/8/layout/chevron2"/>
    <dgm:cxn modelId="{AB290804-57B3-452A-9335-CC69135E2D6A}" type="presParOf" srcId="{DD4FEE55-9C69-4848-8842-241691853FCF}" destId="{F4D28ABB-502F-4831-893F-9B9D4A0D223E}" srcOrd="1" destOrd="0" presId="urn:microsoft.com/office/officeart/2005/8/layout/chevron2"/>
    <dgm:cxn modelId="{D11371B6-8352-4BC0-9CE0-150681B0A4CD}" type="presParOf" srcId="{C0BE74FC-E62E-4AF4-8A6F-B04F922FF70F}" destId="{064B44BB-BB4D-4EA2-840E-2FF8F0C66F9D}" srcOrd="1" destOrd="0" presId="urn:microsoft.com/office/officeart/2005/8/layout/chevron2"/>
    <dgm:cxn modelId="{30F7632E-4419-4BE5-B790-A42F95D9FF51}" type="presParOf" srcId="{C0BE74FC-E62E-4AF4-8A6F-B04F922FF70F}" destId="{56E5297D-48E1-46CF-A8AB-A082F90C5A3E}" srcOrd="2" destOrd="0" presId="urn:microsoft.com/office/officeart/2005/8/layout/chevron2"/>
    <dgm:cxn modelId="{26E2F5B6-AC30-4B45-8216-7C86B7D382EF}" type="presParOf" srcId="{56E5297D-48E1-46CF-A8AB-A082F90C5A3E}" destId="{3D8F07CF-A846-4421-BA66-E06098B0C0C7}" srcOrd="0" destOrd="0" presId="urn:microsoft.com/office/officeart/2005/8/layout/chevron2"/>
    <dgm:cxn modelId="{00D3E5CA-AAB7-4743-976F-786D4F1D549B}" type="presParOf" srcId="{56E5297D-48E1-46CF-A8AB-A082F90C5A3E}" destId="{01CE5206-774F-4515-B8D3-D579FC030406}" srcOrd="1" destOrd="0" presId="urn:microsoft.com/office/officeart/2005/8/layout/chevron2"/>
    <dgm:cxn modelId="{EFC038B4-FC62-4546-B385-A4E476B8F687}" type="presParOf" srcId="{C0BE74FC-E62E-4AF4-8A6F-B04F922FF70F}" destId="{29C0589A-0AFE-4925-A22A-2EC7CA8F400C}" srcOrd="3" destOrd="0" presId="urn:microsoft.com/office/officeart/2005/8/layout/chevron2"/>
    <dgm:cxn modelId="{EF3F6F33-DED8-4595-9D84-C13DEF6E4C89}" type="presParOf" srcId="{C0BE74FC-E62E-4AF4-8A6F-B04F922FF70F}" destId="{F5503ECD-F0C1-4ABE-A838-A868A7E41142}" srcOrd="4" destOrd="0" presId="urn:microsoft.com/office/officeart/2005/8/layout/chevron2"/>
    <dgm:cxn modelId="{119631CB-FFE6-4214-9148-399EC8842E7A}" type="presParOf" srcId="{F5503ECD-F0C1-4ABE-A838-A868A7E41142}" destId="{29075996-DEAE-4B02-BD8F-E9B68B70CF33}" srcOrd="0" destOrd="0" presId="urn:microsoft.com/office/officeart/2005/8/layout/chevron2"/>
    <dgm:cxn modelId="{59104634-6F24-4E45-A6C1-7365ECFBF4A7}" type="presParOf" srcId="{F5503ECD-F0C1-4ABE-A838-A868A7E41142}" destId="{1FB29504-5683-4951-BFCD-FCB8A4FF17B6}" srcOrd="1" destOrd="0" presId="urn:microsoft.com/office/officeart/2005/8/layout/chevron2"/>
    <dgm:cxn modelId="{943CE316-C99F-4794-841E-268A2B5175D5}" type="presParOf" srcId="{C0BE74FC-E62E-4AF4-8A6F-B04F922FF70F}" destId="{BFA049F5-8050-4B8B-BF1A-44892B9673F6}" srcOrd="5" destOrd="0" presId="urn:microsoft.com/office/officeart/2005/8/layout/chevron2"/>
    <dgm:cxn modelId="{1BF3A282-894F-4B1E-AEC3-4338E6F2A4EE}" type="presParOf" srcId="{C0BE74FC-E62E-4AF4-8A6F-B04F922FF70F}" destId="{6F516F2A-8709-4520-9377-28F511E08F01}" srcOrd="6" destOrd="0" presId="urn:microsoft.com/office/officeart/2005/8/layout/chevron2"/>
    <dgm:cxn modelId="{3E9C53F1-EBEA-48E6-BF41-6C019F0CE9E6}" type="presParOf" srcId="{6F516F2A-8709-4520-9377-28F511E08F01}" destId="{93C543B6-3983-433E-B607-41B83BC4533E}" srcOrd="0" destOrd="0" presId="urn:microsoft.com/office/officeart/2005/8/layout/chevron2"/>
    <dgm:cxn modelId="{012E5E3B-6603-4858-889F-6089ED601314}" type="presParOf" srcId="{6F516F2A-8709-4520-9377-28F511E08F01}" destId="{A736D812-A991-46DC-B6F5-0582144FD483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/>
      <dgm:t>
        <a:bodyPr/>
        <a:lstStyle/>
        <a:p>
          <a:r>
            <a:rPr lang="ru-RU" sz="2300" b="1" dirty="0" smtClean="0">
              <a:solidFill>
                <a:srgbClr val="002060"/>
              </a:solidFill>
            </a:rPr>
            <a:t>МП "Ремонт и содержание сети автомобильных дорог"</a:t>
          </a:r>
          <a:endParaRPr lang="ru-RU" sz="2300" b="1" dirty="0">
            <a:solidFill>
              <a:srgbClr val="002060"/>
            </a:solidFill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7E03990A-A6E6-4DA7-9627-37489F3B4E2A}">
      <dgm:prSet phldrT="[Текст]" custT="1"/>
      <dgm:spPr/>
      <dgm:t>
        <a:bodyPr/>
        <a:lstStyle/>
        <a:p>
          <a:r>
            <a:rPr lang="ru-RU" sz="1800" dirty="0" smtClean="0"/>
            <a:t>на содержание сети автомобильных дорог: 2019 г. – 22 млн. руб., 2020 г. – 22 млн. руб., 2021 г. – 22 млн. руб.</a:t>
          </a:r>
          <a:endParaRPr lang="ru-RU" sz="1800" dirty="0"/>
        </a:p>
      </dgm:t>
    </dgm:pt>
    <dgm:pt modelId="{842E4DA6-A831-45CE-9DDE-8326E6FE91A3}" type="parTrans" cxnId="{B3F0A78A-9CF9-4328-91BF-900AED10B705}">
      <dgm:prSet/>
      <dgm:spPr/>
      <dgm:t>
        <a:bodyPr/>
        <a:lstStyle/>
        <a:p>
          <a:endParaRPr lang="ru-RU"/>
        </a:p>
      </dgm:t>
    </dgm:pt>
    <dgm:pt modelId="{98FEC502-9FB1-42A8-BB5B-3806C228C804}" type="sibTrans" cxnId="{B3F0A78A-9CF9-4328-91BF-900AED10B705}">
      <dgm:prSet/>
      <dgm:spPr/>
      <dgm:t>
        <a:bodyPr/>
        <a:lstStyle/>
        <a:p>
          <a:endParaRPr lang="ru-RU"/>
        </a:p>
      </dgm:t>
    </dgm:pt>
    <dgm:pt modelId="{E8870883-DF80-4CC9-A785-99CC629C9313}">
      <dgm:prSet custT="1"/>
      <dgm:spPr/>
      <dgm:t>
        <a:bodyPr/>
        <a:lstStyle/>
        <a:p>
          <a:r>
            <a:rPr lang="ru-RU" sz="1800" dirty="0" smtClean="0"/>
            <a:t>на ремонт и капитальный ремонт сети автомобильных дорог: 2019 г. – 1 000 тыс. руб., 2020 г. – 1 200 тыс. руб., 2021 г. – 1 400 тыс. руб.  </a:t>
          </a:r>
          <a:endParaRPr lang="ru-RU" sz="1800" dirty="0"/>
        </a:p>
      </dgm:t>
    </dgm:pt>
    <dgm:pt modelId="{9E66A98A-53B6-4A91-AFE7-28D140697204}" type="parTrans" cxnId="{E51D0A77-2BF1-4BD4-8166-05A83869D352}">
      <dgm:prSet/>
      <dgm:spPr/>
      <dgm:t>
        <a:bodyPr/>
        <a:lstStyle/>
        <a:p>
          <a:endParaRPr lang="ru-RU"/>
        </a:p>
      </dgm:t>
    </dgm:pt>
    <dgm:pt modelId="{F1AA218D-6E7C-4A31-958A-0B24C44969B4}" type="sibTrans" cxnId="{E51D0A77-2BF1-4BD4-8166-05A83869D352}">
      <dgm:prSet/>
      <dgm:spPr/>
      <dgm:t>
        <a:bodyPr/>
        <a:lstStyle/>
        <a:p>
          <a:endParaRPr lang="ru-RU"/>
        </a:p>
      </dgm:t>
    </dgm:pt>
    <dgm:pt modelId="{882A8AA2-C905-4F25-B378-93D8FE69F8EC}">
      <dgm:prSet custT="1"/>
      <dgm:spPr/>
      <dgm:t>
        <a:bodyPr/>
        <a:lstStyle/>
        <a:p>
          <a:r>
            <a:rPr lang="ru-RU" sz="1800" dirty="0" smtClean="0"/>
            <a:t>на проектирование дорог: 2019 г. – 1 730 тыс. руб.</a:t>
          </a:r>
        </a:p>
      </dgm:t>
    </dgm:pt>
    <dgm:pt modelId="{CD62D79F-A347-4311-85D3-4325AFA3C169}" type="parTrans" cxnId="{07882D45-487C-47E9-A71D-6F0AC62E96CD}">
      <dgm:prSet/>
      <dgm:spPr/>
      <dgm:t>
        <a:bodyPr/>
        <a:lstStyle/>
        <a:p>
          <a:endParaRPr lang="ru-RU"/>
        </a:p>
      </dgm:t>
    </dgm:pt>
    <dgm:pt modelId="{20919121-9419-44E4-AD16-6A4652BD7208}" type="sibTrans" cxnId="{07882D45-487C-47E9-A71D-6F0AC62E96CD}">
      <dgm:prSet/>
      <dgm:spPr/>
      <dgm:t>
        <a:bodyPr/>
        <a:lstStyle/>
        <a:p>
          <a:endParaRPr lang="ru-RU"/>
        </a:p>
      </dgm:t>
    </dgm:pt>
    <dgm:pt modelId="{7E487BE8-B8D0-4412-8F00-19D7006988B2}">
      <dgm:prSet custT="1"/>
      <dgm:spPr/>
      <dgm:t>
        <a:bodyPr/>
        <a:lstStyle/>
        <a:p>
          <a:r>
            <a:rPr lang="ru-RU" sz="1800" dirty="0" smtClean="0"/>
            <a:t>на обеспечение безопасности дорожного движения: 2019 г. – 4 415 тыс. руб., 2020 г. – 3 500 тыс. руб., 2021 г. – 3 500 тыс. руб.</a:t>
          </a:r>
        </a:p>
      </dgm:t>
    </dgm:pt>
    <dgm:pt modelId="{953C10E1-5262-42B8-AC2E-8F17A851D4E5}" type="parTrans" cxnId="{DCE2198F-514D-41E5-81FC-0831F7C8B3D2}">
      <dgm:prSet/>
      <dgm:spPr/>
      <dgm:t>
        <a:bodyPr/>
        <a:lstStyle/>
        <a:p>
          <a:endParaRPr lang="ru-RU"/>
        </a:p>
      </dgm:t>
    </dgm:pt>
    <dgm:pt modelId="{F4E3B1EC-4FC6-451F-8DAC-64DC2A357A8F}" type="sibTrans" cxnId="{DCE2198F-514D-41E5-81FC-0831F7C8B3D2}">
      <dgm:prSet/>
      <dgm:spPr/>
      <dgm:t>
        <a:bodyPr/>
        <a:lstStyle/>
        <a:p>
          <a:endParaRPr lang="ru-RU"/>
        </a:p>
      </dgm:t>
    </dgm:pt>
    <dgm:pt modelId="{156E53B0-8179-44D3-92B1-4117CB21B28B}">
      <dgm:prSet custT="1"/>
      <dgm:spPr/>
      <dgm:t>
        <a:bodyPr/>
        <a:lstStyle/>
        <a:p>
          <a:r>
            <a:rPr lang="ru-RU" sz="1800" dirty="0" smtClean="0"/>
            <a:t>на строительство автомобильных дорог: 2019 г. - 7 млн. руб.</a:t>
          </a:r>
          <a:endParaRPr lang="ru-RU" sz="1800" dirty="0"/>
        </a:p>
      </dgm:t>
    </dgm:pt>
    <dgm:pt modelId="{65778C4A-F723-4F8D-927A-B4C1D482FBE0}" type="parTrans" cxnId="{D89BC01D-78EB-4C78-AF3B-097D39179486}">
      <dgm:prSet/>
      <dgm:spPr/>
      <dgm:t>
        <a:bodyPr/>
        <a:lstStyle/>
        <a:p>
          <a:endParaRPr lang="ru-RU"/>
        </a:p>
      </dgm:t>
    </dgm:pt>
    <dgm:pt modelId="{42A705E4-4705-4195-85F8-A16C20161F66}" type="sibTrans" cxnId="{D89BC01D-78EB-4C78-AF3B-097D39179486}">
      <dgm:prSet/>
      <dgm:spPr/>
      <dgm:t>
        <a:bodyPr/>
        <a:lstStyle/>
        <a:p>
          <a:endParaRPr lang="ru-RU"/>
        </a:p>
      </dgm:t>
    </dgm:pt>
    <dgm:pt modelId="{CECABF3C-38EA-494C-9EBE-79D318B2FB23}">
      <dgm:prSet custT="1"/>
      <dgm:spPr/>
      <dgm:t>
        <a:bodyPr/>
        <a:lstStyle/>
        <a:p>
          <a:r>
            <a:rPr lang="ru-RU" sz="1800" dirty="0" smtClean="0"/>
            <a:t>на содержание, капитальный ремонт сети автомобильных дорог за счет средств Дорожного фонда: 2019 г. – 991 тыс. руб., 2020 г. – 1 051 тыс. руб., 2021 г. – 1 114 тыс. руб.</a:t>
          </a:r>
        </a:p>
      </dgm:t>
    </dgm:pt>
    <dgm:pt modelId="{14CD2D03-A2D8-474F-997F-30919432651B}" type="parTrans" cxnId="{94DF5413-E461-405B-99A9-20E098887D0A}">
      <dgm:prSet/>
      <dgm:spPr/>
      <dgm:t>
        <a:bodyPr/>
        <a:lstStyle/>
        <a:p>
          <a:endParaRPr lang="ru-RU"/>
        </a:p>
      </dgm:t>
    </dgm:pt>
    <dgm:pt modelId="{CA375C8E-2AF8-41F2-8755-610F5EC1EBBE}" type="sibTrans" cxnId="{94DF5413-E461-405B-99A9-20E098887D0A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</dgm:pt>
    <dgm:pt modelId="{C1D70545-E53B-48F3-B356-62A312954CB2}" type="pres">
      <dgm:prSet presAssocID="{3D8BF5A7-7D94-4754-B1A7-550A30D08094}" presName="aNode" presStyleLbl="bgShp" presStyleIdx="0" presStyleCnt="1" custLinFactNeighborX="-53" custLinFactNeighborY="1476"/>
      <dgm:spPr/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/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</dgm:pt>
    <dgm:pt modelId="{661713C7-AFAF-4538-8E18-2D18DDAFFCE9}" type="pres">
      <dgm:prSet presAssocID="{3D8BF5A7-7D94-4754-B1A7-550A30D08094}" presName="theInnerList" presStyleCnt="0"/>
      <dgm:spPr/>
    </dgm:pt>
    <dgm:pt modelId="{59FF0B83-B479-4CED-908D-4370333C7530}" type="pres">
      <dgm:prSet presAssocID="{7E03990A-A6E6-4DA7-9627-37489F3B4E2A}" presName="childNode" presStyleLbl="node1" presStyleIdx="0" presStyleCnt="6" custScaleX="121008" custScaleY="228836" custLinFactY="-200000" custLinFactNeighborX="41" custLinFactNeighborY="-223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BEB5E-BC0C-4376-9909-939060B0AE2A}" type="pres">
      <dgm:prSet presAssocID="{7E03990A-A6E6-4DA7-9627-37489F3B4E2A}" presName="aSpace2" presStyleCnt="0"/>
      <dgm:spPr/>
    </dgm:pt>
    <dgm:pt modelId="{9E00AE17-3F7B-4474-96B2-A4F30850F7A9}" type="pres">
      <dgm:prSet presAssocID="{E8870883-DF80-4CC9-A785-99CC629C9313}" presName="childNode" presStyleLbl="node1" presStyleIdx="1" presStyleCnt="6" custScaleX="121008" custScaleY="243835" custLinFactY="-185192" custLinFactNeighborX="4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B7BC-9CBC-4DFD-8925-48B9D81F7797}" type="pres">
      <dgm:prSet presAssocID="{E8870883-DF80-4CC9-A785-99CC629C9313}" presName="aSpace2" presStyleCnt="0"/>
      <dgm:spPr/>
    </dgm:pt>
    <dgm:pt modelId="{1AF36553-9023-4451-9677-812E2590BF70}" type="pres">
      <dgm:prSet presAssocID="{882A8AA2-C905-4F25-B378-93D8FE69F8EC}" presName="childNode" presStyleLbl="node1" presStyleIdx="2" presStyleCnt="6" custScaleX="120808" custScaleY="154719" custLinFactY="-148909" custLinFactNeighborX="-5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5D343-8CF2-4E3C-834B-882582C1E1A6}" type="pres">
      <dgm:prSet presAssocID="{882A8AA2-C905-4F25-B378-93D8FE69F8EC}" presName="aSpace2" presStyleCnt="0"/>
      <dgm:spPr/>
    </dgm:pt>
    <dgm:pt modelId="{74B9E92B-A37F-4926-B179-56994A434E96}" type="pres">
      <dgm:prSet presAssocID="{7E487BE8-B8D0-4412-8F00-19D7006988B2}" presName="childNode" presStyleLbl="node1" presStyleIdx="3" presStyleCnt="6" custScaleX="120808" custScaleY="247396" custLinFactY="-122011" custLinFactNeighborX="-5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EFD3-B941-4A50-9C27-154A3882DE3F}" type="pres">
      <dgm:prSet presAssocID="{7E487BE8-B8D0-4412-8F00-19D7006988B2}" presName="aSpace2" presStyleCnt="0"/>
      <dgm:spPr/>
    </dgm:pt>
    <dgm:pt modelId="{88439BFF-46A8-4CA3-B4A9-499CE4AE7658}" type="pres">
      <dgm:prSet presAssocID="{CECABF3C-38EA-494C-9EBE-79D318B2FB23}" presName="childNode" presStyleLbl="node1" presStyleIdx="4" presStyleCnt="6" custScaleX="120808" custScaleY="327860" custLinFactY="-100000" custLinFactNeighborX="-59" custLinFactNeighborY="-13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33D1F-8C6F-4AF3-BED0-F439D90B8597}" type="pres">
      <dgm:prSet presAssocID="{CECABF3C-38EA-494C-9EBE-79D318B2FB23}" presName="aSpace2" presStyleCnt="0"/>
      <dgm:spPr/>
    </dgm:pt>
    <dgm:pt modelId="{B494858A-84D5-466F-A893-0E4FBA8E21F0}" type="pres">
      <dgm:prSet presAssocID="{156E53B0-8179-44D3-92B1-4117CB21B28B}" presName="childNode" presStyleLbl="node1" presStyleIdx="5" presStyleCnt="6" custScaleX="120808" custScaleY="148025" custLinFactY="-86748" custLinFactNeighborX="-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B7C54-D0FA-4D23-A8EB-6030EFF07A29}" type="presOf" srcId="{7E03990A-A6E6-4DA7-9627-37489F3B4E2A}" destId="{59FF0B83-B479-4CED-908D-4370333C7530}" srcOrd="0" destOrd="0" presId="urn:microsoft.com/office/officeart/2005/8/layout/lProcess2"/>
    <dgm:cxn modelId="{DCE2198F-514D-41E5-81FC-0831F7C8B3D2}" srcId="{3D8BF5A7-7D94-4754-B1A7-550A30D08094}" destId="{7E487BE8-B8D0-4412-8F00-19D7006988B2}" srcOrd="3" destOrd="0" parTransId="{953C10E1-5262-42B8-AC2E-8F17A851D4E5}" sibTransId="{F4E3B1EC-4FC6-451F-8DAC-64DC2A357A8F}"/>
    <dgm:cxn modelId="{987C95A9-E23E-4A3E-8514-367C47E488F5}" type="presOf" srcId="{E8870883-DF80-4CC9-A785-99CC629C9313}" destId="{9E00AE17-3F7B-4474-96B2-A4F30850F7A9}" srcOrd="0" destOrd="0" presId="urn:microsoft.com/office/officeart/2005/8/layout/lProcess2"/>
    <dgm:cxn modelId="{9A505597-FB1C-46F9-86FF-3B3CC0581291}" type="presOf" srcId="{3D8BF5A7-7D94-4754-B1A7-550A30D08094}" destId="{C1D70545-E53B-48F3-B356-62A312954CB2}" srcOrd="0" destOrd="0" presId="urn:microsoft.com/office/officeart/2005/8/layout/lProcess2"/>
    <dgm:cxn modelId="{E51D0A77-2BF1-4BD4-8166-05A83869D352}" srcId="{3D8BF5A7-7D94-4754-B1A7-550A30D08094}" destId="{E8870883-DF80-4CC9-A785-99CC629C9313}" srcOrd="1" destOrd="0" parTransId="{9E66A98A-53B6-4A91-AFE7-28D140697204}" sibTransId="{F1AA218D-6E7C-4A31-958A-0B24C44969B4}"/>
    <dgm:cxn modelId="{B3F0A78A-9CF9-4328-91BF-900AED10B705}" srcId="{3D8BF5A7-7D94-4754-B1A7-550A30D08094}" destId="{7E03990A-A6E6-4DA7-9627-37489F3B4E2A}" srcOrd="0" destOrd="0" parTransId="{842E4DA6-A831-45CE-9DDE-8326E6FE91A3}" sibTransId="{98FEC502-9FB1-42A8-BB5B-3806C228C804}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AB8D79FA-0611-43A9-A7F6-C5DC102FB37A}" type="presOf" srcId="{7E487BE8-B8D0-4412-8F00-19D7006988B2}" destId="{74B9E92B-A37F-4926-B179-56994A434E96}" srcOrd="0" destOrd="0" presId="urn:microsoft.com/office/officeart/2005/8/layout/lProcess2"/>
    <dgm:cxn modelId="{9FE2DF98-C2FF-4B6D-9FAF-B1C663E7A29F}" type="presOf" srcId="{156E53B0-8179-44D3-92B1-4117CB21B28B}" destId="{B494858A-84D5-466F-A893-0E4FBA8E21F0}" srcOrd="0" destOrd="0" presId="urn:microsoft.com/office/officeart/2005/8/layout/lProcess2"/>
    <dgm:cxn modelId="{CA5BDF5B-1C09-4DF8-A371-6B17FD51FEE4}" type="presOf" srcId="{F77B6BDC-4FA7-4974-8AD2-6C7B47B0CBAF}" destId="{B5F9522C-F4C7-46E8-A164-05ACC36DFEF5}" srcOrd="0" destOrd="0" presId="urn:microsoft.com/office/officeart/2005/8/layout/lProcess2"/>
    <dgm:cxn modelId="{94DF5413-E461-405B-99A9-20E098887D0A}" srcId="{3D8BF5A7-7D94-4754-B1A7-550A30D08094}" destId="{CECABF3C-38EA-494C-9EBE-79D318B2FB23}" srcOrd="4" destOrd="0" parTransId="{14CD2D03-A2D8-474F-997F-30919432651B}" sibTransId="{CA375C8E-2AF8-41F2-8755-610F5EC1EBBE}"/>
    <dgm:cxn modelId="{F929E82F-8380-4284-B540-8EC6CE1CE25D}" type="presOf" srcId="{882A8AA2-C905-4F25-B378-93D8FE69F8EC}" destId="{1AF36553-9023-4451-9677-812E2590BF70}" srcOrd="0" destOrd="0" presId="urn:microsoft.com/office/officeart/2005/8/layout/lProcess2"/>
    <dgm:cxn modelId="{07882D45-487C-47E9-A71D-6F0AC62E96CD}" srcId="{3D8BF5A7-7D94-4754-B1A7-550A30D08094}" destId="{882A8AA2-C905-4F25-B378-93D8FE69F8EC}" srcOrd="2" destOrd="0" parTransId="{CD62D79F-A347-4311-85D3-4325AFA3C169}" sibTransId="{20919121-9419-44E4-AD16-6A4652BD7208}"/>
    <dgm:cxn modelId="{D8720115-6F13-494F-AD29-DF5CF97A9CA9}" type="presOf" srcId="{3D8BF5A7-7D94-4754-B1A7-550A30D08094}" destId="{2D9447AA-8626-4FF6-9275-9B7293E87F40}" srcOrd="1" destOrd="0" presId="urn:microsoft.com/office/officeart/2005/8/layout/lProcess2"/>
    <dgm:cxn modelId="{AA9DCF9C-4E5E-4C03-B458-B8CF4E549AE9}" type="presOf" srcId="{CECABF3C-38EA-494C-9EBE-79D318B2FB23}" destId="{88439BFF-46A8-4CA3-B4A9-499CE4AE7658}" srcOrd="0" destOrd="0" presId="urn:microsoft.com/office/officeart/2005/8/layout/lProcess2"/>
    <dgm:cxn modelId="{D89BC01D-78EB-4C78-AF3B-097D39179486}" srcId="{3D8BF5A7-7D94-4754-B1A7-550A30D08094}" destId="{156E53B0-8179-44D3-92B1-4117CB21B28B}" srcOrd="5" destOrd="0" parTransId="{65778C4A-F723-4F8D-927A-B4C1D482FBE0}" sibTransId="{42A705E4-4705-4195-85F8-A16C20161F66}"/>
    <dgm:cxn modelId="{C410A262-1CEF-438C-9653-C5A9C0747F18}" type="presParOf" srcId="{B5F9522C-F4C7-46E8-A164-05ACC36DFEF5}" destId="{D10B894C-97EB-4D3B-B93E-FAC0752715DE}" srcOrd="0" destOrd="0" presId="urn:microsoft.com/office/officeart/2005/8/layout/lProcess2"/>
    <dgm:cxn modelId="{7C2F186E-88BB-434D-9F5E-3458565C18CB}" type="presParOf" srcId="{D10B894C-97EB-4D3B-B93E-FAC0752715DE}" destId="{C1D70545-E53B-48F3-B356-62A312954CB2}" srcOrd="0" destOrd="0" presId="urn:microsoft.com/office/officeart/2005/8/layout/lProcess2"/>
    <dgm:cxn modelId="{504088F2-EAC4-491B-BD6D-102173DD2008}" type="presParOf" srcId="{D10B894C-97EB-4D3B-B93E-FAC0752715DE}" destId="{2D9447AA-8626-4FF6-9275-9B7293E87F40}" srcOrd="1" destOrd="0" presId="urn:microsoft.com/office/officeart/2005/8/layout/lProcess2"/>
    <dgm:cxn modelId="{EF5E4335-3B80-4E56-9487-FFBF930338EE}" type="presParOf" srcId="{D10B894C-97EB-4D3B-B93E-FAC0752715DE}" destId="{34C498A5-B72B-48A3-A466-650E5F8CFCD8}" srcOrd="2" destOrd="0" presId="urn:microsoft.com/office/officeart/2005/8/layout/lProcess2"/>
    <dgm:cxn modelId="{A4BA5678-C0E1-47AF-99BF-425DA92FA038}" type="presParOf" srcId="{34C498A5-B72B-48A3-A466-650E5F8CFCD8}" destId="{661713C7-AFAF-4538-8E18-2D18DDAFFCE9}" srcOrd="0" destOrd="0" presId="urn:microsoft.com/office/officeart/2005/8/layout/lProcess2"/>
    <dgm:cxn modelId="{9DCC0D27-4C87-48E1-8FA9-70004FFA4BAA}" type="presParOf" srcId="{661713C7-AFAF-4538-8E18-2D18DDAFFCE9}" destId="{59FF0B83-B479-4CED-908D-4370333C7530}" srcOrd="0" destOrd="0" presId="urn:microsoft.com/office/officeart/2005/8/layout/lProcess2"/>
    <dgm:cxn modelId="{CB8679DE-5AEC-4BDE-9425-404A6CA431C4}" type="presParOf" srcId="{661713C7-AFAF-4538-8E18-2D18DDAFFCE9}" destId="{090BEB5E-BC0C-4376-9909-939060B0AE2A}" srcOrd="1" destOrd="0" presId="urn:microsoft.com/office/officeart/2005/8/layout/lProcess2"/>
    <dgm:cxn modelId="{8D3D6C83-938C-41A3-A59C-4E8DD291F5E3}" type="presParOf" srcId="{661713C7-AFAF-4538-8E18-2D18DDAFFCE9}" destId="{9E00AE17-3F7B-4474-96B2-A4F30850F7A9}" srcOrd="2" destOrd="0" presId="urn:microsoft.com/office/officeart/2005/8/layout/lProcess2"/>
    <dgm:cxn modelId="{407413C2-388F-41D0-AA77-7C8227CE05B4}" type="presParOf" srcId="{661713C7-AFAF-4538-8E18-2D18DDAFFCE9}" destId="{FA51B7BC-9CBC-4DFD-8925-48B9D81F7797}" srcOrd="3" destOrd="0" presId="urn:microsoft.com/office/officeart/2005/8/layout/lProcess2"/>
    <dgm:cxn modelId="{EB48E65B-994B-410C-BD70-144CDC315B3A}" type="presParOf" srcId="{661713C7-AFAF-4538-8E18-2D18DDAFFCE9}" destId="{1AF36553-9023-4451-9677-812E2590BF70}" srcOrd="4" destOrd="0" presId="urn:microsoft.com/office/officeart/2005/8/layout/lProcess2"/>
    <dgm:cxn modelId="{978BAE0F-DCAA-4541-9C72-636198CAC1BD}" type="presParOf" srcId="{661713C7-AFAF-4538-8E18-2D18DDAFFCE9}" destId="{CA95D343-8CF2-4E3C-834B-882582C1E1A6}" srcOrd="5" destOrd="0" presId="urn:microsoft.com/office/officeart/2005/8/layout/lProcess2"/>
    <dgm:cxn modelId="{2F259F35-5962-4C75-B747-BD1249BFBF3F}" type="presParOf" srcId="{661713C7-AFAF-4538-8E18-2D18DDAFFCE9}" destId="{74B9E92B-A37F-4926-B179-56994A434E96}" srcOrd="6" destOrd="0" presId="urn:microsoft.com/office/officeart/2005/8/layout/lProcess2"/>
    <dgm:cxn modelId="{259A9DF9-8E3C-4881-81D6-0545809B1603}" type="presParOf" srcId="{661713C7-AFAF-4538-8E18-2D18DDAFFCE9}" destId="{EC43EFD3-B941-4A50-9C27-154A3882DE3F}" srcOrd="7" destOrd="0" presId="urn:microsoft.com/office/officeart/2005/8/layout/lProcess2"/>
    <dgm:cxn modelId="{B0E8EF65-9A9B-49F3-8636-FE273C01C967}" type="presParOf" srcId="{661713C7-AFAF-4538-8E18-2D18DDAFFCE9}" destId="{88439BFF-46A8-4CA3-B4A9-499CE4AE7658}" srcOrd="8" destOrd="0" presId="urn:microsoft.com/office/officeart/2005/8/layout/lProcess2"/>
    <dgm:cxn modelId="{75C24F2B-18D0-41DD-B387-D0E8DC0759AB}" type="presParOf" srcId="{661713C7-AFAF-4538-8E18-2D18DDAFFCE9}" destId="{A8A33D1F-8C6F-4AF3-BED0-F439D90B8597}" srcOrd="9" destOrd="0" presId="urn:microsoft.com/office/officeart/2005/8/layout/lProcess2"/>
    <dgm:cxn modelId="{EF1A48E5-4E36-44AF-A6BB-A0430B803F06}" type="presParOf" srcId="{661713C7-AFAF-4538-8E18-2D18DDAFFCE9}" destId="{B494858A-84D5-466F-A893-0E4FBA8E21F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333CF5-6DA0-4EF9-98F8-C06578190665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8109A8-0274-45B4-AA7F-748AC3A64559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МП «Благоустройство городского поселения «Город Балабаново»: 2019 г. – 29 587 тыс. руб., 2020 г. – 27 654 тыс. руб., 2021 г. – 26 208 тыс. руб.</a:t>
          </a:r>
          <a:endParaRPr lang="ru-RU" sz="1800" dirty="0"/>
        </a:p>
      </dgm:t>
    </dgm:pt>
    <dgm:pt modelId="{C88B521F-5035-4D17-A158-F0DED9F3A955}" type="parTrans" cxnId="{FB1C27F2-205C-49F2-9F18-983CC0471A24}">
      <dgm:prSet/>
      <dgm:spPr/>
      <dgm:t>
        <a:bodyPr/>
        <a:lstStyle/>
        <a:p>
          <a:endParaRPr lang="ru-RU"/>
        </a:p>
      </dgm:t>
    </dgm:pt>
    <dgm:pt modelId="{E109B496-7CD0-47A2-B4A6-3CC12E019C80}" type="sibTrans" cxnId="{FB1C27F2-205C-49F2-9F18-983CC0471A24}">
      <dgm:prSet/>
      <dgm:spPr/>
      <dgm:t>
        <a:bodyPr/>
        <a:lstStyle/>
        <a:p>
          <a:endParaRPr lang="ru-RU"/>
        </a:p>
      </dgm:t>
    </dgm:pt>
    <dgm:pt modelId="{734883F3-AEBE-4C91-A0A1-EC13FB3ADF08}">
      <dgm:prSet phldrT="[Текст]" custT="1"/>
      <dgm:spPr/>
      <dgm:t>
        <a:bodyPr/>
        <a:lstStyle/>
        <a:p>
          <a:endParaRPr lang="ru-RU" sz="14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МП «Формирование комфортной городской среды города Балабаново»: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2019 г. – 8 087 тыс. руб., 2020 г. – 8 087 тыс. руб., 2021 г. – 8 087 тыс. руб.</a:t>
          </a:r>
          <a:r>
            <a:rPr lang="ru-RU" sz="1800" dirty="0" smtClean="0"/>
            <a:t> </a:t>
          </a:r>
          <a:endParaRPr lang="ru-RU" sz="1800" dirty="0"/>
        </a:p>
      </dgm:t>
    </dgm:pt>
    <dgm:pt modelId="{E7A29113-573B-4F6E-ACAB-F02A30C601DC}" type="parTrans" cxnId="{45419702-3CBE-4512-A60F-85B5BD051D77}">
      <dgm:prSet/>
      <dgm:spPr/>
      <dgm:t>
        <a:bodyPr/>
        <a:lstStyle/>
        <a:p>
          <a:endParaRPr lang="ru-RU"/>
        </a:p>
      </dgm:t>
    </dgm:pt>
    <dgm:pt modelId="{64087E95-1994-4EE7-9868-B0A227A07B3C}" type="sibTrans" cxnId="{45419702-3CBE-4512-A60F-85B5BD051D77}">
      <dgm:prSet/>
      <dgm:spPr/>
      <dgm:t>
        <a:bodyPr/>
        <a:lstStyle/>
        <a:p>
          <a:endParaRPr lang="ru-RU"/>
        </a:p>
      </dgm:t>
    </dgm:pt>
    <dgm:pt modelId="{D703BEE9-47B9-478B-9FD4-4D83E284059C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МП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2019 г. – 1 млн. руб., 2020 г. – 550 тыс. руб., 2021 г. – 550 тыс. руб.</a:t>
          </a:r>
        </a:p>
      </dgm:t>
    </dgm:pt>
    <dgm:pt modelId="{8AEDB91D-49D9-44AC-BB68-5465B0283541}" type="parTrans" cxnId="{0B87E27B-1DB3-473C-8519-7C7C28981ED4}">
      <dgm:prSet/>
      <dgm:spPr/>
      <dgm:t>
        <a:bodyPr/>
        <a:lstStyle/>
        <a:p>
          <a:endParaRPr lang="ru-RU"/>
        </a:p>
      </dgm:t>
    </dgm:pt>
    <dgm:pt modelId="{9957A61D-D341-4B3F-BE8A-B1DCDCCDDF4E}" type="sibTrans" cxnId="{0B87E27B-1DB3-473C-8519-7C7C28981ED4}">
      <dgm:prSet/>
      <dgm:spPr/>
      <dgm:t>
        <a:bodyPr/>
        <a:lstStyle/>
        <a:p>
          <a:endParaRPr lang="ru-RU"/>
        </a:p>
      </dgm:t>
    </dgm:pt>
    <dgm:pt modelId="{314A851F-06CB-451B-8A0C-AEFA1130DACA}" type="pres">
      <dgm:prSet presAssocID="{95333CF5-6DA0-4EF9-98F8-C065781906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5F-DB64-426F-9B25-4A5DF1A9F0A4}" type="pres">
      <dgm:prSet presAssocID="{848109A8-0274-45B4-AA7F-748AC3A64559}" presName="compNode" presStyleCnt="0"/>
      <dgm:spPr/>
      <dgm:t>
        <a:bodyPr/>
        <a:lstStyle/>
        <a:p>
          <a:endParaRPr lang="ru-RU"/>
        </a:p>
      </dgm:t>
    </dgm:pt>
    <dgm:pt modelId="{BB574567-52E2-4D90-8B40-A4F7262B81D5}" type="pres">
      <dgm:prSet presAssocID="{848109A8-0274-45B4-AA7F-748AC3A64559}" presName="aNode" presStyleLbl="bgShp" presStyleIdx="0" presStyleCnt="3" custScaleX="115112"/>
      <dgm:spPr/>
      <dgm:t>
        <a:bodyPr/>
        <a:lstStyle/>
        <a:p>
          <a:endParaRPr lang="ru-RU"/>
        </a:p>
      </dgm:t>
    </dgm:pt>
    <dgm:pt modelId="{66712953-2939-43FA-A709-DF946F76E6F2}" type="pres">
      <dgm:prSet presAssocID="{848109A8-0274-45B4-AA7F-748AC3A64559}" presName="textNode" presStyleLbl="bgShp" presStyleIdx="0" presStyleCnt="3"/>
      <dgm:spPr/>
      <dgm:t>
        <a:bodyPr/>
        <a:lstStyle/>
        <a:p>
          <a:endParaRPr lang="ru-RU"/>
        </a:p>
      </dgm:t>
    </dgm:pt>
    <dgm:pt modelId="{CDD51063-7CD6-4A77-9A03-D7A332629E0B}" type="pres">
      <dgm:prSet presAssocID="{848109A8-0274-45B4-AA7F-748AC3A64559}" presName="compChildNode" presStyleCnt="0"/>
      <dgm:spPr/>
      <dgm:t>
        <a:bodyPr/>
        <a:lstStyle/>
        <a:p>
          <a:endParaRPr lang="ru-RU"/>
        </a:p>
      </dgm:t>
    </dgm:pt>
    <dgm:pt modelId="{0DF01A35-4190-4DCB-989C-8C2C9949C9FF}" type="pres">
      <dgm:prSet presAssocID="{848109A8-0274-45B4-AA7F-748AC3A64559}" presName="theInnerList" presStyleCnt="0"/>
      <dgm:spPr/>
      <dgm:t>
        <a:bodyPr/>
        <a:lstStyle/>
        <a:p>
          <a:endParaRPr lang="ru-RU"/>
        </a:p>
      </dgm:t>
    </dgm:pt>
    <dgm:pt modelId="{D5D58FB4-5179-46D8-90C9-5989FD8B1ECE}" type="pres">
      <dgm:prSet presAssocID="{848109A8-0274-45B4-AA7F-748AC3A64559}" presName="aSpace" presStyleCnt="0"/>
      <dgm:spPr/>
      <dgm:t>
        <a:bodyPr/>
        <a:lstStyle/>
        <a:p>
          <a:endParaRPr lang="ru-RU"/>
        </a:p>
      </dgm:t>
    </dgm:pt>
    <dgm:pt modelId="{4A75F5A0-6BBB-4417-8DB6-2701302539F6}" type="pres">
      <dgm:prSet presAssocID="{734883F3-AEBE-4C91-A0A1-EC13FB3ADF08}" presName="compNode" presStyleCnt="0"/>
      <dgm:spPr/>
      <dgm:t>
        <a:bodyPr/>
        <a:lstStyle/>
        <a:p>
          <a:endParaRPr lang="ru-RU"/>
        </a:p>
      </dgm:t>
    </dgm:pt>
    <dgm:pt modelId="{3A1D7661-44C7-442E-B6D5-170DE1FD51C9}" type="pres">
      <dgm:prSet presAssocID="{734883F3-AEBE-4C91-A0A1-EC13FB3ADF08}" presName="aNode" presStyleLbl="bgShp" presStyleIdx="1" presStyleCnt="3"/>
      <dgm:spPr/>
      <dgm:t>
        <a:bodyPr/>
        <a:lstStyle/>
        <a:p>
          <a:endParaRPr lang="ru-RU"/>
        </a:p>
      </dgm:t>
    </dgm:pt>
    <dgm:pt modelId="{0D724822-7892-465F-A44C-615D9493C8AA}" type="pres">
      <dgm:prSet presAssocID="{734883F3-AEBE-4C91-A0A1-EC13FB3ADF08}" presName="textNode" presStyleLbl="bgShp" presStyleIdx="1" presStyleCnt="3"/>
      <dgm:spPr/>
      <dgm:t>
        <a:bodyPr/>
        <a:lstStyle/>
        <a:p>
          <a:endParaRPr lang="ru-RU"/>
        </a:p>
      </dgm:t>
    </dgm:pt>
    <dgm:pt modelId="{FEDBE85D-3435-45E1-ADED-68C7158DB184}" type="pres">
      <dgm:prSet presAssocID="{734883F3-AEBE-4C91-A0A1-EC13FB3ADF08}" presName="compChildNode" presStyleCnt="0"/>
      <dgm:spPr/>
      <dgm:t>
        <a:bodyPr/>
        <a:lstStyle/>
        <a:p>
          <a:endParaRPr lang="ru-RU"/>
        </a:p>
      </dgm:t>
    </dgm:pt>
    <dgm:pt modelId="{5757D00B-547C-4668-AC76-8CB9EEDAD6AE}" type="pres">
      <dgm:prSet presAssocID="{734883F3-AEBE-4C91-A0A1-EC13FB3ADF08}" presName="theInnerList" presStyleCnt="0"/>
      <dgm:spPr/>
      <dgm:t>
        <a:bodyPr/>
        <a:lstStyle/>
        <a:p>
          <a:endParaRPr lang="ru-RU"/>
        </a:p>
      </dgm:t>
    </dgm:pt>
    <dgm:pt modelId="{954734CD-5797-458B-8991-638757767632}" type="pres">
      <dgm:prSet presAssocID="{734883F3-AEBE-4C91-A0A1-EC13FB3ADF08}" presName="aSpace" presStyleCnt="0"/>
      <dgm:spPr/>
      <dgm:t>
        <a:bodyPr/>
        <a:lstStyle/>
        <a:p>
          <a:endParaRPr lang="ru-RU"/>
        </a:p>
      </dgm:t>
    </dgm:pt>
    <dgm:pt modelId="{E3F4B3D8-C866-456B-94C3-06A432475CC0}" type="pres">
      <dgm:prSet presAssocID="{D703BEE9-47B9-478B-9FD4-4D83E284059C}" presName="compNode" presStyleCnt="0"/>
      <dgm:spPr/>
      <dgm:t>
        <a:bodyPr/>
        <a:lstStyle/>
        <a:p>
          <a:endParaRPr lang="ru-RU"/>
        </a:p>
      </dgm:t>
    </dgm:pt>
    <dgm:pt modelId="{E6C4C0B5-E3A4-4ABA-B71C-1D7BB61F3EAC}" type="pres">
      <dgm:prSet presAssocID="{D703BEE9-47B9-478B-9FD4-4D83E284059C}" presName="aNode" presStyleLbl="bgShp" presStyleIdx="2" presStyleCnt="3"/>
      <dgm:spPr/>
      <dgm:t>
        <a:bodyPr/>
        <a:lstStyle/>
        <a:p>
          <a:endParaRPr lang="ru-RU"/>
        </a:p>
      </dgm:t>
    </dgm:pt>
    <dgm:pt modelId="{D4F60906-7890-4E49-966E-8EB619A692AB}" type="pres">
      <dgm:prSet presAssocID="{D703BEE9-47B9-478B-9FD4-4D83E284059C}" presName="textNode" presStyleLbl="bgShp" presStyleIdx="2" presStyleCnt="3"/>
      <dgm:spPr/>
      <dgm:t>
        <a:bodyPr/>
        <a:lstStyle/>
        <a:p>
          <a:endParaRPr lang="ru-RU"/>
        </a:p>
      </dgm:t>
    </dgm:pt>
    <dgm:pt modelId="{59B988BF-3815-4E7C-92E2-6CE826FA8B05}" type="pres">
      <dgm:prSet presAssocID="{D703BEE9-47B9-478B-9FD4-4D83E284059C}" presName="compChildNode" presStyleCnt="0"/>
      <dgm:spPr/>
      <dgm:t>
        <a:bodyPr/>
        <a:lstStyle/>
        <a:p>
          <a:endParaRPr lang="ru-RU"/>
        </a:p>
      </dgm:t>
    </dgm:pt>
    <dgm:pt modelId="{4DD066B3-6878-46FF-8008-7CA74FC10B3A}" type="pres">
      <dgm:prSet presAssocID="{D703BEE9-47B9-478B-9FD4-4D83E284059C}" presName="theInnerList" presStyleCnt="0"/>
      <dgm:spPr/>
      <dgm:t>
        <a:bodyPr/>
        <a:lstStyle/>
        <a:p>
          <a:endParaRPr lang="ru-RU"/>
        </a:p>
      </dgm:t>
    </dgm:pt>
  </dgm:ptLst>
  <dgm:cxnLst>
    <dgm:cxn modelId="{DF52B469-FD36-4BF7-8815-005A7A8290D6}" type="presOf" srcId="{848109A8-0274-45B4-AA7F-748AC3A64559}" destId="{BB574567-52E2-4D90-8B40-A4F7262B81D5}" srcOrd="0" destOrd="0" presId="urn:microsoft.com/office/officeart/2005/8/layout/lProcess2"/>
    <dgm:cxn modelId="{45419702-3CBE-4512-A60F-85B5BD051D77}" srcId="{95333CF5-6DA0-4EF9-98F8-C06578190665}" destId="{734883F3-AEBE-4C91-A0A1-EC13FB3ADF08}" srcOrd="1" destOrd="0" parTransId="{E7A29113-573B-4F6E-ACAB-F02A30C601DC}" sibTransId="{64087E95-1994-4EE7-9868-B0A227A07B3C}"/>
    <dgm:cxn modelId="{012DC61F-AA1E-427C-9911-13E64E898F6C}" type="presOf" srcId="{734883F3-AEBE-4C91-A0A1-EC13FB3ADF08}" destId="{3A1D7661-44C7-442E-B6D5-170DE1FD51C9}" srcOrd="0" destOrd="0" presId="urn:microsoft.com/office/officeart/2005/8/layout/lProcess2"/>
    <dgm:cxn modelId="{E5EDF43F-16E9-41C3-82EA-983DF8AE1234}" type="presOf" srcId="{D703BEE9-47B9-478B-9FD4-4D83E284059C}" destId="{E6C4C0B5-E3A4-4ABA-B71C-1D7BB61F3EAC}" srcOrd="0" destOrd="0" presId="urn:microsoft.com/office/officeart/2005/8/layout/lProcess2"/>
    <dgm:cxn modelId="{392D6E30-4715-457F-9541-50901DC80271}" type="presOf" srcId="{734883F3-AEBE-4C91-A0A1-EC13FB3ADF08}" destId="{0D724822-7892-465F-A44C-615D9493C8AA}" srcOrd="1" destOrd="0" presId="urn:microsoft.com/office/officeart/2005/8/layout/lProcess2"/>
    <dgm:cxn modelId="{BEB42F67-4A74-4E17-BAC2-13F2376F2179}" type="presOf" srcId="{848109A8-0274-45B4-AA7F-748AC3A64559}" destId="{66712953-2939-43FA-A709-DF946F76E6F2}" srcOrd="1" destOrd="0" presId="urn:microsoft.com/office/officeart/2005/8/layout/lProcess2"/>
    <dgm:cxn modelId="{FB1C27F2-205C-49F2-9F18-983CC0471A24}" srcId="{95333CF5-6DA0-4EF9-98F8-C06578190665}" destId="{848109A8-0274-45B4-AA7F-748AC3A64559}" srcOrd="0" destOrd="0" parTransId="{C88B521F-5035-4D17-A158-F0DED9F3A955}" sibTransId="{E109B496-7CD0-47A2-B4A6-3CC12E019C80}"/>
    <dgm:cxn modelId="{0D6B1389-477B-4295-BA9C-4DB7822BD768}" type="presOf" srcId="{95333CF5-6DA0-4EF9-98F8-C06578190665}" destId="{314A851F-06CB-451B-8A0C-AEFA1130DACA}" srcOrd="0" destOrd="0" presId="urn:microsoft.com/office/officeart/2005/8/layout/lProcess2"/>
    <dgm:cxn modelId="{E31C816B-1629-437C-A812-259D2D528CD0}" type="presOf" srcId="{D703BEE9-47B9-478B-9FD4-4D83E284059C}" destId="{D4F60906-7890-4E49-966E-8EB619A692AB}" srcOrd="1" destOrd="0" presId="urn:microsoft.com/office/officeart/2005/8/layout/lProcess2"/>
    <dgm:cxn modelId="{0B87E27B-1DB3-473C-8519-7C7C28981ED4}" srcId="{95333CF5-6DA0-4EF9-98F8-C06578190665}" destId="{D703BEE9-47B9-478B-9FD4-4D83E284059C}" srcOrd="2" destOrd="0" parTransId="{8AEDB91D-49D9-44AC-BB68-5465B0283541}" sibTransId="{9957A61D-D341-4B3F-BE8A-B1DCDCCDDF4E}"/>
    <dgm:cxn modelId="{BE3498ED-7CA9-48F0-8752-92DDF92D6681}" type="presParOf" srcId="{314A851F-06CB-451B-8A0C-AEFA1130DACA}" destId="{6B0A925F-DB64-426F-9B25-4A5DF1A9F0A4}" srcOrd="0" destOrd="0" presId="urn:microsoft.com/office/officeart/2005/8/layout/lProcess2"/>
    <dgm:cxn modelId="{D5D3B7ED-E7A1-4CB3-9EE8-50EDDF083395}" type="presParOf" srcId="{6B0A925F-DB64-426F-9B25-4A5DF1A9F0A4}" destId="{BB574567-52E2-4D90-8B40-A4F7262B81D5}" srcOrd="0" destOrd="0" presId="urn:microsoft.com/office/officeart/2005/8/layout/lProcess2"/>
    <dgm:cxn modelId="{3A825AE6-6817-49A7-8244-9FC22CBAE8FA}" type="presParOf" srcId="{6B0A925F-DB64-426F-9B25-4A5DF1A9F0A4}" destId="{66712953-2939-43FA-A709-DF946F76E6F2}" srcOrd="1" destOrd="0" presId="urn:microsoft.com/office/officeart/2005/8/layout/lProcess2"/>
    <dgm:cxn modelId="{9C5A6CF5-A5B5-4609-9FFF-A6F5FFE843D9}" type="presParOf" srcId="{6B0A925F-DB64-426F-9B25-4A5DF1A9F0A4}" destId="{CDD51063-7CD6-4A77-9A03-D7A332629E0B}" srcOrd="2" destOrd="0" presId="urn:microsoft.com/office/officeart/2005/8/layout/lProcess2"/>
    <dgm:cxn modelId="{E007A263-15DD-48DA-A674-6B4845E84C1B}" type="presParOf" srcId="{CDD51063-7CD6-4A77-9A03-D7A332629E0B}" destId="{0DF01A35-4190-4DCB-989C-8C2C9949C9FF}" srcOrd="0" destOrd="0" presId="urn:microsoft.com/office/officeart/2005/8/layout/lProcess2"/>
    <dgm:cxn modelId="{E2C4BC94-93F6-4D52-ADD5-985DB0DC1C76}" type="presParOf" srcId="{314A851F-06CB-451B-8A0C-AEFA1130DACA}" destId="{D5D58FB4-5179-46D8-90C9-5989FD8B1ECE}" srcOrd="1" destOrd="0" presId="urn:microsoft.com/office/officeart/2005/8/layout/lProcess2"/>
    <dgm:cxn modelId="{DA5638FB-3503-4FC1-8768-259EBF1AAC1B}" type="presParOf" srcId="{314A851F-06CB-451B-8A0C-AEFA1130DACA}" destId="{4A75F5A0-6BBB-4417-8DB6-2701302539F6}" srcOrd="2" destOrd="0" presId="urn:microsoft.com/office/officeart/2005/8/layout/lProcess2"/>
    <dgm:cxn modelId="{65381BC1-ACB7-4175-9497-D69D8024BD9E}" type="presParOf" srcId="{4A75F5A0-6BBB-4417-8DB6-2701302539F6}" destId="{3A1D7661-44C7-442E-B6D5-170DE1FD51C9}" srcOrd="0" destOrd="0" presId="urn:microsoft.com/office/officeart/2005/8/layout/lProcess2"/>
    <dgm:cxn modelId="{A2C562A7-9AFF-4879-8333-C1A75D704FAE}" type="presParOf" srcId="{4A75F5A0-6BBB-4417-8DB6-2701302539F6}" destId="{0D724822-7892-465F-A44C-615D9493C8AA}" srcOrd="1" destOrd="0" presId="urn:microsoft.com/office/officeart/2005/8/layout/lProcess2"/>
    <dgm:cxn modelId="{23173121-31E3-4876-B222-957159BD5E28}" type="presParOf" srcId="{4A75F5A0-6BBB-4417-8DB6-2701302539F6}" destId="{FEDBE85D-3435-45E1-ADED-68C7158DB184}" srcOrd="2" destOrd="0" presId="urn:microsoft.com/office/officeart/2005/8/layout/lProcess2"/>
    <dgm:cxn modelId="{6BF7436B-A590-442A-BCD3-049576F0D8B9}" type="presParOf" srcId="{FEDBE85D-3435-45E1-ADED-68C7158DB184}" destId="{5757D00B-547C-4668-AC76-8CB9EEDAD6AE}" srcOrd="0" destOrd="0" presId="urn:microsoft.com/office/officeart/2005/8/layout/lProcess2"/>
    <dgm:cxn modelId="{11077194-4C76-473A-8F87-52FED66DBA63}" type="presParOf" srcId="{314A851F-06CB-451B-8A0C-AEFA1130DACA}" destId="{954734CD-5797-458B-8991-638757767632}" srcOrd="3" destOrd="0" presId="urn:microsoft.com/office/officeart/2005/8/layout/lProcess2"/>
    <dgm:cxn modelId="{26158DC9-723A-4762-9D0A-2E1140837F72}" type="presParOf" srcId="{314A851F-06CB-451B-8A0C-AEFA1130DACA}" destId="{E3F4B3D8-C866-456B-94C3-06A432475CC0}" srcOrd="4" destOrd="0" presId="urn:microsoft.com/office/officeart/2005/8/layout/lProcess2"/>
    <dgm:cxn modelId="{497C29E1-AB63-41F8-B61C-A67A16EDD4CB}" type="presParOf" srcId="{E3F4B3D8-C866-456B-94C3-06A432475CC0}" destId="{E6C4C0B5-E3A4-4ABA-B71C-1D7BB61F3EAC}" srcOrd="0" destOrd="0" presId="urn:microsoft.com/office/officeart/2005/8/layout/lProcess2"/>
    <dgm:cxn modelId="{7131D561-2F37-497B-A083-00376C0F1409}" type="presParOf" srcId="{E3F4B3D8-C866-456B-94C3-06A432475CC0}" destId="{D4F60906-7890-4E49-966E-8EB619A692AB}" srcOrd="1" destOrd="0" presId="urn:microsoft.com/office/officeart/2005/8/layout/lProcess2"/>
    <dgm:cxn modelId="{D91DC978-EC5C-4959-BE21-50E2D78C92AD}" type="presParOf" srcId="{E3F4B3D8-C866-456B-94C3-06A432475CC0}" destId="{59B988BF-3815-4E7C-92E2-6CE826FA8B05}" srcOrd="2" destOrd="0" presId="urn:microsoft.com/office/officeart/2005/8/layout/lProcess2"/>
    <dgm:cxn modelId="{753AE301-1130-479A-89E8-CB39FDAB775F}" type="presParOf" srcId="{59B988BF-3815-4E7C-92E2-6CE826FA8B05}" destId="{4DD066B3-6878-46FF-8008-7CA74FC10B3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17FE69-ADDF-4A6D-89D4-D45AE9BB41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412DC2-5001-45E7-BBF6-34A10BB0E3DE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</a:rPr>
            <a:t>МП «Совершенствование системы муниципального управления ГП «Г. Балабаново»: 2019 г. – 7 182 тыс. руб., 2020 г. – 6 724 тыс. руб., 2021 г. – 6 359 тыс. руб.</a:t>
          </a:r>
          <a:endParaRPr lang="ru-RU" sz="1400" b="0" i="0" dirty="0">
            <a:solidFill>
              <a:schemeClr val="tx1"/>
            </a:solidFill>
          </a:endParaRPr>
        </a:p>
      </dgm:t>
    </dgm:pt>
    <dgm:pt modelId="{981EEEE4-D56D-4857-B2C6-1421AD5FB1D8}" type="parTrans" cxnId="{53CC1B0E-AD80-4F60-A92D-DB408F9340F0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5422AF12-2AF9-42DA-9300-D58056664E5B}" type="sibTrans" cxnId="{53CC1B0E-AD80-4F60-A92D-DB408F9340F0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8F58EC8A-EB9F-41C4-9A5D-0F258F2B16E1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</a:rPr>
            <a:t>МП «Кадровая политика в г. Балабаново»: 2019 г. – 18 741 тыс. руб., 2020 г. – 16 579 тыс. руб., 2021 г. – 16 614 тыс. руб.</a:t>
          </a:r>
          <a:endParaRPr lang="ru-RU" sz="1400" b="0" i="0" dirty="0">
            <a:solidFill>
              <a:schemeClr val="tx1"/>
            </a:solidFill>
          </a:endParaRPr>
        </a:p>
      </dgm:t>
    </dgm:pt>
    <dgm:pt modelId="{46ADC95C-497B-4598-854E-BE9A7F1857CF}" type="parTrans" cxnId="{ED476D76-0E04-4408-A130-866196132A83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58AC2011-1AC5-4957-A3CE-A6809424D2B6}" type="sibTrans" cxnId="{ED476D76-0E04-4408-A130-866196132A83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AE8AEEFE-0BCA-473A-9BCF-687C5CA159AF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</a:rPr>
            <a:t>Муниципальная программа «Безопасность жизнедеятельности в г. Балабаново»: 2019 г. – 3 082 тыс. руб., 2020 г. – 2 362 тыс. руб., 2021 г. – 2 362 тыс. руб.</a:t>
          </a:r>
          <a:endParaRPr lang="ru-RU" sz="1400" b="0" i="0" dirty="0">
            <a:solidFill>
              <a:schemeClr val="tx1"/>
            </a:solidFill>
          </a:endParaRPr>
        </a:p>
      </dgm:t>
    </dgm:pt>
    <dgm:pt modelId="{4413EE9D-D4FC-453A-9664-A5440B564718}" type="parTrans" cxnId="{7AA66476-0147-4B68-9B54-0C1760005405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917BC577-F526-46A5-9DB1-CCCBF053B9EC}" type="sibTrans" cxnId="{7AA66476-0147-4B68-9B54-0C1760005405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9F4EE13E-8291-49AA-AE75-BFCCD64FD742}">
      <dgm:prSet phldrT="[Текст]" custT="1"/>
      <dgm:spPr/>
      <dgm:t>
        <a:bodyPr/>
        <a:lstStyle/>
        <a:p>
          <a:r>
            <a:rPr lang="ru-RU" sz="1300" b="0" i="0" dirty="0" smtClean="0">
              <a:solidFill>
                <a:schemeClr val="tx1"/>
              </a:solidFill>
            </a:rPr>
            <a:t>Муниципальная программа «Управление муниципальным имуществом МО ГП «Г. Балабаново»: 2019 г. – 6 684 тыс. руб., 2020 г. – 5 480 тыс. руб., 2021 г. – 5 505 тыс. руб.</a:t>
          </a:r>
          <a:endParaRPr lang="ru-RU" sz="1300" b="0" i="0" dirty="0">
            <a:solidFill>
              <a:schemeClr val="tx1"/>
            </a:solidFill>
          </a:endParaRPr>
        </a:p>
      </dgm:t>
    </dgm:pt>
    <dgm:pt modelId="{7E3D3240-438C-4AFA-8D28-AB8CC0F1FD57}" type="parTrans" cxnId="{5E79712A-FF71-40B3-9643-CE0F2702DB7E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01132098-9F99-4E69-963D-6C43AF8F5C71}" type="sibTrans" cxnId="{5E79712A-FF71-40B3-9643-CE0F2702DB7E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92E59603-EC02-47E2-AA0F-3B8230A46E6D}">
      <dgm:prSet phldrT="[Текст]" custT="1"/>
      <dgm:spPr/>
      <dgm:t>
        <a:bodyPr/>
        <a:lstStyle/>
        <a:p>
          <a:r>
            <a:rPr lang="ru-RU" sz="1300" b="0" i="0" dirty="0" smtClean="0">
              <a:solidFill>
                <a:schemeClr val="tx1"/>
              </a:solidFill>
            </a:rPr>
            <a:t>Содержание военно-учетного стола: 2019 г. – 1 716 тыс. руб., 2020 г. – 1 705 тыс. руб., 2021 г. – 1 767 тыс. руб.</a:t>
          </a:r>
          <a:endParaRPr lang="ru-RU" sz="1300" b="0" i="0" dirty="0">
            <a:solidFill>
              <a:schemeClr val="tx1"/>
            </a:solidFill>
          </a:endParaRPr>
        </a:p>
      </dgm:t>
    </dgm:pt>
    <dgm:pt modelId="{668338AA-5B8C-48C0-8FA6-F94C43D2B2D9}" type="parTrans" cxnId="{C64AFC46-45EC-4E8D-A58F-E0B6EE85C7A0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54E66E09-1511-4D27-B0D6-A67B7CAD56A7}" type="sibTrans" cxnId="{C64AFC46-45EC-4E8D-A58F-E0B6EE85C7A0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8E4C3AA3-1C79-47E1-97F3-FF4EF6FD6896}">
      <dgm:prSet phldrT="[Текст]" custT="1"/>
      <dgm:spPr/>
      <dgm:t>
        <a:bodyPr/>
        <a:lstStyle/>
        <a:p>
          <a:r>
            <a:rPr lang="ru-RU" sz="1300" b="0" i="0" dirty="0" smtClean="0">
              <a:solidFill>
                <a:schemeClr val="tx1"/>
              </a:solidFill>
            </a:rPr>
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2019 г. – 1 330 тыс. руб., 2020 г. – 520тыс. руб., 2021 г. – 1 410 тыс. руб.</a:t>
          </a:r>
          <a:endParaRPr lang="ru-RU" sz="1300" b="0" i="0" dirty="0">
            <a:solidFill>
              <a:schemeClr val="tx1"/>
            </a:solidFill>
          </a:endParaRPr>
        </a:p>
      </dgm:t>
    </dgm:pt>
    <dgm:pt modelId="{49DFFE0E-3417-45D3-9EC1-EEB6DB71D8BB}" type="parTrans" cxnId="{E5243E69-0782-4903-849F-66953634F38A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3345C574-FD87-4AEA-9B57-C6ADF8153474}" type="sibTrans" cxnId="{E5243E69-0782-4903-849F-66953634F38A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AA8F0B13-EA3B-4552-98D3-F838E4965DEE}" type="pres">
      <dgm:prSet presAssocID="{D117FE69-ADDF-4A6D-89D4-D45AE9BB411F}" presName="Name0" presStyleCnt="0">
        <dgm:presLayoutVars>
          <dgm:dir/>
          <dgm:animLvl val="lvl"/>
          <dgm:resizeHandles val="exact"/>
        </dgm:presLayoutVars>
      </dgm:prSet>
      <dgm:spPr/>
    </dgm:pt>
    <dgm:pt modelId="{4C1422C8-BC53-42C6-87B5-997518A2BC17}" type="pres">
      <dgm:prSet presAssocID="{7A412DC2-5001-45E7-BBF6-34A10BB0E3DE}" presName="linNode" presStyleCnt="0"/>
      <dgm:spPr/>
    </dgm:pt>
    <dgm:pt modelId="{E6FCAEEA-854A-49BA-B853-042F2EDA0633}" type="pres">
      <dgm:prSet presAssocID="{7A412DC2-5001-45E7-BBF6-34A10BB0E3DE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017B7-BF8F-4A26-BD5F-CA72BAA7D157}" type="pres">
      <dgm:prSet presAssocID="{5422AF12-2AF9-42DA-9300-D58056664E5B}" presName="sp" presStyleCnt="0"/>
      <dgm:spPr/>
    </dgm:pt>
    <dgm:pt modelId="{507717DF-5735-4DFD-980D-F0D1FCC8BB0D}" type="pres">
      <dgm:prSet presAssocID="{8F58EC8A-EB9F-41C4-9A5D-0F258F2B16E1}" presName="linNode" presStyleCnt="0"/>
      <dgm:spPr/>
    </dgm:pt>
    <dgm:pt modelId="{DF7EFD84-C449-48D3-8625-1E02E0CD0589}" type="pres">
      <dgm:prSet presAssocID="{8F58EC8A-EB9F-41C4-9A5D-0F258F2B16E1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8BB0A-CFB8-4AE0-BF9D-4321DB2C6522}" type="pres">
      <dgm:prSet presAssocID="{58AC2011-1AC5-4957-A3CE-A6809424D2B6}" presName="sp" presStyleCnt="0"/>
      <dgm:spPr/>
    </dgm:pt>
    <dgm:pt modelId="{BB6F09DE-A0F5-431C-9CFA-B32AE87FEC16}" type="pres">
      <dgm:prSet presAssocID="{AE8AEEFE-0BCA-473A-9BCF-687C5CA159AF}" presName="linNode" presStyleCnt="0"/>
      <dgm:spPr/>
    </dgm:pt>
    <dgm:pt modelId="{5B1F9872-6129-4BA4-81E3-0BE625E557DE}" type="pres">
      <dgm:prSet presAssocID="{AE8AEEFE-0BCA-473A-9BCF-687C5CA159AF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A480-1BEE-44E0-AEAF-6221D6A0C12D}" type="pres">
      <dgm:prSet presAssocID="{917BC577-F526-46A5-9DB1-CCCBF053B9EC}" presName="sp" presStyleCnt="0"/>
      <dgm:spPr/>
    </dgm:pt>
    <dgm:pt modelId="{29F78AC7-B2AE-43B9-9CB7-9B42EED92CDA}" type="pres">
      <dgm:prSet presAssocID="{9F4EE13E-8291-49AA-AE75-BFCCD64FD742}" presName="linNode" presStyleCnt="0"/>
      <dgm:spPr/>
    </dgm:pt>
    <dgm:pt modelId="{4B3E658D-FA9D-44E2-947C-B0CB48355FD7}" type="pres">
      <dgm:prSet presAssocID="{9F4EE13E-8291-49AA-AE75-BFCCD64FD742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5C46-572F-455D-98EE-518921672C93}" type="pres">
      <dgm:prSet presAssocID="{01132098-9F99-4E69-963D-6C43AF8F5C71}" presName="sp" presStyleCnt="0"/>
      <dgm:spPr/>
    </dgm:pt>
    <dgm:pt modelId="{70C90805-F9C9-4B15-B51E-1B0F5550BCDB}" type="pres">
      <dgm:prSet presAssocID="{92E59603-EC02-47E2-AA0F-3B8230A46E6D}" presName="linNode" presStyleCnt="0"/>
      <dgm:spPr/>
    </dgm:pt>
    <dgm:pt modelId="{39A99AA7-5312-4E95-8E51-4CB6BCC7F7C4}" type="pres">
      <dgm:prSet presAssocID="{92E59603-EC02-47E2-AA0F-3B8230A46E6D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A21FA-3AF2-4AC9-BB08-237CBDC89012}" type="pres">
      <dgm:prSet presAssocID="{54E66E09-1511-4D27-B0D6-A67B7CAD56A7}" presName="sp" presStyleCnt="0"/>
      <dgm:spPr/>
    </dgm:pt>
    <dgm:pt modelId="{876495DA-F658-4D55-8D8F-B89A0C6DCDF8}" type="pres">
      <dgm:prSet presAssocID="{8E4C3AA3-1C79-47E1-97F3-FF4EF6FD6896}" presName="linNode" presStyleCnt="0"/>
      <dgm:spPr/>
    </dgm:pt>
    <dgm:pt modelId="{5237CDAE-DA40-4E68-9C5A-0728926A8499}" type="pres">
      <dgm:prSet presAssocID="{8E4C3AA3-1C79-47E1-97F3-FF4EF6FD6896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4D847-85BB-441C-9C47-FB9A2AD5266B}" type="presOf" srcId="{9F4EE13E-8291-49AA-AE75-BFCCD64FD742}" destId="{4B3E658D-FA9D-44E2-947C-B0CB48355FD7}" srcOrd="0" destOrd="0" presId="urn:microsoft.com/office/officeart/2005/8/layout/vList5"/>
    <dgm:cxn modelId="{92445F51-B3DD-476C-8489-4A6E3A992504}" type="presOf" srcId="{8E4C3AA3-1C79-47E1-97F3-FF4EF6FD6896}" destId="{5237CDAE-DA40-4E68-9C5A-0728926A8499}" srcOrd="0" destOrd="0" presId="urn:microsoft.com/office/officeart/2005/8/layout/vList5"/>
    <dgm:cxn modelId="{C64AFC46-45EC-4E8D-A58F-E0B6EE85C7A0}" srcId="{D117FE69-ADDF-4A6D-89D4-D45AE9BB411F}" destId="{92E59603-EC02-47E2-AA0F-3B8230A46E6D}" srcOrd="4" destOrd="0" parTransId="{668338AA-5B8C-48C0-8FA6-F94C43D2B2D9}" sibTransId="{54E66E09-1511-4D27-B0D6-A67B7CAD56A7}"/>
    <dgm:cxn modelId="{990FEB24-EAB3-47F8-B21F-9B1A130225AA}" type="presOf" srcId="{8F58EC8A-EB9F-41C4-9A5D-0F258F2B16E1}" destId="{DF7EFD84-C449-48D3-8625-1E02E0CD0589}" srcOrd="0" destOrd="0" presId="urn:microsoft.com/office/officeart/2005/8/layout/vList5"/>
    <dgm:cxn modelId="{DB8F6EFA-B378-4A05-B5B8-D6263BB1BEE8}" type="presOf" srcId="{92E59603-EC02-47E2-AA0F-3B8230A46E6D}" destId="{39A99AA7-5312-4E95-8E51-4CB6BCC7F7C4}" srcOrd="0" destOrd="0" presId="urn:microsoft.com/office/officeart/2005/8/layout/vList5"/>
    <dgm:cxn modelId="{ED476D76-0E04-4408-A130-866196132A83}" srcId="{D117FE69-ADDF-4A6D-89D4-D45AE9BB411F}" destId="{8F58EC8A-EB9F-41C4-9A5D-0F258F2B16E1}" srcOrd="1" destOrd="0" parTransId="{46ADC95C-497B-4598-854E-BE9A7F1857CF}" sibTransId="{58AC2011-1AC5-4957-A3CE-A6809424D2B6}"/>
    <dgm:cxn modelId="{CBA00FF8-B35A-4BE2-B354-307BFD0F8520}" type="presOf" srcId="{D117FE69-ADDF-4A6D-89D4-D45AE9BB411F}" destId="{AA8F0B13-EA3B-4552-98D3-F838E4965DEE}" srcOrd="0" destOrd="0" presId="urn:microsoft.com/office/officeart/2005/8/layout/vList5"/>
    <dgm:cxn modelId="{5E79712A-FF71-40B3-9643-CE0F2702DB7E}" srcId="{D117FE69-ADDF-4A6D-89D4-D45AE9BB411F}" destId="{9F4EE13E-8291-49AA-AE75-BFCCD64FD742}" srcOrd="3" destOrd="0" parTransId="{7E3D3240-438C-4AFA-8D28-AB8CC0F1FD57}" sibTransId="{01132098-9F99-4E69-963D-6C43AF8F5C71}"/>
    <dgm:cxn modelId="{BBBACB67-BC8A-4A67-80C1-BEE3134E6829}" type="presOf" srcId="{AE8AEEFE-0BCA-473A-9BCF-687C5CA159AF}" destId="{5B1F9872-6129-4BA4-81E3-0BE625E557DE}" srcOrd="0" destOrd="0" presId="urn:microsoft.com/office/officeart/2005/8/layout/vList5"/>
    <dgm:cxn modelId="{E5243E69-0782-4903-849F-66953634F38A}" srcId="{D117FE69-ADDF-4A6D-89D4-D45AE9BB411F}" destId="{8E4C3AA3-1C79-47E1-97F3-FF4EF6FD6896}" srcOrd="5" destOrd="0" parTransId="{49DFFE0E-3417-45D3-9EC1-EEB6DB71D8BB}" sibTransId="{3345C574-FD87-4AEA-9B57-C6ADF8153474}"/>
    <dgm:cxn modelId="{A54F0CBB-34B0-4AF2-BD48-59EF22FBBA62}" type="presOf" srcId="{7A412DC2-5001-45E7-BBF6-34A10BB0E3DE}" destId="{E6FCAEEA-854A-49BA-B853-042F2EDA0633}" srcOrd="0" destOrd="0" presId="urn:microsoft.com/office/officeart/2005/8/layout/vList5"/>
    <dgm:cxn modelId="{53CC1B0E-AD80-4F60-A92D-DB408F9340F0}" srcId="{D117FE69-ADDF-4A6D-89D4-D45AE9BB411F}" destId="{7A412DC2-5001-45E7-BBF6-34A10BB0E3DE}" srcOrd="0" destOrd="0" parTransId="{981EEEE4-D56D-4857-B2C6-1421AD5FB1D8}" sibTransId="{5422AF12-2AF9-42DA-9300-D58056664E5B}"/>
    <dgm:cxn modelId="{7AA66476-0147-4B68-9B54-0C1760005405}" srcId="{D117FE69-ADDF-4A6D-89D4-D45AE9BB411F}" destId="{AE8AEEFE-0BCA-473A-9BCF-687C5CA159AF}" srcOrd="2" destOrd="0" parTransId="{4413EE9D-D4FC-453A-9664-A5440B564718}" sibTransId="{917BC577-F526-46A5-9DB1-CCCBF053B9EC}"/>
    <dgm:cxn modelId="{B280BB96-E333-4DAE-BB4C-F5465B503F51}" type="presParOf" srcId="{AA8F0B13-EA3B-4552-98D3-F838E4965DEE}" destId="{4C1422C8-BC53-42C6-87B5-997518A2BC17}" srcOrd="0" destOrd="0" presId="urn:microsoft.com/office/officeart/2005/8/layout/vList5"/>
    <dgm:cxn modelId="{5E366382-9CC8-4F21-B9B4-CCA3BF2025D7}" type="presParOf" srcId="{4C1422C8-BC53-42C6-87B5-997518A2BC17}" destId="{E6FCAEEA-854A-49BA-B853-042F2EDA0633}" srcOrd="0" destOrd="0" presId="urn:microsoft.com/office/officeart/2005/8/layout/vList5"/>
    <dgm:cxn modelId="{A3DBD4CD-C1E0-4D1D-AB4A-7FB2AF83B195}" type="presParOf" srcId="{AA8F0B13-EA3B-4552-98D3-F838E4965DEE}" destId="{8B8017B7-BF8F-4A26-BD5F-CA72BAA7D157}" srcOrd="1" destOrd="0" presId="urn:microsoft.com/office/officeart/2005/8/layout/vList5"/>
    <dgm:cxn modelId="{2A06B55B-5BE8-4F29-B939-D7966DCCBEE6}" type="presParOf" srcId="{AA8F0B13-EA3B-4552-98D3-F838E4965DEE}" destId="{507717DF-5735-4DFD-980D-F0D1FCC8BB0D}" srcOrd="2" destOrd="0" presId="urn:microsoft.com/office/officeart/2005/8/layout/vList5"/>
    <dgm:cxn modelId="{F688003C-ADA9-46E7-9D4D-13641AF7457F}" type="presParOf" srcId="{507717DF-5735-4DFD-980D-F0D1FCC8BB0D}" destId="{DF7EFD84-C449-48D3-8625-1E02E0CD0589}" srcOrd="0" destOrd="0" presId="urn:microsoft.com/office/officeart/2005/8/layout/vList5"/>
    <dgm:cxn modelId="{59036A7B-8B06-4350-A2BF-DAE1BCC05DEF}" type="presParOf" srcId="{AA8F0B13-EA3B-4552-98D3-F838E4965DEE}" destId="{7FF8BB0A-CFB8-4AE0-BF9D-4321DB2C6522}" srcOrd="3" destOrd="0" presId="urn:microsoft.com/office/officeart/2005/8/layout/vList5"/>
    <dgm:cxn modelId="{D70334B5-2B54-4747-ADE3-AD1DCA510EA2}" type="presParOf" srcId="{AA8F0B13-EA3B-4552-98D3-F838E4965DEE}" destId="{BB6F09DE-A0F5-431C-9CFA-B32AE87FEC16}" srcOrd="4" destOrd="0" presId="urn:microsoft.com/office/officeart/2005/8/layout/vList5"/>
    <dgm:cxn modelId="{E019639F-1785-4B35-A6FE-45A39E03A14E}" type="presParOf" srcId="{BB6F09DE-A0F5-431C-9CFA-B32AE87FEC16}" destId="{5B1F9872-6129-4BA4-81E3-0BE625E557DE}" srcOrd="0" destOrd="0" presId="urn:microsoft.com/office/officeart/2005/8/layout/vList5"/>
    <dgm:cxn modelId="{DED0222C-AB00-4BED-A389-31B78FA44AD0}" type="presParOf" srcId="{AA8F0B13-EA3B-4552-98D3-F838E4965DEE}" destId="{ECD6A480-1BEE-44E0-AEAF-6221D6A0C12D}" srcOrd="5" destOrd="0" presId="urn:microsoft.com/office/officeart/2005/8/layout/vList5"/>
    <dgm:cxn modelId="{E678C755-CB67-40CA-B2FA-AE424D560710}" type="presParOf" srcId="{AA8F0B13-EA3B-4552-98D3-F838E4965DEE}" destId="{29F78AC7-B2AE-43B9-9CB7-9B42EED92CDA}" srcOrd="6" destOrd="0" presId="urn:microsoft.com/office/officeart/2005/8/layout/vList5"/>
    <dgm:cxn modelId="{E81A5A00-42EB-4C31-84C3-4141EAB317E4}" type="presParOf" srcId="{29F78AC7-B2AE-43B9-9CB7-9B42EED92CDA}" destId="{4B3E658D-FA9D-44E2-947C-B0CB48355FD7}" srcOrd="0" destOrd="0" presId="urn:microsoft.com/office/officeart/2005/8/layout/vList5"/>
    <dgm:cxn modelId="{789DC6DF-8D12-4809-B163-4A57A8E4AA22}" type="presParOf" srcId="{AA8F0B13-EA3B-4552-98D3-F838E4965DEE}" destId="{F97D5C46-572F-455D-98EE-518921672C93}" srcOrd="7" destOrd="0" presId="urn:microsoft.com/office/officeart/2005/8/layout/vList5"/>
    <dgm:cxn modelId="{BC39A0A5-F9C8-4AA8-B487-579A5C564578}" type="presParOf" srcId="{AA8F0B13-EA3B-4552-98D3-F838E4965DEE}" destId="{70C90805-F9C9-4B15-B51E-1B0F5550BCDB}" srcOrd="8" destOrd="0" presId="urn:microsoft.com/office/officeart/2005/8/layout/vList5"/>
    <dgm:cxn modelId="{8464D851-E598-4991-9D71-2DE97A6B534A}" type="presParOf" srcId="{70C90805-F9C9-4B15-B51E-1B0F5550BCDB}" destId="{39A99AA7-5312-4E95-8E51-4CB6BCC7F7C4}" srcOrd="0" destOrd="0" presId="urn:microsoft.com/office/officeart/2005/8/layout/vList5"/>
    <dgm:cxn modelId="{C8606A53-D3F5-451F-8955-9508A7DCD1B4}" type="presParOf" srcId="{AA8F0B13-EA3B-4552-98D3-F838E4965DEE}" destId="{54DA21FA-3AF2-4AC9-BB08-237CBDC89012}" srcOrd="9" destOrd="0" presId="urn:microsoft.com/office/officeart/2005/8/layout/vList5"/>
    <dgm:cxn modelId="{D23EE7D6-AAB1-41C9-ACA9-5C84D5B8B36F}" type="presParOf" srcId="{AA8F0B13-EA3B-4552-98D3-F838E4965DEE}" destId="{876495DA-F658-4D55-8D8F-B89A0C6DCDF8}" srcOrd="10" destOrd="0" presId="urn:microsoft.com/office/officeart/2005/8/layout/vList5"/>
    <dgm:cxn modelId="{A20ADD56-8CE9-4B58-8B3F-93EDB8F2C733}" type="presParOf" srcId="{876495DA-F658-4D55-8D8F-B89A0C6DCDF8}" destId="{5237CDAE-DA40-4E68-9C5A-0728926A84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BA-1660-4561-A9E8-D125BB4D472D}">
      <dsp:nvSpPr>
        <dsp:cNvPr id="0" name=""/>
        <dsp:cNvSpPr/>
      </dsp:nvSpPr>
      <dsp:spPr>
        <a:xfrm rot="5400000">
          <a:off x="-239570" y="242079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0" y="561506"/>
        <a:ext cx="1117994" cy="479140"/>
      </dsp:txXfrm>
    </dsp:sp>
    <dsp:sp modelId="{36E9202F-5861-4EA2-AADA-E9DF00799883}">
      <dsp:nvSpPr>
        <dsp:cNvPr id="0" name=""/>
        <dsp:cNvSpPr/>
      </dsp:nvSpPr>
      <dsp:spPr>
        <a:xfrm rot="5400000">
          <a:off x="3462788" y="-234228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проекту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53187"/>
        <a:ext cx="5677048" cy="936781"/>
      </dsp:txXfrm>
    </dsp:sp>
    <dsp:sp modelId="{4DB123E4-F85F-4B32-8220-A94BCC9E82C5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0" y="1964561"/>
        <a:ext cx="1117994" cy="479140"/>
      </dsp:txXfrm>
    </dsp:sp>
    <dsp:sp modelId="{1912A1E2-1F33-4AC3-8677-3191C1C62726}">
      <dsp:nvSpPr>
        <dsp:cNvPr id="0" name=""/>
        <dsp:cNvSpPr/>
      </dsp:nvSpPr>
      <dsp:spPr>
        <a:xfrm rot="5400000">
          <a:off x="3462788" y="-939229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отчету об исполнении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1456243"/>
        <a:ext cx="5677048" cy="936781"/>
      </dsp:txXfrm>
    </dsp:sp>
    <dsp:sp modelId="{D3422F04-9AA1-403F-8703-193243AE3774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0" y="3367617"/>
        <a:ext cx="1117994" cy="479140"/>
      </dsp:txXfrm>
    </dsp:sp>
    <dsp:sp modelId="{1AE85C7C-8C66-4737-8206-00F290CFE66A}">
      <dsp:nvSpPr>
        <dsp:cNvPr id="0" name=""/>
        <dsp:cNvSpPr/>
      </dsp:nvSpPr>
      <dsp:spPr>
        <a:xfrm rot="5400000">
          <a:off x="3462788" y="46382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Общественные обсуждения муниципальных программ</a:t>
          </a:r>
          <a:endParaRPr lang="ru-RU" sz="2300" kern="1200" dirty="0"/>
        </a:p>
      </dsp:txBody>
      <dsp:txXfrm rot="-5400000">
        <a:off x="1117994" y="2859297"/>
        <a:ext cx="5677048" cy="93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77A26-A5B9-4A6C-A94D-BE1713F515B7}">
      <dsp:nvSpPr>
        <dsp:cNvPr id="0" name=""/>
        <dsp:cNvSpPr/>
      </dsp:nvSpPr>
      <dsp:spPr>
        <a:xfrm>
          <a:off x="252955" y="2726"/>
          <a:ext cx="1796206" cy="107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Балабаново»:    </a:t>
          </a:r>
          <a:r>
            <a:rPr lang="ru-RU" sz="700" b="1" kern="1200" dirty="0" smtClean="0">
              <a:solidFill>
                <a:schemeClr val="tx1"/>
              </a:solidFill>
            </a:rPr>
            <a:t>2019 г. – 1105 тыс. руб., 2020 г. – 1105 тыс. руб., 2021 г. – 1105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52955" y="2726"/>
        <a:ext cx="1796206" cy="1077723"/>
      </dsp:txXfrm>
    </dsp:sp>
    <dsp:sp modelId="{B189D1DD-1660-4D47-8565-E573D75AD731}">
      <dsp:nvSpPr>
        <dsp:cNvPr id="0" name=""/>
        <dsp:cNvSpPr/>
      </dsp:nvSpPr>
      <dsp:spPr>
        <a:xfrm>
          <a:off x="2228783" y="2726"/>
          <a:ext cx="1796206" cy="1077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sz="700" b="1" kern="1200" dirty="0" smtClean="0"/>
            <a:t>2019 г. – 4428 тыс. руб., 2020 г. – 4555 тыс. руб., 2021 г. – 4735 тыс. руб.</a:t>
          </a:r>
          <a:endParaRPr lang="ru-RU" sz="700" b="1" kern="1200" dirty="0"/>
        </a:p>
      </dsp:txBody>
      <dsp:txXfrm>
        <a:off x="2228783" y="2726"/>
        <a:ext cx="1796206" cy="1077723"/>
      </dsp:txXfrm>
    </dsp:sp>
    <dsp:sp modelId="{22D3A689-38A3-4BBD-AD69-A81B7416298B}">
      <dsp:nvSpPr>
        <dsp:cNvPr id="0" name=""/>
        <dsp:cNvSpPr/>
      </dsp:nvSpPr>
      <dsp:spPr>
        <a:xfrm>
          <a:off x="4204610" y="2726"/>
          <a:ext cx="1796206" cy="1077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18741 тыс. руб., 2020 г. – 16580 тыс. руб., 2021 г. – 16615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4204610" y="2726"/>
        <a:ext cx="1796206" cy="1077723"/>
      </dsp:txXfrm>
    </dsp:sp>
    <dsp:sp modelId="{A1B61145-D6F1-4CEE-A73A-0C832A8C61E1}">
      <dsp:nvSpPr>
        <dsp:cNvPr id="0" name=""/>
        <dsp:cNvSpPr/>
      </dsp:nvSpPr>
      <dsp:spPr>
        <a:xfrm>
          <a:off x="6180437" y="2726"/>
          <a:ext cx="1796206" cy="1077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«Безопасность жизнедеятельности в городе Балабаново»: </a:t>
          </a:r>
          <a:r>
            <a:rPr lang="ru-RU" sz="700" b="1" kern="1200" dirty="0" smtClean="0"/>
            <a:t>2019 г. – 3160 тыс. руб., 2020 г. – 2440 тыс. руб., 2021 г. – 2440 тыс. руб.</a:t>
          </a:r>
          <a:endParaRPr lang="ru-RU" sz="700" b="1" kern="1200" dirty="0"/>
        </a:p>
      </dsp:txBody>
      <dsp:txXfrm>
        <a:off x="6180437" y="2726"/>
        <a:ext cx="1796206" cy="1077723"/>
      </dsp:txXfrm>
    </dsp:sp>
    <dsp:sp modelId="{944C7D2A-CE59-4E61-8834-4EEEBB455DAF}">
      <dsp:nvSpPr>
        <dsp:cNvPr id="0" name=""/>
        <dsp:cNvSpPr/>
      </dsp:nvSpPr>
      <dsp:spPr>
        <a:xfrm>
          <a:off x="252955" y="1260071"/>
          <a:ext cx="1796206" cy="10777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«Выборы»: </a:t>
          </a:r>
          <a:r>
            <a:rPr lang="ru-RU" sz="700" b="1" kern="1200" dirty="0" smtClean="0"/>
            <a:t>2019 г. – 590 тыс. руб., 2020 г. – 390 тыс. руб., 2021 г. – 0 тыс. руб.</a:t>
          </a:r>
          <a:endParaRPr lang="ru-RU" sz="700" b="1" kern="1200" dirty="0"/>
        </a:p>
      </dsp:txBody>
      <dsp:txXfrm>
        <a:off x="252955" y="1260071"/>
        <a:ext cx="1796206" cy="1077723"/>
      </dsp:txXfrm>
    </dsp:sp>
    <dsp:sp modelId="{E3615419-3767-4863-8576-2FDE4D497C47}">
      <dsp:nvSpPr>
        <dsp:cNvPr id="0" name=""/>
        <dsp:cNvSpPr/>
      </dsp:nvSpPr>
      <dsp:spPr>
        <a:xfrm>
          <a:off x="2228783" y="1260071"/>
          <a:ext cx="1796206" cy="107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32774 тыс. руб., 2020 г. – 33214 тыс. руб., 2021 г. – 39152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228783" y="1260071"/>
        <a:ext cx="1796206" cy="1077723"/>
      </dsp:txXfrm>
    </dsp:sp>
    <dsp:sp modelId="{60D625C2-4ACF-42EF-8B1F-D8D72A029E0B}">
      <dsp:nvSpPr>
        <dsp:cNvPr id="0" name=""/>
        <dsp:cNvSpPr/>
      </dsp:nvSpPr>
      <dsp:spPr>
        <a:xfrm>
          <a:off x="4204610" y="1260071"/>
          <a:ext cx="1796206" cy="1077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«Развитие физической культуры и спорта в г. Балабаново»: </a:t>
          </a:r>
          <a:r>
            <a:rPr lang="ru-RU" sz="700" b="1" kern="1200" dirty="0" smtClean="0"/>
            <a:t>2019 г. – 41129 тыс. руб., 2020 г. –27669 тыс. руб., 2021 г. –32753 тыс. руб.</a:t>
          </a:r>
          <a:endParaRPr lang="ru-RU" sz="700" b="1" kern="1200" dirty="0"/>
        </a:p>
      </dsp:txBody>
      <dsp:txXfrm>
        <a:off x="4204610" y="1260071"/>
        <a:ext cx="1796206" cy="1077723"/>
      </dsp:txXfrm>
    </dsp:sp>
    <dsp:sp modelId="{F63DE0F1-E4F1-4A9E-899E-164ED982587B}">
      <dsp:nvSpPr>
        <dsp:cNvPr id="0" name=""/>
        <dsp:cNvSpPr/>
      </dsp:nvSpPr>
      <dsp:spPr>
        <a:xfrm>
          <a:off x="6180437" y="1260071"/>
          <a:ext cx="1796206" cy="1077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29587 тыс. руб., 2020 г. – 27654 тыс. руб., 2021 г. – 26208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6180437" y="1260071"/>
        <a:ext cx="1796206" cy="1077723"/>
      </dsp:txXfrm>
    </dsp:sp>
    <dsp:sp modelId="{02519CA7-53F5-46D0-BBAE-1A25262818CF}">
      <dsp:nvSpPr>
        <dsp:cNvPr id="0" name=""/>
        <dsp:cNvSpPr/>
      </dsp:nvSpPr>
      <dsp:spPr>
        <a:xfrm>
          <a:off x="252955" y="2517415"/>
          <a:ext cx="1796206" cy="1077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8087 тыс. руб., 2020 г. – 8087 тыс. руб., 2021 г. – 8087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52955" y="2517415"/>
        <a:ext cx="1796206" cy="1077723"/>
      </dsp:txXfrm>
    </dsp:sp>
    <dsp:sp modelId="{1B4F3A76-70C1-4173-BFB3-79D03C6EAC84}">
      <dsp:nvSpPr>
        <dsp:cNvPr id="0" name=""/>
        <dsp:cNvSpPr/>
      </dsp:nvSpPr>
      <dsp:spPr>
        <a:xfrm>
          <a:off x="2228783" y="2517415"/>
          <a:ext cx="1796206" cy="10777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sz="700" b="1" kern="1200" dirty="0" smtClean="0"/>
            <a:t>2019 г. – 2950 тыс. руб., 2020 г. – 1070 тыс. руб., 2021 г. – 1960 тыс. руб.</a:t>
          </a:r>
          <a:endParaRPr lang="ru-RU" sz="700" b="1" kern="1200" dirty="0"/>
        </a:p>
      </dsp:txBody>
      <dsp:txXfrm>
        <a:off x="2228783" y="2517415"/>
        <a:ext cx="1796206" cy="1077723"/>
      </dsp:txXfrm>
    </dsp:sp>
    <dsp:sp modelId="{2336B8D7-6188-48F1-A956-A7BB4A5D2F64}">
      <dsp:nvSpPr>
        <dsp:cNvPr id="0" name=""/>
        <dsp:cNvSpPr/>
      </dsp:nvSpPr>
      <dsp:spPr>
        <a:xfrm>
          <a:off x="4204610" y="2517415"/>
          <a:ext cx="1796206" cy="107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7285 тыс. руб., 2020 г. – 7560 тыс. руб., 2021 г. – 7888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4204610" y="2517415"/>
        <a:ext cx="1796206" cy="1077723"/>
      </dsp:txXfrm>
    </dsp:sp>
    <dsp:sp modelId="{A146E97E-F28D-45B9-8B0F-3ADC27167B2C}">
      <dsp:nvSpPr>
        <dsp:cNvPr id="0" name=""/>
        <dsp:cNvSpPr/>
      </dsp:nvSpPr>
      <dsp:spPr>
        <a:xfrm>
          <a:off x="6180437" y="2517415"/>
          <a:ext cx="1796206" cy="1077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«Ремонт и содержание сети автомобильных дорог»: </a:t>
          </a:r>
          <a:r>
            <a:rPr lang="ru-RU" sz="700" b="1" kern="1200" dirty="0" smtClean="0"/>
            <a:t>2019 г. – 37136 тыс. руб., 2020 г. – 27751 тыс. руб., 2021 г. – 28014 тыс. руб.</a:t>
          </a:r>
          <a:endParaRPr lang="ru-RU" sz="700" b="1" kern="1200" dirty="0"/>
        </a:p>
      </dsp:txBody>
      <dsp:txXfrm>
        <a:off x="6180437" y="2517415"/>
        <a:ext cx="1796206" cy="1077723"/>
      </dsp:txXfrm>
    </dsp:sp>
    <dsp:sp modelId="{01E900EC-B0FB-4937-92D5-8E421A5A45B1}">
      <dsp:nvSpPr>
        <dsp:cNvPr id="0" name=""/>
        <dsp:cNvSpPr/>
      </dsp:nvSpPr>
      <dsp:spPr>
        <a:xfrm>
          <a:off x="252955" y="3774760"/>
          <a:ext cx="1796206" cy="1077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«Проведение праздничных мероприятий в г. Балабаново»: </a:t>
          </a:r>
          <a:r>
            <a:rPr lang="ru-RU" sz="700" b="1" kern="1200" dirty="0" smtClean="0"/>
            <a:t>2019 г. – 2780 тыс. руб., 2020 г. – 2780 тыс. руб., 2021 г. – 2780 тыс. руб.</a:t>
          </a:r>
          <a:endParaRPr lang="ru-RU" sz="700" b="1" kern="1200" dirty="0"/>
        </a:p>
      </dsp:txBody>
      <dsp:txXfrm>
        <a:off x="252955" y="3774760"/>
        <a:ext cx="1796206" cy="1077723"/>
      </dsp:txXfrm>
    </dsp:sp>
    <dsp:sp modelId="{33634896-89CD-438F-AFC1-F87306856668}">
      <dsp:nvSpPr>
        <dsp:cNvPr id="0" name=""/>
        <dsp:cNvSpPr/>
      </dsp:nvSpPr>
      <dsp:spPr>
        <a:xfrm>
          <a:off x="2228783" y="3774760"/>
          <a:ext cx="1796206" cy="1077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38300 тыс. руб., 2020 г. – 35250 тыс. руб., 2021 г. – 38250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228783" y="3774760"/>
        <a:ext cx="1796206" cy="1077723"/>
      </dsp:txXfrm>
    </dsp:sp>
    <dsp:sp modelId="{487368EC-BFFA-418E-BBB1-7E6CF022FD9F}">
      <dsp:nvSpPr>
        <dsp:cNvPr id="0" name=""/>
        <dsp:cNvSpPr/>
      </dsp:nvSpPr>
      <dsp:spPr>
        <a:xfrm>
          <a:off x="4204610" y="3774760"/>
          <a:ext cx="1796206" cy="10777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«Управление муниципальным имуществом  МО «Город Балабаново»: </a:t>
          </a:r>
          <a:r>
            <a:rPr lang="ru-RU" sz="700" b="1" kern="1200" dirty="0" smtClean="0"/>
            <a:t>2019 г. – 8484 тыс. руб., 2020 г. – 7280 тыс. руб., 2021 г. – 7305 тыс. руб.</a:t>
          </a:r>
          <a:endParaRPr lang="ru-RU" sz="700" b="1" kern="1200" dirty="0"/>
        </a:p>
      </dsp:txBody>
      <dsp:txXfrm>
        <a:off x="4204610" y="3774760"/>
        <a:ext cx="1796206" cy="1077723"/>
      </dsp:txXfrm>
    </dsp:sp>
    <dsp:sp modelId="{B7857FEC-2219-4EFA-A4D1-2ED6EDD4AA61}">
      <dsp:nvSpPr>
        <dsp:cNvPr id="0" name=""/>
        <dsp:cNvSpPr/>
      </dsp:nvSpPr>
      <dsp:spPr>
        <a:xfrm>
          <a:off x="6180437" y="3774760"/>
          <a:ext cx="1796206" cy="107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1125 тыс. руб., 2020 г. – 1125 тыс. руб., 2021 г. – 1125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6180437" y="3774760"/>
        <a:ext cx="1796206" cy="1077723"/>
      </dsp:txXfrm>
    </dsp:sp>
    <dsp:sp modelId="{AC826481-2138-406D-9169-7F475589C201}">
      <dsp:nvSpPr>
        <dsp:cNvPr id="0" name=""/>
        <dsp:cNvSpPr/>
      </dsp:nvSpPr>
      <dsp:spPr>
        <a:xfrm>
          <a:off x="282278" y="4968551"/>
          <a:ext cx="7653905" cy="378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sz="700" b="1" kern="1200" dirty="0" smtClean="0"/>
            <a:t>2019 г. – 42477 тыс. руб., 2020 г. – 42546 тыс. руб., 2021 г. – 32801 тыс. руб.</a:t>
          </a:r>
          <a:endParaRPr lang="ru-RU" sz="700" b="1" kern="1200" dirty="0"/>
        </a:p>
      </dsp:txBody>
      <dsp:txXfrm>
        <a:off x="282278" y="4968551"/>
        <a:ext cx="7653905" cy="378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08341-0198-40D3-A7CD-A2EB9F5BA039}">
      <dsp:nvSpPr>
        <dsp:cNvPr id="0" name=""/>
        <dsp:cNvSpPr/>
      </dsp:nvSpPr>
      <dsp:spPr>
        <a:xfrm>
          <a:off x="0" y="133208"/>
          <a:ext cx="1247466" cy="12474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61800A8-27A8-4F0F-8ABA-1BE383202147}">
      <dsp:nvSpPr>
        <dsp:cNvPr id="0" name=""/>
        <dsp:cNvSpPr/>
      </dsp:nvSpPr>
      <dsp:spPr>
        <a:xfrm>
          <a:off x="496096" y="133208"/>
          <a:ext cx="6655692" cy="1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Осуществление муниципальной поддержки по кап. ремонту МЖД: 2019 г. – 30 тыс. руб., 2020 г. – 30 тыс. руб., 2021 г. – 30 тыс. руб.</a:t>
          </a:r>
          <a:endParaRPr lang="ru-RU" sz="20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96096" y="133208"/>
        <a:ext cx="6655692" cy="1247466"/>
      </dsp:txXfrm>
    </dsp:sp>
    <dsp:sp modelId="{3B4938FF-931F-4CCF-93A3-2E7FD402D679}">
      <dsp:nvSpPr>
        <dsp:cNvPr id="0" name=""/>
        <dsp:cNvSpPr/>
      </dsp:nvSpPr>
      <dsp:spPr>
        <a:xfrm>
          <a:off x="0" y="1363659"/>
          <a:ext cx="1247466" cy="1247466"/>
        </a:xfrm>
        <a:prstGeom prst="ellipse">
          <a:avLst/>
        </a:prstGeom>
        <a:solidFill>
          <a:schemeClr val="accent3">
            <a:alpha val="50000"/>
            <a:hueOff val="224738"/>
            <a:satOff val="-8850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65086A6-AA9F-4288-9EED-5DE7D216ED81}">
      <dsp:nvSpPr>
        <dsp:cNvPr id="0" name=""/>
        <dsp:cNvSpPr/>
      </dsp:nvSpPr>
      <dsp:spPr>
        <a:xfrm>
          <a:off x="522053" y="1295298"/>
          <a:ext cx="6655692" cy="1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2019 г. – 627 тыс. руб., 2020 г. – 652 тыс. руб., 2021 г. – 678 тыс. руб.</a:t>
          </a:r>
          <a:endParaRPr lang="ru-RU" sz="20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22053" y="1295298"/>
        <a:ext cx="6655692" cy="1247466"/>
      </dsp:txXfrm>
    </dsp:sp>
    <dsp:sp modelId="{8D1D7D27-D6DE-450E-9F4E-8DF27013E0F5}">
      <dsp:nvSpPr>
        <dsp:cNvPr id="0" name=""/>
        <dsp:cNvSpPr/>
      </dsp:nvSpPr>
      <dsp:spPr>
        <a:xfrm>
          <a:off x="0" y="2594111"/>
          <a:ext cx="1247466" cy="1247466"/>
        </a:xfrm>
        <a:prstGeom prst="ellipse">
          <a:avLst/>
        </a:prstGeom>
        <a:solidFill>
          <a:schemeClr val="accent3">
            <a:alpha val="50000"/>
            <a:hueOff val="449476"/>
            <a:satOff val="-17699"/>
            <a:lumOff val="862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0BC14E8-6BEA-4552-AFC1-E12C75022C19}">
      <dsp:nvSpPr>
        <dsp:cNvPr id="0" name=""/>
        <dsp:cNvSpPr/>
      </dsp:nvSpPr>
      <dsp:spPr>
        <a:xfrm>
          <a:off x="522053" y="2594111"/>
          <a:ext cx="6655692" cy="1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2019 г. – 2 053 тыс. руб., 2020 г. – 2 135 тыс. руб., 2021 г. – 2 220 тыс. руб.</a:t>
          </a:r>
          <a:endParaRPr lang="ru-RU" sz="20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22053" y="2594111"/>
        <a:ext cx="6655692" cy="1247466"/>
      </dsp:txXfrm>
    </dsp:sp>
    <dsp:sp modelId="{62339078-56A2-49C2-9175-A47E3CDDCC50}">
      <dsp:nvSpPr>
        <dsp:cNvPr id="0" name=""/>
        <dsp:cNvSpPr/>
      </dsp:nvSpPr>
      <dsp:spPr>
        <a:xfrm>
          <a:off x="0" y="3824562"/>
          <a:ext cx="1247466" cy="1247466"/>
        </a:xfrm>
        <a:prstGeom prst="ellipse">
          <a:avLst/>
        </a:prstGeom>
        <a:solidFill>
          <a:schemeClr val="accent3">
            <a:alpha val="50000"/>
            <a:hueOff val="674214"/>
            <a:satOff val="-26549"/>
            <a:lumOff val="1294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EF36F61-E5F5-4B71-BEB7-606ADD587777}">
      <dsp:nvSpPr>
        <dsp:cNvPr id="0" name=""/>
        <dsp:cNvSpPr/>
      </dsp:nvSpPr>
      <dsp:spPr>
        <a:xfrm>
          <a:off x="462285" y="3760630"/>
          <a:ext cx="6655692" cy="1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текущий ремонт жилищного фонда: 2019 г. – 1 718 тыс. руб., 2020 г. – 1 738 тыс. руб., 2021 г. – 1 806 тыс. руб.</a:t>
          </a:r>
          <a:endParaRPr lang="ru-RU" sz="20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62285" y="3760630"/>
        <a:ext cx="6655692" cy="1247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05EF-BC4E-4628-908A-B3B626B4774C}">
      <dsp:nvSpPr>
        <dsp:cNvPr id="0" name=""/>
        <dsp:cNvSpPr/>
      </dsp:nvSpPr>
      <dsp:spPr>
        <a:xfrm rot="5400000">
          <a:off x="-233281" y="236788"/>
          <a:ext cx="1555209" cy="10886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547829"/>
        <a:ext cx="1088646" cy="466563"/>
      </dsp:txXfrm>
    </dsp:sp>
    <dsp:sp modelId="{F4D28ABB-502F-4831-893F-9B9D4A0D223E}">
      <dsp:nvSpPr>
        <dsp:cNvPr id="0" name=""/>
        <dsp:cNvSpPr/>
      </dsp:nvSpPr>
      <dsp:spPr>
        <a:xfrm rot="5400000">
          <a:off x="4378723" y="-3286569"/>
          <a:ext cx="1010886" cy="7591039"/>
        </a:xfrm>
        <a:prstGeom prst="round2SameRect">
          <a:avLst/>
        </a:prstGeom>
        <a:solidFill>
          <a:srgbClr val="ADDB7B">
            <a:alpha val="89804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/>
            </a:rPr>
            <a:t>МП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kern="1200" dirty="0" smtClean="0">
              <a:effectLst/>
            </a:rPr>
            <a:t>Безопасность жизнедеятельности в г. Балабаново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": 2019 г. – 78 тыс. руб., 2020 г. – 78 тыс. руб., 2021 г. – 78 тыс. руб.</a:t>
          </a:r>
          <a:endParaRPr lang="ru-RU" sz="1800" b="0" kern="1200" dirty="0">
            <a:effectLst/>
          </a:endParaRPr>
        </a:p>
      </dsp:txBody>
      <dsp:txXfrm rot="-5400000">
        <a:off x="1088647" y="52854"/>
        <a:ext cx="7541692" cy="912192"/>
      </dsp:txXfrm>
    </dsp:sp>
    <dsp:sp modelId="{3D8F07CF-A846-4421-BA66-E06098B0C0C7}">
      <dsp:nvSpPr>
        <dsp:cNvPr id="0" name=""/>
        <dsp:cNvSpPr/>
      </dsp:nvSpPr>
      <dsp:spPr>
        <a:xfrm rot="5400000">
          <a:off x="-233281" y="1648279"/>
          <a:ext cx="1555209" cy="1088646"/>
        </a:xfrm>
        <a:prstGeom prst="chevron">
          <a:avLst/>
        </a:prstGeom>
        <a:solidFill>
          <a:schemeClr val="accent3">
            <a:hueOff val="224738"/>
            <a:satOff val="-8850"/>
            <a:lumOff val="4314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1959320"/>
        <a:ext cx="1088646" cy="466563"/>
      </dsp:txXfrm>
    </dsp:sp>
    <dsp:sp modelId="{01CE5206-774F-4515-B8D3-D579FC030406}">
      <dsp:nvSpPr>
        <dsp:cNvPr id="0" name=""/>
        <dsp:cNvSpPr/>
      </dsp:nvSpPr>
      <dsp:spPr>
        <a:xfrm rot="5400000">
          <a:off x="4378723" y="-1875078"/>
          <a:ext cx="1010886" cy="759103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224738"/>
              <a:satOff val="-8850"/>
              <a:lumOff val="4314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"Город Балабаново": 2019 г. – 620 тыс. руб.</a:t>
          </a:r>
          <a:endParaRPr lang="ru-RU" sz="1800" b="0" kern="1200" cap="none" spc="0" baseline="0" dirty="0">
            <a:ln w="10541" cmpd="sng">
              <a:prstDash val="solid"/>
            </a:ln>
            <a:effectLst/>
          </a:endParaRPr>
        </a:p>
      </dsp:txBody>
      <dsp:txXfrm rot="-5400000">
        <a:off x="1088647" y="1464345"/>
        <a:ext cx="7541692" cy="912192"/>
      </dsp:txXfrm>
    </dsp:sp>
    <dsp:sp modelId="{29075996-DEAE-4B02-BD8F-E9B68B70CF33}">
      <dsp:nvSpPr>
        <dsp:cNvPr id="0" name=""/>
        <dsp:cNvSpPr/>
      </dsp:nvSpPr>
      <dsp:spPr>
        <a:xfrm rot="5400000">
          <a:off x="-233281" y="3059770"/>
          <a:ext cx="1555209" cy="1088646"/>
        </a:xfrm>
        <a:prstGeom prst="chevron">
          <a:avLst/>
        </a:prstGeom>
        <a:solidFill>
          <a:schemeClr val="accent3">
            <a:hueOff val="449476"/>
            <a:satOff val="-17699"/>
            <a:lumOff val="8627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3370811"/>
        <a:ext cx="1088646" cy="466563"/>
      </dsp:txXfrm>
    </dsp:sp>
    <dsp:sp modelId="{1FB29504-5683-4951-BFCD-FCB8A4FF17B6}">
      <dsp:nvSpPr>
        <dsp:cNvPr id="0" name=""/>
        <dsp:cNvSpPr/>
      </dsp:nvSpPr>
      <dsp:spPr>
        <a:xfrm rot="5400000">
          <a:off x="4378723" y="-463587"/>
          <a:ext cx="1010886" cy="759103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449476"/>
              <a:satOff val="-17699"/>
              <a:lumOff val="8627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2019 г. – 38 300 тыс. руб., 2020 г. – 35 250 тыс. руб., 2021 г. – 38 250 тыс. руб.</a:t>
          </a:r>
          <a:endParaRPr lang="ru-RU" sz="1800" kern="1200" baseline="0" dirty="0">
            <a:effectLst/>
          </a:endParaRPr>
        </a:p>
      </dsp:txBody>
      <dsp:txXfrm rot="-5400000">
        <a:off x="1088647" y="2875836"/>
        <a:ext cx="7541692" cy="912192"/>
      </dsp:txXfrm>
    </dsp:sp>
    <dsp:sp modelId="{93C543B6-3983-433E-B607-41B83BC4533E}">
      <dsp:nvSpPr>
        <dsp:cNvPr id="0" name=""/>
        <dsp:cNvSpPr/>
      </dsp:nvSpPr>
      <dsp:spPr>
        <a:xfrm rot="5400000">
          <a:off x="-233281" y="4471260"/>
          <a:ext cx="1555209" cy="1088646"/>
        </a:xfrm>
        <a:prstGeom prst="chevron">
          <a:avLst/>
        </a:prstGeom>
        <a:solidFill>
          <a:schemeClr val="accent3">
            <a:hueOff val="674214"/>
            <a:satOff val="-26549"/>
            <a:lumOff val="12941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baseline="0" dirty="0"/>
        </a:p>
      </dsp:txBody>
      <dsp:txXfrm rot="-5400000">
        <a:off x="1" y="4782301"/>
        <a:ext cx="1088646" cy="466563"/>
      </dsp:txXfrm>
    </dsp:sp>
    <dsp:sp modelId="{A736D812-A991-46DC-B6F5-0582144FD483}">
      <dsp:nvSpPr>
        <dsp:cNvPr id="0" name=""/>
        <dsp:cNvSpPr/>
      </dsp:nvSpPr>
      <dsp:spPr>
        <a:xfrm rot="5400000">
          <a:off x="4378723" y="947902"/>
          <a:ext cx="1010886" cy="759103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674214"/>
              <a:satOff val="-26549"/>
              <a:lumOff val="12941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"Управление муниципальным имуществом  МО "Город Балабаново": 2019 г. – 1 800 тыс. руб., 2020 г. – 1 800 тыс. руб., 2021 г. – 1 800 тыс. руб.</a:t>
          </a:r>
          <a:endParaRPr lang="ru-RU" sz="1800" b="0" kern="1200" cap="none" spc="0" baseline="0" dirty="0">
            <a:ln w="10541" cmpd="sng">
              <a:prstDash val="solid"/>
            </a:ln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cap="none" spc="0" baseline="0" dirty="0" smtClean="0">
            <a:ln w="10541" cmpd="sng">
              <a:prstDash val="solid"/>
            </a:ln>
            <a:effectLst/>
          </a:endParaRPr>
        </a:p>
      </dsp:txBody>
      <dsp:txXfrm rot="-5400000">
        <a:off x="1088647" y="4287326"/>
        <a:ext cx="7541692" cy="912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0545-E53B-48F3-B356-62A312954CB2}">
      <dsp:nvSpPr>
        <dsp:cNvPr id="0" name=""/>
        <dsp:cNvSpPr/>
      </dsp:nvSpPr>
      <dsp:spPr>
        <a:xfrm>
          <a:off x="0" y="0"/>
          <a:ext cx="8560956" cy="48237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МП "Ремонт и содержание сети автомобильных дорог"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0" y="0"/>
        <a:ext cx="8560956" cy="1447122"/>
      </dsp:txXfrm>
    </dsp:sp>
    <dsp:sp modelId="{59FF0B83-B479-4CED-908D-4370333C7530}">
      <dsp:nvSpPr>
        <dsp:cNvPr id="0" name=""/>
        <dsp:cNvSpPr/>
      </dsp:nvSpPr>
      <dsp:spPr>
        <a:xfrm>
          <a:off x="143693" y="935309"/>
          <a:ext cx="8287553" cy="5018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содержание сети автомобильных дорог: 2019 г. – 22 млн. руб., 2020 г. – 22 млн. руб., 2021 г. – 22 млн. руб.</a:t>
          </a:r>
          <a:endParaRPr lang="ru-RU" sz="1800" kern="1200" dirty="0"/>
        </a:p>
      </dsp:txBody>
      <dsp:txXfrm>
        <a:off x="158392" y="950008"/>
        <a:ext cx="8258155" cy="472466"/>
      </dsp:txXfrm>
    </dsp:sp>
    <dsp:sp modelId="{9E00AE17-3F7B-4474-96B2-A4F30850F7A9}">
      <dsp:nvSpPr>
        <dsp:cNvPr id="0" name=""/>
        <dsp:cNvSpPr/>
      </dsp:nvSpPr>
      <dsp:spPr>
        <a:xfrm>
          <a:off x="143693" y="1511373"/>
          <a:ext cx="8287553" cy="534758"/>
        </a:xfrm>
        <a:prstGeom prst="roundRect">
          <a:avLst>
            <a:gd name="adj" fmla="val 10000"/>
          </a:avLst>
        </a:prstGeom>
        <a:solidFill>
          <a:schemeClr val="accent5">
            <a:hueOff val="491443"/>
            <a:satOff val="-10793"/>
            <a:lumOff val="274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ремонт и капитальный ремонт сети автомобильных дорог: 2019 г. – 1 000 тыс. руб., 2020 г. – 1 200 тыс. руб., 2021 г. – 1 400 тыс. руб.  </a:t>
          </a:r>
          <a:endParaRPr lang="ru-RU" sz="1800" kern="1200" dirty="0"/>
        </a:p>
      </dsp:txBody>
      <dsp:txXfrm>
        <a:off x="159356" y="1527036"/>
        <a:ext cx="8256227" cy="503432"/>
      </dsp:txXfrm>
    </dsp:sp>
    <dsp:sp modelId="{1AF36553-9023-4451-9677-812E2590BF70}">
      <dsp:nvSpPr>
        <dsp:cNvPr id="0" name=""/>
        <dsp:cNvSpPr/>
      </dsp:nvSpPr>
      <dsp:spPr>
        <a:xfrm>
          <a:off x="143693" y="2159445"/>
          <a:ext cx="8273856" cy="339317"/>
        </a:xfrm>
        <a:prstGeom prst="roundRect">
          <a:avLst>
            <a:gd name="adj" fmla="val 10000"/>
          </a:avLst>
        </a:prstGeom>
        <a:solidFill>
          <a:schemeClr val="accent5">
            <a:hueOff val="982886"/>
            <a:satOff val="-21585"/>
            <a:lumOff val="549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проектирование дорог: 2019 г. – 1 730 тыс. руб.</a:t>
          </a:r>
        </a:p>
      </dsp:txBody>
      <dsp:txXfrm>
        <a:off x="153631" y="2169383"/>
        <a:ext cx="8253980" cy="319441"/>
      </dsp:txXfrm>
    </dsp:sp>
    <dsp:sp modelId="{74B9E92B-A37F-4926-B179-56994A434E96}">
      <dsp:nvSpPr>
        <dsp:cNvPr id="0" name=""/>
        <dsp:cNvSpPr/>
      </dsp:nvSpPr>
      <dsp:spPr>
        <a:xfrm>
          <a:off x="143693" y="2591493"/>
          <a:ext cx="8273856" cy="542568"/>
        </a:xfrm>
        <a:prstGeom prst="roundRect">
          <a:avLst>
            <a:gd name="adj" fmla="val 10000"/>
          </a:avLst>
        </a:prstGeom>
        <a:solidFill>
          <a:schemeClr val="accent5">
            <a:hueOff val="1474328"/>
            <a:satOff val="-32378"/>
            <a:lumOff val="823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обеспечение безопасности дорожного движения: 2019 г. – 4 415 тыс. руб., 2020 г. – 3 500 тыс. руб., 2021 г. – 3 500 тыс. руб.</a:t>
          </a:r>
        </a:p>
      </dsp:txBody>
      <dsp:txXfrm>
        <a:off x="159584" y="2607384"/>
        <a:ext cx="8242074" cy="510786"/>
      </dsp:txXfrm>
    </dsp:sp>
    <dsp:sp modelId="{88439BFF-46A8-4CA3-B4A9-499CE4AE7658}">
      <dsp:nvSpPr>
        <dsp:cNvPr id="0" name=""/>
        <dsp:cNvSpPr/>
      </dsp:nvSpPr>
      <dsp:spPr>
        <a:xfrm>
          <a:off x="143693" y="3239565"/>
          <a:ext cx="8273856" cy="719035"/>
        </a:xfrm>
        <a:prstGeom prst="roundRect">
          <a:avLst>
            <a:gd name="adj" fmla="val 10000"/>
          </a:avLst>
        </a:prstGeom>
        <a:solidFill>
          <a:schemeClr val="accent5">
            <a:hueOff val="1965771"/>
            <a:satOff val="-43170"/>
            <a:lumOff val="1098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содержание, капитальный ремонт сети автомобильных дорог за счет средств Дорожного фонда: 2019 г. – 991 тыс. руб., 2020 г. – 1 051 тыс. руб., 2021 г. – 1 114 тыс. руб.</a:t>
          </a:r>
        </a:p>
      </dsp:txBody>
      <dsp:txXfrm>
        <a:off x="164753" y="3260625"/>
        <a:ext cx="8231736" cy="676915"/>
      </dsp:txXfrm>
    </dsp:sp>
    <dsp:sp modelId="{B494858A-84D5-466F-A893-0E4FBA8E21F0}">
      <dsp:nvSpPr>
        <dsp:cNvPr id="0" name=""/>
        <dsp:cNvSpPr/>
      </dsp:nvSpPr>
      <dsp:spPr>
        <a:xfrm>
          <a:off x="143693" y="4031654"/>
          <a:ext cx="8273856" cy="324636"/>
        </a:xfrm>
        <a:prstGeom prst="roundRect">
          <a:avLst>
            <a:gd name="adj" fmla="val 1000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строительство автомобильных дорог: 2019 г. - 7 млн. руб.</a:t>
          </a:r>
          <a:endParaRPr lang="ru-RU" sz="1800" kern="1200" dirty="0"/>
        </a:p>
      </dsp:txBody>
      <dsp:txXfrm>
        <a:off x="153201" y="4041162"/>
        <a:ext cx="8254840" cy="305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74567-52E2-4D90-8B40-A4F7262B81D5}">
      <dsp:nvSpPr>
        <dsp:cNvPr id="0" name=""/>
        <dsp:cNvSpPr/>
      </dsp:nvSpPr>
      <dsp:spPr>
        <a:xfrm>
          <a:off x="2742" y="0"/>
          <a:ext cx="2998573" cy="5544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«Благоустройство городского поселения «Город Балабаново»: 2019 г. – 29 587 тыс. руб., 2020 г. – 27 654 тыс. руб., 2021 г. – 26 208 тыс. руб.</a:t>
          </a:r>
          <a:endParaRPr lang="ru-RU" sz="1800" kern="1200" dirty="0"/>
        </a:p>
      </dsp:txBody>
      <dsp:txXfrm>
        <a:off x="2742" y="0"/>
        <a:ext cx="2998573" cy="1663384"/>
      </dsp:txXfrm>
    </dsp:sp>
    <dsp:sp modelId="{3A1D7661-44C7-442E-B6D5-170DE1FD51C9}">
      <dsp:nvSpPr>
        <dsp:cNvPr id="0" name=""/>
        <dsp:cNvSpPr/>
      </dsp:nvSpPr>
      <dsp:spPr>
        <a:xfrm>
          <a:off x="3196685" y="0"/>
          <a:ext cx="2604918" cy="5544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«Формирование комфортной городской среды города Балабаново»: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2019 г. – 8 087 тыс. руб., 2020 г. – 8 087 тыс. руб., 2021 г. – 8 087 тыс. руб.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196685" y="0"/>
        <a:ext cx="2604918" cy="1663384"/>
      </dsp:txXfrm>
    </dsp:sp>
    <dsp:sp modelId="{E6C4C0B5-E3A4-4ABA-B71C-1D7BB61F3EAC}">
      <dsp:nvSpPr>
        <dsp:cNvPr id="0" name=""/>
        <dsp:cNvSpPr/>
      </dsp:nvSpPr>
      <dsp:spPr>
        <a:xfrm>
          <a:off x="5996972" y="0"/>
          <a:ext cx="2604918" cy="5544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2019 г. – 1 млн. руб., 2020 г. – 550 тыс. руб., 2021 г. – 550 тыс. руб.</a:t>
          </a:r>
        </a:p>
      </dsp:txBody>
      <dsp:txXfrm>
        <a:off x="5996972" y="0"/>
        <a:ext cx="2604918" cy="1663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CAEEA-854A-49BA-B853-042F2EDA0633}">
      <dsp:nvSpPr>
        <dsp:cNvPr id="0" name=""/>
        <dsp:cNvSpPr/>
      </dsp:nvSpPr>
      <dsp:spPr>
        <a:xfrm>
          <a:off x="2634" y="1575"/>
          <a:ext cx="5395330" cy="9174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МП «Совершенствование системы муниципального управления ГП «Г. Балабаново»: 2019 г. – 7 182 тыс. руб., 2020 г. – 6 724 тыс. руб., 2021 г. – 6 359 тыс. руб.</a:t>
          </a:r>
          <a:endParaRPr lang="ru-RU" sz="1400" b="0" i="0" kern="1200" dirty="0">
            <a:solidFill>
              <a:schemeClr val="tx1"/>
            </a:solidFill>
          </a:endParaRPr>
        </a:p>
      </dsp:txBody>
      <dsp:txXfrm>
        <a:off x="47420" y="46361"/>
        <a:ext cx="5305758" cy="827879"/>
      </dsp:txXfrm>
    </dsp:sp>
    <dsp:sp modelId="{DF7EFD84-C449-48D3-8625-1E02E0CD0589}">
      <dsp:nvSpPr>
        <dsp:cNvPr id="0" name=""/>
        <dsp:cNvSpPr/>
      </dsp:nvSpPr>
      <dsp:spPr>
        <a:xfrm>
          <a:off x="2634" y="964900"/>
          <a:ext cx="5395330" cy="917451"/>
        </a:xfrm>
        <a:prstGeom prst="roundRect">
          <a:avLst/>
        </a:prstGeom>
        <a:solidFill>
          <a:schemeClr val="accent5">
            <a:hueOff val="491443"/>
            <a:satOff val="-10793"/>
            <a:lumOff val="274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МП «Кадровая политика в г. Балабаново»: 2019 г. – 18 741 тыс. руб., 2020 г. – 16 579 тыс. руб., 2021 г. – 16 614 тыс. руб.</a:t>
          </a:r>
          <a:endParaRPr lang="ru-RU" sz="1400" b="0" i="0" kern="1200" dirty="0">
            <a:solidFill>
              <a:schemeClr val="tx1"/>
            </a:solidFill>
          </a:endParaRPr>
        </a:p>
      </dsp:txBody>
      <dsp:txXfrm>
        <a:off x="47420" y="1009686"/>
        <a:ext cx="5305758" cy="827879"/>
      </dsp:txXfrm>
    </dsp:sp>
    <dsp:sp modelId="{5B1F9872-6129-4BA4-81E3-0BE625E557DE}">
      <dsp:nvSpPr>
        <dsp:cNvPr id="0" name=""/>
        <dsp:cNvSpPr/>
      </dsp:nvSpPr>
      <dsp:spPr>
        <a:xfrm>
          <a:off x="2634" y="1928224"/>
          <a:ext cx="5395330" cy="917451"/>
        </a:xfrm>
        <a:prstGeom prst="roundRect">
          <a:avLst/>
        </a:prstGeom>
        <a:solidFill>
          <a:schemeClr val="accent5">
            <a:hueOff val="982886"/>
            <a:satOff val="-21585"/>
            <a:lumOff val="549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Муниципальная программа «Безопасность жизнедеятельности в г. Балабаново»: 2019 г. – 3 082 тыс. руб., 2020 г. – 2 362 тыс. руб., 2021 г. – 2 362 тыс. руб.</a:t>
          </a:r>
          <a:endParaRPr lang="ru-RU" sz="1400" b="0" i="0" kern="1200" dirty="0">
            <a:solidFill>
              <a:schemeClr val="tx1"/>
            </a:solidFill>
          </a:endParaRPr>
        </a:p>
      </dsp:txBody>
      <dsp:txXfrm>
        <a:off x="47420" y="1973010"/>
        <a:ext cx="5305758" cy="827879"/>
      </dsp:txXfrm>
    </dsp:sp>
    <dsp:sp modelId="{4B3E658D-FA9D-44E2-947C-B0CB48355FD7}">
      <dsp:nvSpPr>
        <dsp:cNvPr id="0" name=""/>
        <dsp:cNvSpPr/>
      </dsp:nvSpPr>
      <dsp:spPr>
        <a:xfrm>
          <a:off x="2634" y="2891548"/>
          <a:ext cx="5395330" cy="917451"/>
        </a:xfrm>
        <a:prstGeom prst="roundRect">
          <a:avLst/>
        </a:prstGeom>
        <a:solidFill>
          <a:schemeClr val="accent5">
            <a:hueOff val="1474328"/>
            <a:satOff val="-32378"/>
            <a:lumOff val="823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chemeClr val="tx1"/>
              </a:solidFill>
            </a:rPr>
            <a:t>Муниципальная программа «Управление муниципальным имуществом МО ГП «Г. Балабаново»: 2019 г. – 6 684 тыс. руб., 2020 г. – 5 480 тыс. руб., 2021 г. – 5 505 тыс. руб.</a:t>
          </a:r>
          <a:endParaRPr lang="ru-RU" sz="1300" b="0" i="0" kern="1200" dirty="0">
            <a:solidFill>
              <a:schemeClr val="tx1"/>
            </a:solidFill>
          </a:endParaRPr>
        </a:p>
      </dsp:txBody>
      <dsp:txXfrm>
        <a:off x="47420" y="2936334"/>
        <a:ext cx="5305758" cy="827879"/>
      </dsp:txXfrm>
    </dsp:sp>
    <dsp:sp modelId="{39A99AA7-5312-4E95-8E51-4CB6BCC7F7C4}">
      <dsp:nvSpPr>
        <dsp:cNvPr id="0" name=""/>
        <dsp:cNvSpPr/>
      </dsp:nvSpPr>
      <dsp:spPr>
        <a:xfrm>
          <a:off x="2634" y="3854873"/>
          <a:ext cx="5395330" cy="917451"/>
        </a:xfrm>
        <a:prstGeom prst="roundRect">
          <a:avLst/>
        </a:prstGeom>
        <a:solidFill>
          <a:schemeClr val="accent5">
            <a:hueOff val="1965771"/>
            <a:satOff val="-43170"/>
            <a:lumOff val="1098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chemeClr val="tx1"/>
              </a:solidFill>
            </a:rPr>
            <a:t>Содержание военно-учетного стола: 2019 г. – 1 716 тыс. руб., 2020 г. – 1 705 тыс. руб., 2021 г. – 1 767 тыс. руб.</a:t>
          </a:r>
          <a:endParaRPr lang="ru-RU" sz="1300" b="0" i="0" kern="1200" dirty="0">
            <a:solidFill>
              <a:schemeClr val="tx1"/>
            </a:solidFill>
          </a:endParaRPr>
        </a:p>
      </dsp:txBody>
      <dsp:txXfrm>
        <a:off x="47420" y="3899659"/>
        <a:ext cx="5305758" cy="827879"/>
      </dsp:txXfrm>
    </dsp:sp>
    <dsp:sp modelId="{5237CDAE-DA40-4E68-9C5A-0728926A8499}">
      <dsp:nvSpPr>
        <dsp:cNvPr id="0" name=""/>
        <dsp:cNvSpPr/>
      </dsp:nvSpPr>
      <dsp:spPr>
        <a:xfrm>
          <a:off x="2634" y="4818197"/>
          <a:ext cx="5395330" cy="917451"/>
        </a:xfrm>
        <a:prstGeom prst="roundRect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chemeClr val="tx1"/>
              </a:solidFill>
            </a:rPr>
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2019 г. – 1 330 тыс. руб., 2020 г. – 520тыс. руб., 2021 г. – 1 410 тыс. руб.</a:t>
          </a:r>
          <a:endParaRPr lang="ru-RU" sz="1300" b="0" i="0" kern="1200" dirty="0">
            <a:solidFill>
              <a:schemeClr val="tx1"/>
            </a:solidFill>
          </a:endParaRPr>
        </a:p>
      </dsp:txBody>
      <dsp:txXfrm>
        <a:off x="47420" y="4862983"/>
        <a:ext cx="5305758" cy="82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0.73494</cdr:x>
      <cdr:y>0.01408</cdr:y>
    </cdr:from>
    <cdr:to>
      <cdr:x>0.99975</cdr:x>
      <cdr:y>0.30986</cdr:y>
    </cdr:to>
    <cdr:pic>
      <cdr:nvPicPr>
        <cdr:cNvPr id="3" name="Picture 2" descr="G:\Городское хозяйство\L24nMsytynU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98926" y="72007"/>
          <a:ext cx="2305620" cy="15121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0.0013</cdr:x>
      <cdr:y>0.69014</cdr:y>
    </cdr:from>
    <cdr:to>
      <cdr:x>0.2474</cdr:x>
      <cdr:y>1</cdr:y>
    </cdr:to>
    <cdr:pic>
      <cdr:nvPicPr>
        <cdr:cNvPr id="4" name="Picture 2" descr="\\SERVER\obmen\Отчет Главы Парфёнов В.В. за 2016\ОСП и ИО фото и текстовая часть\Дом культуры\Фото мероприятий ДК\1 Отчетный концерт Зорюш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315" y="3528392"/>
          <a:ext cx="2142699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0.70423</cdr:y>
    </cdr:from>
    <cdr:to>
      <cdr:x>1</cdr:x>
      <cdr:y>1</cdr:y>
    </cdr:to>
    <cdr:pic>
      <cdr:nvPicPr>
        <cdr:cNvPr id="5" name="Picture 2" descr="https://pp.userapi.com/c834403/v834403579/5489c/FAChRav20RQ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3600401"/>
          <a:ext cx="2304255" cy="15121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0.35211</cdr:y>
    </cdr:from>
    <cdr:to>
      <cdr:x>0.99915</cdr:x>
      <cdr:y>0.64789</cdr:y>
    </cdr:to>
    <cdr:pic>
      <cdr:nvPicPr>
        <cdr:cNvPr id="6" name="Picture 3" descr="\\SERVER\obmen\Отчет Главы Парфёнов В.В. за 2016\ОСП и ИО фото и текстовая часть\Дом культуры\Фото мероприятий ДК\6 Весенние проталин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1800200"/>
          <a:ext cx="2296825" cy="15121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0.58977</cdr:x>
      <cdr:y>0</cdr:y>
    </cdr:from>
    <cdr:to>
      <cdr:x>0.7086</cdr:x>
      <cdr:y>0.05624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143741" y="0"/>
          <a:ext cx="10363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0.74664</cdr:x>
      <cdr:y>0.64843</cdr:y>
    </cdr:from>
    <cdr:to>
      <cdr:x>0.99968</cdr:x>
      <cdr:y>0.97838</cdr:y>
    </cdr:to>
    <cdr:pic>
      <cdr:nvPicPr>
        <cdr:cNvPr id="3" name="Picture 2" descr="C:\Users\User\Downloads\DSC092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11893" y="3548586"/>
          <a:ext cx="2206880" cy="18057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0.79618</cdr:x>
      <cdr:y>0.23792</cdr:y>
    </cdr:from>
    <cdr:to>
      <cdr:x>0.95863</cdr:x>
      <cdr:y>0.62772</cdr:y>
    </cdr:to>
    <cdr:pic>
      <cdr:nvPicPr>
        <cdr:cNvPr id="5" name="Picture 3" descr="\\Data-server\обмен\Отчёт Главы  2018 год!!!!!!!\Фото ОСП и ИО\Буккроссинг\_DSC0076 (2)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943941" y="1302053"/>
          <a:ext cx="1416840" cy="2133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0.5402</cdr:x>
      <cdr:y>0</cdr:y>
    </cdr:from>
    <cdr:to>
      <cdr:x>0.68894</cdr:x>
      <cdr:y>0.07583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550403" y="-1124745"/>
          <a:ext cx="1252926" cy="3952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0.85124</cdr:x>
      <cdr:y>6.51125E-5</cdr:y>
    </cdr:from>
    <cdr:to>
      <cdr:x>0.99174</cdr:x>
      <cdr:y>0.05782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417519" y="347"/>
          <a:ext cx="12242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0.0084</cdr:x>
      <cdr:y>0.7013</cdr:y>
    </cdr:from>
    <cdr:to>
      <cdr:x>0.28571</cdr:x>
      <cdr:y>0.98558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3888432"/>
          <a:ext cx="2376264" cy="157625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22"/>
        </a:effec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0.06545</cdr:x>
      <cdr:y>0.09869</cdr:y>
    </cdr:from>
    <cdr:to>
      <cdr:x>0.94211</cdr:x>
      <cdr:y>0.26219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838" y="551904"/>
          <a:ext cx="76328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212" cy="492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315" y="0"/>
            <a:ext cx="2921211" cy="492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3E647A-3220-49B3-8022-ED41BBD14406}" type="datetimeFigureOut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1" y="4689078"/>
            <a:ext cx="5393372" cy="44426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565"/>
            <a:ext cx="2921212" cy="494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315" y="9376565"/>
            <a:ext cx="2921211" cy="494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82F8C-BF3B-4451-853B-BF11262BC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4C927-C91D-42CE-B33A-8279D1207A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2F8C-BF3B-4451-853B-BF11262BC780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887C-15DE-44CD-A43B-640B31574213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27B4F8-72D3-4669-ABCF-2D6F53698D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1F5E-8450-4E9A-9AA2-3994A9BACC1B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07CD-7E1F-4E54-8034-AB090AE52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0E1C-086A-41B4-948C-B730E5B0DBFF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3A67-FB57-4F4C-AF8E-2E2CBFACD4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0BA9-3222-4568-84C2-8D98B775F2C6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AEE0-E9CD-4AA1-91A3-897B23692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4603-3192-4867-AAAF-81C7E955764B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354A-7C68-466C-AE53-F5D45D59F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53BC-FCDD-4C9D-A23B-3F59EC9C96C6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9725-E9D3-4116-A13F-87A402D8E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F38A-8607-4FAF-84BF-AD04F5F0F2D6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F08A-9301-4905-B330-2BF5D8E2D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BA7-66F4-4520-8622-74789F5960B2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C699-3ED3-4130-BF54-96A0760802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1542-73B4-49FF-863B-4C0ED7D87C24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704F-E6F7-4A99-BF22-AD5E0368D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C303-22AD-47CF-BC4C-687ECC0EE50F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B086-51EB-4CB8-856F-2C7547D6A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4C9B-1B37-46DD-98F7-4ADDD24C674B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A42267-8528-412B-B53F-B708AD11B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1CA09-6868-4959-BC84-1681A1CD8C4A}" type="datetime1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917B7-3A06-443C-8588-608471EDA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.png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5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61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0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mbalabanov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238" y="3860800"/>
            <a:ext cx="7772400" cy="2232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к ПРОЕКТУ  решения Городской Думы городского поселения «Город Балабаново»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 бюджете городского поселения «Город Балабаново» на 2019 год и на плановый период 2020 и 2021 годов»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7800" y="1773238"/>
            <a:ext cx="8785225" cy="1150937"/>
          </a:xfrm>
        </p:spPr>
        <p:txBody>
          <a:bodyPr rtlCol="0">
            <a:norm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Муниципальное образование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городское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поселение «Город Балабаново» Боровского района Калужской области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F66CF-61E1-46D9-A9F3-40083CEA83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charset="0"/>
            </a:endParaRPr>
          </a:p>
        </p:txBody>
      </p:sp>
      <p:pic>
        <p:nvPicPr>
          <p:cNvPr id="14340" name="Рисунок 3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76525" y="204788"/>
            <a:ext cx="11096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6538"/>
            <a:ext cx="10604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https://www.globalwoodmarketsinfo.com/wp-content/uploads/ewpt_cache/635x300_80_1_c_FFFFFF_3c532eb28bcd1463428c38161a97db8c.jpg"/>
          <p:cNvPicPr>
            <a:picLocks noChangeAspect="1" noChangeArrowheads="1"/>
          </p:cNvPicPr>
          <p:nvPr/>
        </p:nvPicPr>
        <p:blipFill>
          <a:blip r:embed="rId4"/>
          <a:srcRect t="6210" r="20242" b="11740"/>
          <a:stretch>
            <a:fillRect/>
          </a:stretch>
        </p:blipFill>
        <p:spPr bwMode="auto">
          <a:xfrm>
            <a:off x="2676525" y="925513"/>
            <a:ext cx="1257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http://static.panoramio.com/photos/large/41892895.jpg"/>
          <p:cNvPicPr>
            <a:picLocks noChangeAspect="1" noChangeArrowheads="1"/>
          </p:cNvPicPr>
          <p:nvPr/>
        </p:nvPicPr>
        <p:blipFill>
          <a:blip r:embed="rId5"/>
          <a:srcRect l="4651" t="6767" r="3780" b="21602"/>
          <a:stretch>
            <a:fillRect/>
          </a:stretch>
        </p:blipFill>
        <p:spPr bwMode="auto">
          <a:xfrm>
            <a:off x="1325563" y="182563"/>
            <a:ext cx="13096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https://40.imls.ru/Files/Photo/Current/dab208e3-950d-41a5-9d69-b4613653bc2d.jpeg?v="/>
          <p:cNvPicPr>
            <a:picLocks noChangeAspect="1" noChangeArrowheads="1"/>
          </p:cNvPicPr>
          <p:nvPr/>
        </p:nvPicPr>
        <p:blipFill>
          <a:blip r:embed="rId6"/>
          <a:srcRect l="4939" t="13902" r="9903" b="9010"/>
          <a:stretch>
            <a:fillRect/>
          </a:stretch>
        </p:blipFill>
        <p:spPr bwMode="auto">
          <a:xfrm>
            <a:off x="1311275" y="885825"/>
            <a:ext cx="13382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7"/>
          <a:srcRect b="13173"/>
          <a:stretch>
            <a:fillRect/>
          </a:stretch>
        </p:blipFill>
        <p:spPr bwMode="auto">
          <a:xfrm>
            <a:off x="3848100" y="152400"/>
            <a:ext cx="1263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https://pp.userapi.com/c837338/v837338335/4590b/bOQdY2SlNrY.jpg"/>
          <p:cNvPicPr>
            <a:picLocks noChangeAspect="1" noChangeArrowheads="1"/>
          </p:cNvPicPr>
          <p:nvPr/>
        </p:nvPicPr>
        <p:blipFill>
          <a:blip r:embed="rId8"/>
          <a:srcRect l="2615" t="22005" r="3429" b="3487"/>
          <a:stretch>
            <a:fillRect/>
          </a:stretch>
        </p:blipFill>
        <p:spPr bwMode="auto">
          <a:xfrm>
            <a:off x="3967163" y="892175"/>
            <a:ext cx="12715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9"/>
          <a:srcRect l="4538" t="10872" r="17810" b="23845"/>
          <a:stretch>
            <a:fillRect/>
          </a:stretch>
        </p:blipFill>
        <p:spPr bwMode="auto">
          <a:xfrm>
            <a:off x="5154613" y="247650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2" descr="http://pressaobninsk.ru/pictures/news/2015/06/denq_goroda_3.jpg"/>
          <p:cNvPicPr>
            <a:picLocks noChangeAspect="1" noChangeArrowheads="1"/>
          </p:cNvPicPr>
          <p:nvPr/>
        </p:nvPicPr>
        <p:blipFill>
          <a:blip r:embed="rId10"/>
          <a:srcRect l="5231" t="4655" b="2663"/>
          <a:stretch>
            <a:fillRect/>
          </a:stretch>
        </p:blipFill>
        <p:spPr bwMode="auto">
          <a:xfrm>
            <a:off x="5270500" y="901700"/>
            <a:ext cx="938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3" descr="http://gorod.kaluga.ru/img/ChurchObl/borovsk/balabanovo1.jpg"/>
          <p:cNvPicPr>
            <a:picLocks noChangeAspect="1" noChangeArrowheads="1"/>
          </p:cNvPicPr>
          <p:nvPr/>
        </p:nvPicPr>
        <p:blipFill>
          <a:blip r:embed="rId11"/>
          <a:srcRect l="10805" r="13792"/>
          <a:stretch>
            <a:fillRect/>
          </a:stretch>
        </p:blipFill>
        <p:spPr bwMode="auto">
          <a:xfrm>
            <a:off x="6229350" y="901700"/>
            <a:ext cx="9159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2"/>
          <a:srcRect l="2982" t="40598" r="5795"/>
          <a:stretch>
            <a:fillRect/>
          </a:stretch>
        </p:blipFill>
        <p:spPr bwMode="auto">
          <a:xfrm>
            <a:off x="7199313" y="892175"/>
            <a:ext cx="1590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3"/>
          <a:srcRect l="8542" t="16116" r="3947" b="10585"/>
          <a:stretch>
            <a:fillRect/>
          </a:stretch>
        </p:blipFill>
        <p:spPr bwMode="auto">
          <a:xfrm>
            <a:off x="6146800" y="214313"/>
            <a:ext cx="13414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4"/>
          <a:srcRect l="9317" r="9007" b="11899"/>
          <a:stretch>
            <a:fillRect/>
          </a:stretch>
        </p:blipFill>
        <p:spPr bwMode="auto">
          <a:xfrm>
            <a:off x="7513638" y="236538"/>
            <a:ext cx="11350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9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84463" y="195263"/>
            <a:ext cx="11080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20" descr="http://static.panoramio.com/photos/large/41892895.jpg"/>
          <p:cNvPicPr>
            <a:picLocks noChangeAspect="1" noChangeArrowheads="1"/>
          </p:cNvPicPr>
          <p:nvPr/>
        </p:nvPicPr>
        <p:blipFill>
          <a:blip r:embed="rId5"/>
          <a:srcRect l="4651" t="6767" r="3780" b="21602"/>
          <a:stretch>
            <a:fillRect/>
          </a:stretch>
        </p:blipFill>
        <p:spPr bwMode="auto">
          <a:xfrm>
            <a:off x="1333500" y="173038"/>
            <a:ext cx="130968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21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7"/>
          <a:srcRect b="13173"/>
          <a:stretch>
            <a:fillRect/>
          </a:stretch>
        </p:blipFill>
        <p:spPr bwMode="auto">
          <a:xfrm>
            <a:off x="3854450" y="142875"/>
            <a:ext cx="1265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22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9"/>
          <a:srcRect l="4538" t="10872" r="17810" b="23845"/>
          <a:stretch>
            <a:fillRect/>
          </a:stretch>
        </p:blipFill>
        <p:spPr bwMode="auto">
          <a:xfrm>
            <a:off x="5162550" y="238125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2"/>
          <a:srcRect l="2982" t="40598" r="5795"/>
          <a:stretch>
            <a:fillRect/>
          </a:stretch>
        </p:blipFill>
        <p:spPr bwMode="auto">
          <a:xfrm>
            <a:off x="7207250" y="882650"/>
            <a:ext cx="15906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3"/>
          <a:srcRect l="8542" t="16116" r="3947" b="10585"/>
          <a:stretch>
            <a:fillRect/>
          </a:stretch>
        </p:blipFill>
        <p:spPr bwMode="auto">
          <a:xfrm>
            <a:off x="6154738" y="204788"/>
            <a:ext cx="13414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4"/>
          <a:srcRect l="9317" r="9007" b="11899"/>
          <a:stretch>
            <a:fillRect/>
          </a:stretch>
        </p:blipFill>
        <p:spPr bwMode="auto">
          <a:xfrm>
            <a:off x="7519988" y="227013"/>
            <a:ext cx="1136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84238" y="2924175"/>
            <a:ext cx="7772400" cy="86518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Бюджет для граждан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ozakone.com/wp-content/uploads/2017/06/koshelek-s-monet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0"/>
            <a:ext cx="1758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0013"/>
            <a:ext cx="6553200" cy="1528762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dirty="0" smtClean="0"/>
              <a:t>- план доходов и расходов для обеспечения обязательств государства, закрепленных в Конституции Российской Федерации.</a:t>
            </a:r>
            <a:endParaRPr lang="ru-RU" sz="2400" dirty="0"/>
          </a:p>
        </p:txBody>
      </p:sp>
      <p:sp>
        <p:nvSpPr>
          <p:cNvPr id="23555" name="Номер слайда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F20FD-CA3D-4031-8214-382B765B7C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>
              <a:cs typeface="Arial" charset="0"/>
            </a:endParaRPr>
          </a:p>
        </p:txBody>
      </p:sp>
      <p:pic>
        <p:nvPicPr>
          <p:cNvPr id="2355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718159"/>
            <a:ext cx="5140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Бюджетная система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060" y="3178671"/>
            <a:ext cx="1794397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3185517"/>
            <a:ext cx="2016224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государственных внебюджетных фондов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2066" y="3170659"/>
            <a:ext cx="141729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субъектов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153122"/>
            <a:ext cx="1872208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территориальных государственных внебюджетных фондов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352" y="3146276"/>
            <a:ext cx="1250404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Местные бюджеты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813" y="2528888"/>
            <a:ext cx="2857500" cy="539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00064" y="2681300"/>
            <a:ext cx="2858380" cy="540060"/>
          </a:xfrm>
          <a:prstGeom prst="straightConnector1">
            <a:avLst/>
          </a:prstGeom>
          <a:ln w="19050"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05313" y="2528888"/>
            <a:ext cx="3663950" cy="4968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28963" y="2528888"/>
            <a:ext cx="1276350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5313" y="2528888"/>
            <a:ext cx="598487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0" idx="2"/>
          </p:cNvCxnSpPr>
          <p:nvPr/>
        </p:nvCxnSpPr>
        <p:spPr>
          <a:xfrm>
            <a:off x="4405313" y="2509838"/>
            <a:ext cx="2254250" cy="558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962282" y="5336604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округов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33138" y="5313362"/>
            <a:ext cx="187220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муниципальных районов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05228" y="5301208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и сельских поселений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366125" y="4467225"/>
            <a:ext cx="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73825" y="4465638"/>
            <a:ext cx="1897063" cy="78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705350" y="4441825"/>
            <a:ext cx="3754438" cy="835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3" name="Picture 4" descr="https://otvet.imgsmail.ru/download/74b68a98c76eaff787f600ca527680c7_i-15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92688"/>
            <a:ext cx="22240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793038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Бюджетный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C8971-7A21-42C6-847A-87E055D3B9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>
              <a:cs typeface="Arial" charset="0"/>
            </a:endParaRPr>
          </a:p>
        </p:txBody>
      </p:sp>
      <p:pic>
        <p:nvPicPr>
          <p:cNvPr id="2457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Группа 18"/>
          <p:cNvGrpSpPr>
            <a:grpSpLocks/>
          </p:cNvGrpSpPr>
          <p:nvPr/>
        </p:nvGrpSpPr>
        <p:grpSpPr bwMode="auto">
          <a:xfrm>
            <a:off x="825500" y="2963863"/>
            <a:ext cx="7507288" cy="2214562"/>
            <a:chOff x="755576" y="1988840"/>
            <a:chExt cx="7506990" cy="22135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1. Составление проекта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2. Рассмотрение и утверждение бюджета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004" y="3122290"/>
              <a:ext cx="177327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3. Исполнение бюджета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16216" y="3122290"/>
              <a:ext cx="174635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4. Контроль исполнения бюджета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55653" y="2853639"/>
              <a:ext cx="57973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0" idx="0"/>
            </p:cNvCxnSpPr>
            <p:nvPr/>
          </p:nvCxnSpPr>
          <p:spPr>
            <a:xfrm>
              <a:off x="165565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5425" y="2582299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08201" y="2877442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94076" y="2859987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45297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674466" y="1988840"/>
              <a:ext cx="577785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Основные этапы бюджетного процесса</a:t>
              </a:r>
            </a:p>
          </p:txBody>
        </p:sp>
      </p:grpSp>
      <p:sp>
        <p:nvSpPr>
          <p:cNvPr id="24581" name="TextBox 17"/>
          <p:cNvSpPr txBox="1">
            <a:spLocks noChangeArrowheads="1"/>
          </p:cNvSpPr>
          <p:nvPr/>
        </p:nvSpPr>
        <p:spPr bwMode="auto">
          <a:xfrm>
            <a:off x="136525" y="1628775"/>
            <a:ext cx="877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7773988" cy="1009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Гражданин, его участие в бюджетном процессе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6D3A6-21A1-4643-8534-7A8F2B6283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>
              <a:cs typeface="Arial" charset="0"/>
            </a:endParaRPr>
          </a:p>
        </p:txBody>
      </p:sp>
      <p:pic>
        <p:nvPicPr>
          <p:cNvPr id="2560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1907704" y="1628800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налогоплательщик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2085975" y="2828925"/>
            <a:ext cx="5043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Помогает формировать доходную часть бюджета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27920" y="4653136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получатель социальных гарантий</a:t>
            </a:r>
          </a:p>
        </p:txBody>
      </p:sp>
      <p:sp>
        <p:nvSpPr>
          <p:cNvPr id="25611" name="TextBox 7"/>
          <p:cNvSpPr txBox="1">
            <a:spLocks noChangeArrowheads="1"/>
          </p:cNvSpPr>
          <p:nvPr/>
        </p:nvSpPr>
        <p:spPr bwMode="auto">
          <a:xfrm>
            <a:off x="250825" y="58054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Получает социальные гарантии- расходная часть бюджета (образование, культура, социальные льготы и другие направления социальных гарантий населению)</a:t>
            </a:r>
          </a:p>
        </p:txBody>
      </p:sp>
      <p:pic>
        <p:nvPicPr>
          <p:cNvPr id="25612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170238"/>
            <a:ext cx="27781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8" y="315118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073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Основы составления проекта бюджета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F93A3-B821-473A-B6E3-25066A2870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  <p:pic>
        <p:nvPicPr>
          <p:cNvPr id="26627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683568" y="1484784"/>
            <a:ext cx="172819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Бюджетное послание Президента РФ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1484784"/>
            <a:ext cx="280831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Прогноз социально-экономического развития муниципального образования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96136" y="1497943"/>
            <a:ext cx="244827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направления бюджетной и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756084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Составление проекта бюджета муниципального образования городского поселения «Город Балабаново»</a:t>
            </a:r>
          </a:p>
        </p:txBody>
      </p:sp>
      <p:pic>
        <p:nvPicPr>
          <p:cNvPr id="26640" name="Picture 2" descr="https://i0.wp.com/ztv.zp.ua/wp-content/uploads/2016/12/byudzhet.jpg?fit=1220%2C661&amp;ssl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4941888"/>
            <a:ext cx="2236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4" descr="http://sdo.academy21.ru/pluginfile.php/5362/course/summary/a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629150"/>
            <a:ext cx="29384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" descr="https://img3.stockfresh.com/files/m/mizar_21984/m/93/4993103_stock-photo-work-with-a-magnifying-glass-a-calculat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9013" y="4908550"/>
            <a:ext cx="20224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8B443-A206-4BCE-A1E3-A6D60F5581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>
              <a:cs typeface="Arial" charset="0"/>
            </a:endParaRPr>
          </a:p>
        </p:txBody>
      </p:sp>
      <p:pic>
        <p:nvPicPr>
          <p:cNvPr id="28675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Введение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 Городское поселение «Город Балабаново»  является одним из лидеров в Калужской области по объему промышленного производства, уровню заработной платы на предприятиях города и налоговому потенциалу, что положительно отражается на социально-экономическом развитии города.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</a:t>
            </a: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Население и занятость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данным </a:t>
            </a:r>
            <a:r>
              <a:rPr lang="ru-RU" sz="1200" dirty="0" smtClean="0"/>
              <a:t>Калугастата</a:t>
            </a:r>
            <a:r>
              <a:rPr lang="ru-RU" sz="1200" dirty="0" smtClean="0"/>
              <a:t>,  численность населения города Балабаново на 1 января 2018 года составила 25 608 человек, что на 144 человека меньше, чем на 1 января 2017 года.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состоянию на 01.01.2018 на территории города зарегистрировано 524 предприятия и организации различной организационно-правовой формы, из которых 456 являются действующими.  Численность работающих в экономике в среднегодовом исчислении в 2017 году составила 10501 чел.,  из  которых почти половина (48%) заняты в промышленности.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В 2017 году в целом произошло уменьшение численности работающих в экономике города по отношению к 2016 году на 48 человек.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данным опроса предприятий города в 2018 году ожидается уменьшение численности работающих на 142 человека.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В сфере занятости населения</a:t>
            </a:r>
            <a:r>
              <a:rPr lang="ru-RU" sz="1200" i="1" dirty="0" smtClean="0"/>
              <a:t> </a:t>
            </a:r>
            <a:r>
              <a:rPr lang="ru-RU" sz="1200" dirty="0" smtClean="0"/>
              <a:t>отмечается уменьшение численности безработных граждан, в том числе состоящих на регистрационном учете в органах службы занятости населения.</a:t>
            </a:r>
            <a:r>
              <a:rPr lang="ru-RU" sz="1200" i="1" dirty="0" smtClean="0"/>
              <a:t> </a:t>
            </a:r>
            <a:r>
              <a:rPr lang="ru-RU" sz="1200" dirty="0" smtClean="0"/>
              <a:t>По состоянию на 01.01.2018 в службе занятости населения зарегистрированы 69 человек. На 01.10.2018 – зарегистрированы, в качестве безработных 63 человека. Уровень официально зарегистрированной безработицы на конец 2017 года составил 0,31% против 0,39% в 2016 году. По уровню занятости населения Балабаново является одним из наиболее благополучных населенных пунктов Калужской области. </a:t>
            </a:r>
          </a:p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Уровень жизни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В 2017 году в Балабаново среднемесячная заработная плата составила 33 393 рубля, что на 7% выше уровня 2016 года. В 2018 году также ожидается увеличение заработной платы к уровню 2017 года на 5% - она  составит 36 352 руб. Рост заработной платы в среднем на 4,5% ежегодно планируется в 2019-2021 годах.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2B0A5-6895-4F0F-BC43-BEF2004D58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>
              <a:cs typeface="Arial" charset="0"/>
            </a:endParaRPr>
          </a:p>
        </p:txBody>
      </p:sp>
      <p:pic>
        <p:nvPicPr>
          <p:cNvPr id="2969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Промышленное производство</a:t>
            </a:r>
          </a:p>
          <a:p>
            <a:r>
              <a:rPr lang="ru-RU" sz="1200" dirty="0" smtClean="0"/>
              <a:t>        Объем производства промышленной продукции в 2017 году крупных и средних предприятий  составил 19 211  млн. руб., или 95% фактического выпуска 2016 года. По оценке 2018 года ожидается увеличение объемов отгруженной продукции до 20 966 млн. руб. </a:t>
            </a:r>
          </a:p>
          <a:p>
            <a:r>
              <a:rPr lang="ru-RU" sz="1200" dirty="0" smtClean="0"/>
              <a:t>        По малым предприятиям объем в 2017 году составил 1711 млн. руб., или 102% фактического объема 2016 года. </a:t>
            </a:r>
          </a:p>
          <a:p>
            <a:r>
              <a:rPr lang="ru-RU" sz="1200" dirty="0" smtClean="0"/>
              <a:t>        В 2019-2021 годах ожидается рост объемов отгруженной продукции промышленных предприятий города в среднем на 3% ежегодно, в основном за счет крупных и средних предприятий обрабатывающих производств. </a:t>
            </a:r>
          </a:p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Строительство</a:t>
            </a:r>
          </a:p>
          <a:p>
            <a:r>
              <a:rPr lang="ru-RU" sz="1200" dirty="0" smtClean="0"/>
              <a:t>       Всего на территории городского поселения «Город Балабаново» в 2017 году действовало 60 предприятий данной отрасли. В 2017 году объемы работ предприятий по виду деятельности «Строительство» составили 859  млн. руб., что на 17% выше уровня 2016 года.</a:t>
            </a:r>
            <a:r>
              <a:rPr lang="ru-RU" sz="1200" i="1" dirty="0" smtClean="0"/>
              <a:t> </a:t>
            </a:r>
            <a:r>
              <a:rPr lang="ru-RU" sz="1200" dirty="0" smtClean="0"/>
              <a:t>В 2019-2021 годах существенного увеличения объемов работ строительных предприятий города не ожидается.</a:t>
            </a:r>
          </a:p>
          <a:p>
            <a:r>
              <a:rPr lang="ru-RU" sz="1200" dirty="0" smtClean="0"/>
              <a:t>       Идет активное строительство и реконструкция промышленных объектов: ООО КМДК «СОЮЗ-Центр», ООО «</a:t>
            </a:r>
            <a:r>
              <a:rPr lang="ru-RU" sz="1200" dirty="0" smtClean="0"/>
              <a:t>УниверсалКомплекс</a:t>
            </a:r>
            <a:r>
              <a:rPr lang="ru-RU" sz="1200" dirty="0" smtClean="0"/>
              <a:t>» и ООО «</a:t>
            </a:r>
            <a:r>
              <a:rPr lang="ru-RU" sz="1200" dirty="0" smtClean="0"/>
              <a:t>ДекоИнвест</a:t>
            </a:r>
            <a:r>
              <a:rPr lang="ru-RU" sz="1200" dirty="0" smtClean="0"/>
              <a:t>». </a:t>
            </a:r>
          </a:p>
          <a:p>
            <a:r>
              <a:rPr lang="ru-RU" sz="1200" dirty="0" smtClean="0"/>
              <a:t>       Продолжается реконструкция жилого дома ООО «Партнер» по ул. </a:t>
            </a:r>
            <a:r>
              <a:rPr lang="ru-RU" sz="1200" dirty="0" smtClean="0"/>
              <a:t>Боровская</a:t>
            </a:r>
            <a:r>
              <a:rPr lang="ru-RU" sz="1200" dirty="0" smtClean="0"/>
              <a:t> с общим количеством 116 квартир. ООО «</a:t>
            </a:r>
            <a:r>
              <a:rPr lang="ru-RU" sz="1200" dirty="0" smtClean="0"/>
              <a:t>НадияХолдинг</a:t>
            </a:r>
            <a:r>
              <a:rPr lang="ru-RU" sz="1200" dirty="0" smtClean="0"/>
              <a:t>» ведется строительство двухсекционного девятиэтажного 144 квартирного жилого дома по ул. Энергетиков и сформирован земельный участок для строительства второй очереди. </a:t>
            </a:r>
          </a:p>
          <a:p>
            <a:r>
              <a:rPr lang="ru-RU" sz="1200" dirty="0" smtClean="0"/>
              <a:t>       Проектно-сметная документация на строительство школы на 1000 мест получила положительное заключение государственной экспертизы. Начало строительства планируется в 2018 году.</a:t>
            </a:r>
          </a:p>
          <a:p>
            <a:r>
              <a:rPr lang="ru-RU" sz="1200" dirty="0" smtClean="0"/>
              <a:t>       Сформирован земельный участок для строительства детского сада на 240 мест в районе здания поликлиники по ул. Гагарина.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A2841-CC65-43EF-A2E9-E381AD148E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>
              <a:cs typeface="Arial" charset="0"/>
            </a:endParaRPr>
          </a:p>
        </p:txBody>
      </p:sp>
      <p:pic>
        <p:nvPicPr>
          <p:cNvPr id="3072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Малое предпринимательство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Малое предпринимательство является неотъемлемой частью рыночной системы хозяйства города.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По состоянию на конец 2017 года в городе зарегистрировано 481 малое предприятие.  Среднесписочная численность работников составила 3660 человек.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Субъектами малого предпринимательства  по итогам 2017 года: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-    отгружено товаров собственного производства на сумму 4 300 млн. руб.,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-	продано в сфере оптовой и розничной торговли товаров несобственного производства на сумму 3 493 млн. руб.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В общей сумме отгруженных товаров собственного производства наибольший удельный вес имеют товары промышленные (40%) и строительные (20%).</a:t>
            </a:r>
          </a:p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Финансовые результаты деятельности предприятий и организаци</a:t>
            </a:r>
            <a:r>
              <a:rPr lang="ru-RU" sz="1200" dirty="0" smtClean="0"/>
              <a:t>й</a:t>
            </a:r>
          </a:p>
          <a:p>
            <a:r>
              <a:rPr lang="ru-RU" sz="1200" dirty="0" smtClean="0"/>
              <a:t>        На протяжении последних  лет, в основном, за счет крупных и средних предприятий, наблюдались  положительные финансовые результаты предприятий города.  </a:t>
            </a:r>
          </a:p>
          <a:p>
            <a:r>
              <a:rPr lang="ru-RU" sz="1200" dirty="0" smtClean="0"/>
              <a:t>        Прибыль прибыльных предприятий в 2017 году составила  2678,2 млн. руб., что выше уровня 2016 года на 5%. В 2018 году, по опросу прибыльных предприятий города, прогнозируется прибыль 2710,1 млн. руб. В 2019-2021 годах прогнозируется рост прибыли прибыльных предприятий города до 3586 млн. руб. в 2021 году. </a:t>
            </a:r>
          </a:p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Инвестиции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   В 2017 году объем инвестиций, включая в собственное производство, составил 1352,5 млн. руб., что составляет 42% объема 2016 года. Из них 317,8 млн. руб. – инвестиции за счет собственных средств организаций, 1025,6 млн. руб. – за счет кредитов банков и заемных средств других организаций, 9,1 млн. руб. – за счет бюджетных средств.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   В 2018 году объем  инвестиций в основной капитал составит 1422,2 млн. руб., из которых  294,4 млн. руб. (20,7%) - за счет собственных средств организаций, 1121,3  млн. руб. (78,8%) – за счет заемных средств, 6,5 млн. руб. (0,5%)- за счет бюджетных средств.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AC9AD-021E-44FB-B998-379E1AF74A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cs typeface="Arial" charset="0"/>
            </a:endParaRPr>
          </a:p>
        </p:txBody>
      </p:sp>
      <p:pic>
        <p:nvPicPr>
          <p:cNvPr id="31747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Рынок товаров и услуг</a:t>
            </a:r>
          </a:p>
          <a:p>
            <a:r>
              <a:rPr lang="ru-RU" sz="1200" dirty="0" smtClean="0"/>
              <a:t>      Оборот розничной торговли в 2017 году в городском поселении «Город Балабаново» составил 2 645 581 тыс. руб. </a:t>
            </a:r>
          </a:p>
          <a:p>
            <a:r>
              <a:rPr lang="ru-RU" sz="1200" dirty="0" smtClean="0"/>
              <a:t>       В 2017 году в Балабаново открылись 6 магазинов розничной торговли. Введен в эксплуатацию торговый центр на ул. 50 лет Октября, д.22Б общей площадью 137,6 м2.</a:t>
            </a:r>
          </a:p>
          <a:p>
            <a:r>
              <a:rPr lang="ru-RU" sz="1200" dirty="0" smtClean="0"/>
              <a:t>       В 2018 году планируется строительство и открытие магазина «Пятерочка» на ул. Московской. Заявленная площадь здания 674,4 м2, площадь торгового зала 495,24 м2.</a:t>
            </a:r>
          </a:p>
          <a:p>
            <a:r>
              <a:rPr lang="ru-RU" sz="1200" dirty="0" smtClean="0"/>
              <a:t>      Оборот общественного питания в 2017 году составил 9 976 тыс. руб.</a:t>
            </a:r>
          </a:p>
          <a:p>
            <a:r>
              <a:rPr lang="ru-RU" sz="1200" dirty="0" smtClean="0"/>
              <a:t>      Объем платных услуг в 2017 году составил 82 281,6 тыс. руб. </a:t>
            </a:r>
          </a:p>
          <a:p>
            <a:pPr algn="just">
              <a:lnSpc>
                <a:spcPct val="90000"/>
              </a:lnSpc>
            </a:pPr>
            <a:endParaRPr lang="ru-RU" sz="1200" dirty="0" smtClean="0"/>
          </a:p>
        </p:txBody>
      </p:sp>
      <p:pic>
        <p:nvPicPr>
          <p:cNvPr id="31750" name="Picture 2" descr="https://realty.jcat.ru/images/orders/2017-10/24/c6957eb4ffee5e1d4b90b365e4042a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716338"/>
            <a:ext cx="67802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9C50F-EF9C-4B82-AAC0-6F0E225FC6C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>
              <a:cs typeface="Arial" charset="0"/>
            </a:endParaRPr>
          </a:p>
        </p:txBody>
      </p:sp>
      <p:pic>
        <p:nvPicPr>
          <p:cNvPr id="3277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615830"/>
          </a:xfrm>
        </p:spPr>
        <p:txBody>
          <a:bodyPr/>
          <a:lstStyle/>
          <a:p>
            <a:r>
              <a:rPr lang="ru-RU" sz="1200" dirty="0" smtClean="0"/>
              <a:t>     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задачами бюджетной и налоговой политики городского поселения «Город Балабаново» на 2019 год и на плановый период 2020 и 2021 годов являются:</a:t>
            </a:r>
          </a:p>
          <a:p>
            <a:r>
              <a:rPr lang="ru-RU" sz="1200" dirty="0" smtClean="0"/>
              <a:t>-обеспечение долгосрочной сбалансированности и устойчивости бюджета городского поселения «Город Балабаново» как базового принципа ответственной бюджетной политики;</a:t>
            </a:r>
          </a:p>
          <a:p>
            <a:r>
              <a:rPr lang="ru-RU" sz="1200" dirty="0" smtClean="0"/>
              <a:t>- укрепление доходной базы бюджета городского поселения «Город Балабаново» за счет наращивания доходных источников и мобилизации в бюджет имеющихся резервов;</a:t>
            </a:r>
          </a:p>
          <a:p>
            <a:r>
              <a:rPr lang="ru-RU" sz="1200" dirty="0" smtClean="0"/>
              <a:t>- безусловное исполнение всех обязательств государства и 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года»;</a:t>
            </a:r>
          </a:p>
          <a:p>
            <a:r>
              <a:rPr lang="ru-RU" sz="1200" dirty="0" smtClean="0"/>
              <a:t>- обеспечение прозрачного механизма оценки эффективности предоставленных налоговых льгот, установленных соответствующими решениями Городской Думы городского поселения «Город Балабаново»;</a:t>
            </a:r>
          </a:p>
          <a:p>
            <a:r>
              <a:rPr lang="ru-RU" sz="1200" dirty="0" smtClean="0"/>
              <a:t>-прямое вовлечение населения в решение приоритетных социальных проблем местного уровня;</a:t>
            </a:r>
          </a:p>
          <a:p>
            <a:r>
              <a:rPr lang="ru-RU" sz="1200" dirty="0" smtClean="0"/>
              <a:t>-повышение открытости и прозрачности управления общественными финансами. </a:t>
            </a:r>
          </a:p>
          <a:p>
            <a:r>
              <a:rPr lang="ru-RU" sz="1200" dirty="0" smtClean="0"/>
              <a:t>      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направлениями бюджетной и налоговой политики городского поселения «Город Балабаново» на 2019 год и на плановый период 2020 и 2021 годов являются:</a:t>
            </a:r>
          </a:p>
          <a:p>
            <a:r>
              <a:rPr lang="ru-RU" sz="1200" dirty="0" smtClean="0"/>
              <a:t>- повышение реалистичности и минимизация рисков несбалансированности бюджета;</a:t>
            </a:r>
          </a:p>
          <a:p>
            <a:r>
              <a:rPr lang="ru-RU" sz="1200" dirty="0" smtClean="0"/>
              <a:t>-  обеспечение роста поступлений неналоговых доходов бюджета, в том числе за счет улучшения качества администрирования неналоговых доходов бюджета;</a:t>
            </a:r>
          </a:p>
          <a:p>
            <a:r>
              <a:rPr lang="ru-RU" sz="1200" dirty="0" smtClean="0"/>
              <a:t>- активизация </a:t>
            </a:r>
            <a:r>
              <a:rPr lang="ru-RU" sz="1200" dirty="0" smtClean="0"/>
              <a:t>работы по повышению поступлений от всех мер принудительного взыскания задолженности, обеспечению роста эффективности взыскания</a:t>
            </a:r>
            <a:r>
              <a:rPr lang="ru-RU" sz="1200" dirty="0" smtClean="0"/>
              <a:t>;</a:t>
            </a:r>
          </a:p>
          <a:p>
            <a:r>
              <a:rPr lang="ru-RU" sz="1200" dirty="0"/>
              <a:t>- повышение эффективности реализации мер, направленных на расширение налоговой базы </a:t>
            </a:r>
            <a:r>
              <a:rPr lang="ru-RU" sz="1200" dirty="0" smtClean="0"/>
              <a:t>по</a:t>
            </a:r>
            <a:endParaRPr lang="ru-RU" sz="1200" dirty="0" smtClean="0"/>
          </a:p>
        </p:txBody>
      </p:sp>
      <p:pic>
        <p:nvPicPr>
          <p:cNvPr id="6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311474"/>
            <a:ext cx="1259632" cy="6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23F5-7E09-4DF3-92CB-F409DCDA56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cs typeface="Arial" charset="0"/>
            </a:endParaRPr>
          </a:p>
        </p:txBody>
      </p:sp>
      <p:sp>
        <p:nvSpPr>
          <p:cNvPr id="33796" name="Объект 2"/>
          <p:cNvSpPr>
            <a:spLocks noGrp="1"/>
          </p:cNvSpPr>
          <p:nvPr>
            <p:ph idx="1"/>
          </p:nvPr>
        </p:nvSpPr>
        <p:spPr>
          <a:xfrm>
            <a:off x="467544" y="932607"/>
            <a:ext cx="8351837" cy="5881042"/>
          </a:xfrm>
        </p:spPr>
        <p:txBody>
          <a:bodyPr/>
          <a:lstStyle/>
          <a:p>
            <a:pPr algn="just"/>
            <a:r>
              <a:rPr lang="ru-RU" sz="1200" dirty="0"/>
              <a:t>имущественным налогам путем выявления и включения в налогооблагаемую базу </a:t>
            </a:r>
            <a:r>
              <a:rPr lang="ru-RU" sz="1200" dirty="0" smtClean="0"/>
              <a:t>недвижимого </a:t>
            </a:r>
            <a:r>
              <a:rPr lang="ru-RU" sz="1200" dirty="0" smtClean="0"/>
              <a:t>имущества </a:t>
            </a:r>
            <a:r>
              <a:rPr lang="ru-RU" sz="1200" dirty="0" smtClean="0"/>
              <a:t>и земельных участков, которые до настоящего времени не зарегистрированы;</a:t>
            </a:r>
          </a:p>
          <a:p>
            <a:r>
              <a:rPr lang="ru-RU" sz="1200" dirty="0" smtClean="0"/>
              <a:t>- обеспечение своевременного исполнения долговых обязательств и поддержание объема муниципального долга на экономически безопасном уровне;</a:t>
            </a:r>
          </a:p>
          <a:p>
            <a:r>
              <a:rPr lang="ru-RU" sz="1200" dirty="0" smtClean="0"/>
              <a:t>- поддержка инвестиционной активности субъектов предпринимательской деятельности;</a:t>
            </a:r>
          </a:p>
          <a:p>
            <a:r>
              <a:rPr lang="ru-RU" sz="1200" dirty="0" smtClean="0"/>
              <a:t>- внедрение проектных принципов, финансовое обеспечение реализации приоритетных для поселения задач;</a:t>
            </a:r>
          </a:p>
          <a:p>
            <a:r>
              <a:rPr lang="ru-RU" sz="1200" dirty="0" smtClean="0"/>
              <a:t>- концентрация расходов на первоочередных и приоритетных направлениях;</a:t>
            </a:r>
          </a:p>
          <a:p>
            <a:r>
              <a:rPr lang="ru-RU" sz="1200" dirty="0" smtClean="0"/>
              <a:t>- 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культуры в соотношении с показателем среднемесячного дохода от трудовой деятельности;</a:t>
            </a:r>
          </a:p>
          <a:p>
            <a:r>
              <a:rPr lang="ru-RU" sz="1200" dirty="0" smtClean="0"/>
              <a:t>-  повышение с 1 января 2019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r>
              <a:rPr lang="ru-RU" sz="1200" dirty="0" smtClean="0"/>
              <a:t>-  реализация мероприятий по формированию современной городской среды;</a:t>
            </a:r>
          </a:p>
          <a:p>
            <a:r>
              <a:rPr lang="ru-RU" sz="1200" dirty="0" smtClean="0"/>
              <a:t>- 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расходов;</a:t>
            </a:r>
          </a:p>
          <a:p>
            <a:r>
              <a:rPr lang="ru-RU" sz="1200" dirty="0" smtClean="0"/>
              <a:t>-  поддержка проектов развития  общественной инфраструктуры муниципального образования, основанных на местных инициативах;</a:t>
            </a:r>
          </a:p>
          <a:p>
            <a:r>
              <a:rPr lang="ru-RU" sz="1200" dirty="0" smtClean="0"/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данным  муниципального образования «Город Балабаново», в том числе в рамках размещения финансовой и иной информации о бюджете и бюджетном процессе на сайте муниципального образования «Город Балабаново». </a:t>
            </a:r>
          </a:p>
        </p:txBody>
      </p:sp>
      <p:pic>
        <p:nvPicPr>
          <p:cNvPr id="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" y="116632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25399"/>
            <a:ext cx="7778750" cy="90720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pic>
        <p:nvPicPr>
          <p:cNvPr id="6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946" y="134119"/>
            <a:ext cx="1249054" cy="7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426450" cy="5327650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ru-RU" sz="1200" dirty="0" smtClean="0"/>
              <a:t>Понятия и термины………………………………………………………………………………………………………………….4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Город Балабаново……………………………………….…………………………………………………………........................6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Возможности влияния граждан на состав бюджета</a:t>
            </a:r>
            <a:r>
              <a:rPr lang="ru-RU" sz="1200" dirty="0" smtClean="0"/>
              <a:t>………………………………………………………….….………….</a:t>
            </a:r>
            <a:r>
              <a:rPr lang="ru-RU" sz="1200" dirty="0" smtClean="0"/>
              <a:t>7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Публичные слушания </a:t>
            </a:r>
            <a:r>
              <a:rPr lang="ru-RU" sz="1200" dirty="0" smtClean="0"/>
              <a:t>………………………………………………………………………………………………….…………...</a:t>
            </a:r>
            <a:r>
              <a:rPr lang="ru-RU" sz="1200" dirty="0" smtClean="0"/>
              <a:t>8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Что такое бюджет?............................................................................................................................................................9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Бюджетная система РФ</a:t>
            </a:r>
            <a:r>
              <a:rPr lang="ru-RU" sz="1200" dirty="0" smtClean="0"/>
              <a:t>…………………………………………………………………………………………….…………..…</a:t>
            </a:r>
            <a:r>
              <a:rPr lang="ru-RU" sz="1200" dirty="0" smtClean="0"/>
              <a:t>10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Бюджетный процесс </a:t>
            </a:r>
            <a:r>
              <a:rPr lang="ru-RU" sz="1200" dirty="0" smtClean="0"/>
              <a:t>……………………………………………………………………………………………...…………....….</a:t>
            </a:r>
            <a:r>
              <a:rPr lang="ru-RU" sz="1200" dirty="0" smtClean="0"/>
              <a:t>11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Гражданин, его участие в бюджетном процессе </a:t>
            </a:r>
            <a:r>
              <a:rPr lang="ru-RU" sz="1200" dirty="0" smtClean="0"/>
              <a:t>……………………………………………………………….….…….…</a:t>
            </a:r>
            <a:r>
              <a:rPr lang="ru-RU" sz="1200" dirty="0" smtClean="0"/>
              <a:t>12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Основы составления проекта бюджета</a:t>
            </a:r>
            <a:r>
              <a:rPr lang="ru-RU" sz="1200" dirty="0" smtClean="0"/>
              <a:t>……………………………………………………………………………..………...</a:t>
            </a:r>
            <a:r>
              <a:rPr lang="ru-RU" sz="1200" dirty="0" smtClean="0"/>
              <a:t>13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Прогноз социально-экономического развития МО «Город Балабаново</a:t>
            </a:r>
            <a:r>
              <a:rPr lang="ru-RU" sz="1200" dirty="0" smtClean="0"/>
              <a:t>»…………………………………….……...</a:t>
            </a:r>
            <a:r>
              <a:rPr lang="ru-RU" sz="1200" dirty="0" smtClean="0"/>
              <a:t>14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Основные задачи </a:t>
            </a:r>
            <a:r>
              <a:rPr lang="ru-RU" sz="1200" dirty="0" smtClean="0"/>
              <a:t>и направления бюджетной </a:t>
            </a:r>
            <a:r>
              <a:rPr lang="ru-RU" sz="1200" dirty="0" smtClean="0"/>
              <a:t>и налоговой политики</a:t>
            </a:r>
            <a:r>
              <a:rPr lang="ru-RU" sz="1200" dirty="0" smtClean="0"/>
              <a:t>……….…….……………………….…………</a:t>
            </a:r>
            <a:r>
              <a:rPr lang="ru-RU" sz="1200" dirty="0" smtClean="0"/>
              <a:t>18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Динамика поступлений доходов в бюджет Городского поселения «Город Балабаново</a:t>
            </a:r>
            <a:r>
              <a:rPr lang="ru-RU" sz="1200" dirty="0" smtClean="0"/>
              <a:t>»……….………………20</a:t>
            </a:r>
            <a:endParaRPr lang="ru-RU" sz="1200" dirty="0" smtClean="0"/>
          </a:p>
          <a:p>
            <a:pPr>
              <a:spcBef>
                <a:spcPts val="150"/>
              </a:spcBef>
            </a:pPr>
            <a:r>
              <a:rPr lang="ru-RU" sz="1200" dirty="0"/>
              <a:t>Структура </a:t>
            </a:r>
            <a:r>
              <a:rPr lang="ru-RU" sz="1200" dirty="0" smtClean="0"/>
              <a:t>предварительных итогов исполнения </a:t>
            </a:r>
            <a:r>
              <a:rPr lang="ru-RU" sz="1200" dirty="0"/>
              <a:t>доходов бюджета в 2018 </a:t>
            </a:r>
            <a:r>
              <a:rPr lang="ru-RU" sz="1200" dirty="0" smtClean="0"/>
              <a:t>году…………………..………..........</a:t>
            </a:r>
            <a:r>
              <a:rPr lang="ru-RU" sz="1200" dirty="0" smtClean="0"/>
              <a:t>21 </a:t>
            </a:r>
            <a:endParaRPr lang="ru-RU" sz="1200" dirty="0" smtClean="0"/>
          </a:p>
          <a:p>
            <a:pPr>
              <a:spcBef>
                <a:spcPts val="150"/>
              </a:spcBef>
            </a:pPr>
            <a:r>
              <a:rPr lang="ru-RU" sz="1200" dirty="0" smtClean="0"/>
              <a:t>Планируемые доходы </a:t>
            </a:r>
            <a:r>
              <a:rPr lang="ru-RU" sz="1200" dirty="0"/>
              <a:t>бюджета Городского поселения «Город Балабаново» в 2019-2021 г</a:t>
            </a:r>
            <a:r>
              <a:rPr lang="ru-RU" sz="1200" dirty="0" smtClean="0"/>
              <a:t>. г</a:t>
            </a:r>
            <a:r>
              <a:rPr lang="ru-RU" sz="1200" dirty="0"/>
              <a:t>. .</a:t>
            </a:r>
            <a:r>
              <a:rPr lang="ru-RU" sz="1200" dirty="0" smtClean="0"/>
              <a:t>……………….22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Межбюджетные трансферты……………………………….……………………………………………………………….…...23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Безвозмездные поступления в 2019-2021 годы </a:t>
            </a:r>
            <a:r>
              <a:rPr lang="ru-RU" sz="1200" dirty="0" smtClean="0"/>
              <a:t>………………………………………………………………………….…24</a:t>
            </a:r>
            <a:endParaRPr lang="ru-RU" sz="1200" dirty="0" smtClean="0"/>
          </a:p>
          <a:p>
            <a:pPr>
              <a:spcBef>
                <a:spcPts val="150"/>
              </a:spcBef>
            </a:pPr>
            <a:r>
              <a:rPr lang="ru-RU" sz="1200" dirty="0"/>
              <a:t>Расходы бюджета Городского поселения «Город Балабаново» за последние 5 </a:t>
            </a:r>
            <a:r>
              <a:rPr lang="ru-RU" sz="1200" dirty="0" smtClean="0"/>
              <a:t>лет …...........................…..….</a:t>
            </a:r>
            <a:r>
              <a:rPr lang="ru-RU" sz="1200" dirty="0" smtClean="0"/>
              <a:t>25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Структура </a:t>
            </a:r>
            <a:r>
              <a:rPr lang="ru-RU" sz="1200" dirty="0" smtClean="0"/>
              <a:t>предварительных итогов исполнения расходов </a:t>
            </a:r>
            <a:r>
              <a:rPr lang="ru-RU" sz="1200" dirty="0"/>
              <a:t>бюджета в 2018 </a:t>
            </a:r>
            <a:r>
              <a:rPr lang="ru-RU" sz="1200" dirty="0" smtClean="0"/>
              <a:t>году ………………………………..26</a:t>
            </a: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DEE2C-CF99-42C1-8C5C-093BD2A9C0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cs typeface="Arial" charset="0"/>
            </a:endParaRPr>
          </a:p>
        </p:txBody>
      </p:sp>
      <p:pic>
        <p:nvPicPr>
          <p:cNvPr id="1536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6205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Динамика поступлений доходов в </a:t>
            </a:r>
            <a:r>
              <a:rPr lang="ru-RU" sz="2400" dirty="0">
                <a:solidFill>
                  <a:srgbClr val="C00000"/>
                </a:solidFill>
              </a:rPr>
              <a:t>бюджет Городского поселения «Город Балабаново»</a:t>
            </a:r>
          </a:p>
        </p:txBody>
      </p:sp>
      <p:graphicFrame>
        <p:nvGraphicFramePr>
          <p:cNvPr id="3584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14298"/>
              </p:ext>
            </p:extLst>
          </p:nvPr>
        </p:nvGraphicFramePr>
        <p:xfrm>
          <a:off x="250825" y="1339850"/>
          <a:ext cx="8640763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Лист" r:id="rId3" imgW="8791696" imgH="5000523" progId="Excel.Sheet.8">
                  <p:embed/>
                </p:oleObj>
              </mc:Choice>
              <mc:Fallback>
                <p:oleObj name="Лист" r:id="rId3" imgW="8791696" imgH="5000523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39850"/>
                        <a:ext cx="8640763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07F46-83A3-4E07-8F9F-8D61B271E8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>
              <a:cs typeface="Arial" charset="0"/>
            </a:endParaRPr>
          </a:p>
        </p:txBody>
      </p:sp>
      <p:pic>
        <p:nvPicPr>
          <p:cNvPr id="3584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8264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400"/>
            <a:ext cx="7870825" cy="979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Структура ПРЕДВАРИТЕЛЬНЫХ ИТОГОВ ИСПОЛНЕНИЯ доходов бюджета в 2018 году, %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001391"/>
              </p:ext>
            </p:extLst>
          </p:nvPr>
        </p:nvGraphicFramePr>
        <p:xfrm>
          <a:off x="395288" y="1004888"/>
          <a:ext cx="8220075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40246-9619-4DBF-A5A6-EC414C06C5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cs typeface="Arial" charset="0"/>
            </a:endParaRPr>
          </a:p>
        </p:txBody>
      </p:sp>
      <p:pic>
        <p:nvPicPr>
          <p:cNvPr id="3789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992938" cy="8833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C00000"/>
                </a:solidFill>
              </a:rPr>
              <a:t>ПЛАНИРУЕМЫЕ Доходы бюджета Городского поселения «Город Балабаново» в 2019-2021 г</a:t>
            </a:r>
            <a:r>
              <a:rPr lang="ru-RU" sz="2100" dirty="0" smtClean="0">
                <a:solidFill>
                  <a:srgbClr val="C00000"/>
                </a:solidFill>
              </a:rPr>
              <a:t>. г</a:t>
            </a:r>
            <a:r>
              <a:rPr lang="ru-RU" sz="2100" dirty="0" smtClean="0">
                <a:solidFill>
                  <a:srgbClr val="C00000"/>
                </a:solidFill>
              </a:rPr>
              <a:t>.</a:t>
            </a:r>
            <a:endParaRPr lang="ru-RU" sz="2100" dirty="0">
              <a:solidFill>
                <a:srgbClr val="C00000"/>
              </a:solidFill>
            </a:endParaRPr>
          </a:p>
        </p:txBody>
      </p:sp>
      <p:graphicFrame>
        <p:nvGraphicFramePr>
          <p:cNvPr id="3481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82285"/>
              </p:ext>
            </p:extLst>
          </p:nvPr>
        </p:nvGraphicFramePr>
        <p:xfrm>
          <a:off x="134938" y="1274763"/>
          <a:ext cx="8813800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Лист" r:id="rId3" imgW="8848578" imgH="5152991" progId="Excel.Sheet.8">
                  <p:embed/>
                </p:oleObj>
              </mc:Choice>
              <mc:Fallback>
                <p:oleObj name="Лист" r:id="rId3" imgW="8848578" imgH="5152991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274763"/>
                        <a:ext cx="8813800" cy="513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8171C-AC49-435D-9EE9-F4EC6B8E4E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cs typeface="Arial" charset="0"/>
            </a:endParaRPr>
          </a:p>
        </p:txBody>
      </p:sp>
      <p:pic>
        <p:nvPicPr>
          <p:cNvPr id="3482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96336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9863" y="1412875"/>
            <a:ext cx="5224462" cy="1973263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400" dirty="0"/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3686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C58624-48CD-4F61-B26A-0D21A2475D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cs typeface="Arial" charset="0"/>
            </a:endParaRPr>
          </a:p>
        </p:txBody>
      </p:sp>
      <p:pic>
        <p:nvPicPr>
          <p:cNvPr id="3686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213" y="3789363"/>
            <a:ext cx="5292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Межбюджетные отношения – </a:t>
            </a:r>
            <a:r>
              <a:rPr lang="ru-RU" sz="2400" dirty="0">
                <a:latin typeface="+mn-lt"/>
                <a:cs typeface="+mn-cs"/>
              </a:rPr>
              <a:t>взаимоотношения между публично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36870" name="Picture 2" descr="http://www.volna-realty.ru/upload/iblock/265/26508ed6d3a4631a333e0313fe06ba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412875"/>
            <a:ext cx="3733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 descr="http://www.infovoronezh.ru/images/News/6252815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6538" y="3886200"/>
            <a:ext cx="36052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704856" cy="8524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Безвозмездные поступления в 2019-2021 годы (тыс. руб.)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426572"/>
              </p:ext>
            </p:extLst>
          </p:nvPr>
        </p:nvGraphicFramePr>
        <p:xfrm>
          <a:off x="185738" y="1004888"/>
          <a:ext cx="8706742" cy="559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B3F6-69D5-40F7-BB15-47F12233C5E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3891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Расходы бюджета ГОРОДСКОГО ПОСЕЛЕНИЯ «ГОРОД БАЛАБАНОВО» за последние 5 лет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622600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>
              <a:cs typeface="Arial" charset="0"/>
            </a:endParaRPr>
          </a:p>
        </p:txBody>
      </p:sp>
      <p:pic>
        <p:nvPicPr>
          <p:cNvPr id="3994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591" y="170657"/>
            <a:ext cx="7726363" cy="8342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Структура ПРЕДВАРИТЕЛЬНЫХ ИТОГОВ ИСПОЛНЕНИЯ </a:t>
            </a:r>
            <a:r>
              <a:rPr lang="ru-RU" sz="2000" dirty="0" smtClean="0">
                <a:solidFill>
                  <a:srgbClr val="C00000"/>
                </a:solidFill>
              </a:rPr>
              <a:t>РАСХОДОВ бюджета </a:t>
            </a:r>
            <a:r>
              <a:rPr lang="ru-RU" sz="2000" dirty="0">
                <a:solidFill>
                  <a:srgbClr val="C00000"/>
                </a:solidFill>
              </a:rPr>
              <a:t>в 2018 году, %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210445"/>
              </p:ext>
            </p:extLst>
          </p:nvPr>
        </p:nvGraphicFramePr>
        <p:xfrm>
          <a:off x="185738" y="1124744"/>
          <a:ext cx="850106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3B0E1-C181-4C1E-955D-28D7404008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>
              <a:cs typeface="Arial" charset="0"/>
            </a:endParaRPr>
          </a:p>
        </p:txBody>
      </p:sp>
      <p:pic>
        <p:nvPicPr>
          <p:cNvPr id="4096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Планируемые Расходы бюджета ГОРОДСКОГО ПОСЕЛЕНИЯ «ГОРОД БАЛАБАНОВО» в 2019-2021 г. г.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64939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dirty="0">
              <a:cs typeface="Arial" charset="0"/>
            </a:endParaRPr>
          </a:p>
        </p:txBody>
      </p:sp>
      <p:pic>
        <p:nvPicPr>
          <p:cNvPr id="3994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996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188913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C00000"/>
                </a:solidFill>
              </a:rPr>
              <a:t>Муниципальные </a:t>
            </a:r>
            <a:r>
              <a:rPr lang="ru-RU" sz="2000" u="sng" dirty="0" smtClean="0">
                <a:solidFill>
                  <a:srgbClr val="C00000"/>
                </a:solidFill>
              </a:rPr>
              <a:t>программы в 2019-2021 </a:t>
            </a:r>
            <a:r>
              <a:rPr lang="ru-RU" sz="2000" u="sng" dirty="0" smtClean="0">
                <a:solidFill>
                  <a:srgbClr val="C00000"/>
                </a:solidFill>
              </a:rPr>
              <a:t>годы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17 </a:t>
            </a:r>
            <a:r>
              <a:rPr lang="ru-RU" sz="2000" dirty="0">
                <a:solidFill>
                  <a:srgbClr val="C00000"/>
                </a:solidFill>
              </a:rPr>
              <a:t>программ </a:t>
            </a:r>
            <a:r>
              <a:rPr lang="ru-RU" sz="2000" dirty="0" smtClean="0">
                <a:solidFill>
                  <a:srgbClr val="C00000"/>
                </a:solidFill>
              </a:rPr>
              <a:t>2019 г.– 96,7 %, </a:t>
            </a:r>
            <a:r>
              <a:rPr lang="ru-RU" sz="2000" dirty="0">
                <a:solidFill>
                  <a:srgbClr val="C00000"/>
                </a:solidFill>
              </a:rPr>
              <a:t>2020 </a:t>
            </a:r>
            <a:r>
              <a:rPr lang="ru-RU" sz="2000" dirty="0" smtClean="0">
                <a:solidFill>
                  <a:srgbClr val="C00000"/>
                </a:solidFill>
              </a:rPr>
              <a:t>г.– 96,2 %, 2021 г.– 96,2 % расходов </a:t>
            </a:r>
            <a:r>
              <a:rPr lang="ru-RU" sz="2000" dirty="0">
                <a:solidFill>
                  <a:srgbClr val="C00000"/>
                </a:solidFill>
              </a:rPr>
              <a:t>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3608"/>
              </p:ext>
            </p:extLst>
          </p:nvPr>
        </p:nvGraphicFramePr>
        <p:xfrm>
          <a:off x="545306" y="1340768"/>
          <a:ext cx="8229600" cy="541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E5829-ED81-4690-9DF6-A2EEF030FE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charset="0"/>
            </a:endParaRPr>
          </a:p>
        </p:txBody>
      </p:sp>
      <p:pic>
        <p:nvPicPr>
          <p:cNvPr id="4198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36513"/>
            <a:ext cx="8008938" cy="871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Расходы социального характера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999538"/>
              </p:ext>
            </p:extLst>
          </p:nvPr>
        </p:nvGraphicFramePr>
        <p:xfrm>
          <a:off x="185738" y="1052736"/>
          <a:ext cx="87122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44FBB-5EE1-4049-A76F-381A8309FF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dirty="0">
              <a:cs typeface="Arial" charset="0"/>
            </a:endParaRPr>
          </a:p>
        </p:txBody>
      </p:sp>
      <p:pic>
        <p:nvPicPr>
          <p:cNvPr id="43012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07288" y="119697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5104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189412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ru-RU" sz="1200" dirty="0"/>
              <a:t>Планируемые </a:t>
            </a:r>
            <a:r>
              <a:rPr lang="ru-RU" sz="1200" dirty="0" smtClean="0"/>
              <a:t>расходы </a:t>
            </a:r>
            <a:r>
              <a:rPr lang="ru-RU" sz="1200" dirty="0"/>
              <a:t>бюджета Городского поселения «Город Балабаново» в 2019-2021 г. г</a:t>
            </a:r>
            <a:r>
              <a:rPr lang="ru-RU" sz="1200" dirty="0" smtClean="0"/>
              <a:t>. …….………....</a:t>
            </a:r>
            <a:r>
              <a:rPr lang="ru-RU" sz="1200" dirty="0" smtClean="0"/>
              <a:t>27  </a:t>
            </a:r>
            <a:endParaRPr lang="ru-RU" sz="1200" dirty="0" smtClean="0"/>
          </a:p>
          <a:p>
            <a:pPr>
              <a:spcBef>
                <a:spcPts val="150"/>
              </a:spcBef>
            </a:pPr>
            <a:r>
              <a:rPr lang="ru-RU" sz="1200" dirty="0" smtClean="0"/>
              <a:t>Муниципальные </a:t>
            </a:r>
            <a:r>
              <a:rPr lang="ru-RU" sz="1200" dirty="0" smtClean="0"/>
              <a:t>программы в </a:t>
            </a:r>
            <a:r>
              <a:rPr lang="ru-RU" sz="1200" dirty="0" smtClean="0"/>
              <a:t>2019-2021 годы ………………………………………………………………..…………....</a:t>
            </a:r>
            <a:r>
              <a:rPr lang="ru-RU" sz="1200" dirty="0" smtClean="0"/>
              <a:t>28</a:t>
            </a:r>
            <a:endParaRPr lang="ru-RU" sz="1200" dirty="0" smtClean="0"/>
          </a:p>
          <a:p>
            <a:r>
              <a:rPr lang="ru-RU" sz="1200" dirty="0" smtClean="0"/>
              <a:t>Расходы социального характера </a:t>
            </a:r>
            <a:r>
              <a:rPr lang="ru-RU" sz="1200" dirty="0" smtClean="0"/>
              <a:t>…………………………….………………………………………………………….……..29</a:t>
            </a:r>
            <a:endParaRPr lang="ru-RU" sz="1200" dirty="0" smtClean="0"/>
          </a:p>
          <a:p>
            <a:r>
              <a:rPr lang="ru-RU" sz="1200" dirty="0" smtClean="0"/>
              <a:t>Расходы на ЖКХ и дорожное хозяйство …………………………………………………………………………………......35</a:t>
            </a:r>
          </a:p>
          <a:p>
            <a:r>
              <a:rPr lang="ru-RU" sz="1200" dirty="0" smtClean="0"/>
              <a:t>Расходы на исполнение прочих полномочий…………………………….………………………………………………….</a:t>
            </a:r>
            <a:r>
              <a:rPr lang="ru-RU" sz="1200" dirty="0" smtClean="0"/>
              <a:t>40</a:t>
            </a:r>
            <a:endParaRPr lang="ru-RU" sz="1200" dirty="0" smtClean="0"/>
          </a:p>
          <a:p>
            <a:r>
              <a:rPr lang="ru-RU" sz="1200" dirty="0" smtClean="0"/>
              <a:t>Источники </a:t>
            </a:r>
            <a:r>
              <a:rPr lang="ru-RU" sz="1200" dirty="0" smtClean="0"/>
              <a:t>внутреннего финансирования дефицита бюджета………………………………………………………….</a:t>
            </a:r>
            <a:r>
              <a:rPr lang="ru-RU" sz="1200" dirty="0" smtClean="0"/>
              <a:t>41</a:t>
            </a:r>
            <a:endParaRPr lang="ru-RU" sz="1200" dirty="0" smtClean="0"/>
          </a:p>
          <a:p>
            <a:r>
              <a:rPr lang="ru-RU" sz="1200" dirty="0" smtClean="0"/>
              <a:t>Контактная информация………………………………………………………………………………………………………..…</a:t>
            </a:r>
            <a:r>
              <a:rPr lang="ru-RU" sz="1200" dirty="0" smtClean="0"/>
              <a:t>42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3A577-302B-49E5-83F3-100F13A92A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cs typeface="Arial" charset="0"/>
            </a:endParaRPr>
          </a:p>
        </p:txBody>
      </p:sp>
      <p:pic>
        <p:nvPicPr>
          <p:cNvPr id="16388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57163"/>
            <a:ext cx="8131621" cy="847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Расходы на МУ «Балабановский городской Дом культуры»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52717"/>
              </p:ext>
            </p:extLst>
          </p:nvPr>
        </p:nvGraphicFramePr>
        <p:xfrm>
          <a:off x="185738" y="1412776"/>
          <a:ext cx="870674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EC034-29FF-42FA-9265-02C7E83E1F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>
              <a:cs typeface="Arial" charset="0"/>
            </a:endParaRPr>
          </a:p>
        </p:txBody>
      </p:sp>
      <p:pic>
        <p:nvPicPr>
          <p:cNvPr id="4403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5004048" y="1422648"/>
            <a:ext cx="1224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оциальная политика\oTkpIvfEqgQ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72200" y="1052736"/>
            <a:ext cx="2494912" cy="1446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МКУК «Балабановская городская библиотека» имени Н. П. </a:t>
            </a:r>
            <a:r>
              <a:rPr lang="ru-RU" sz="2400" dirty="0" smtClean="0">
                <a:solidFill>
                  <a:srgbClr val="C00000"/>
                </a:solidFill>
              </a:rPr>
              <a:t>Глухарева в 2019-2021 г</a:t>
            </a:r>
            <a:r>
              <a:rPr lang="ru-RU" sz="2400" dirty="0" smtClean="0">
                <a:solidFill>
                  <a:srgbClr val="C00000"/>
                </a:solidFill>
              </a:rPr>
              <a:t>. г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74696"/>
              </p:ext>
            </p:extLst>
          </p:nvPr>
        </p:nvGraphicFramePr>
        <p:xfrm>
          <a:off x="148339" y="1196752"/>
          <a:ext cx="872154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4C9EC-ADD5-47A0-A05F-2E6842C193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>
              <a:cs typeface="Arial" charset="0"/>
            </a:endParaRPr>
          </a:p>
        </p:txBody>
      </p:sp>
      <p:pic>
        <p:nvPicPr>
          <p:cNvPr id="4506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\obmen\Отчет Главы Парфёнов В.В. за 2016\ОСП и ИО фото и текстовая часть\Библиотека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85738" y="4941168"/>
            <a:ext cx="2185580" cy="16098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8229600" cy="889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МКУ «Редакция газеты «</a:t>
            </a:r>
            <a:r>
              <a:rPr lang="ru-RU" sz="2400" dirty="0" smtClean="0">
                <a:solidFill>
                  <a:srgbClr val="C00000"/>
                </a:solidFill>
              </a:rPr>
              <a:t>Балабаново»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277396"/>
              </p:ext>
            </p:extLst>
          </p:nvPr>
        </p:nvGraphicFramePr>
        <p:xfrm>
          <a:off x="323528" y="1124745"/>
          <a:ext cx="8568952" cy="521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24678-D269-45C3-9574-08F99E34A2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dirty="0">
              <a:cs typeface="Arial" charset="0"/>
            </a:endParaRPr>
          </a:p>
        </p:txBody>
      </p:sp>
      <p:pic>
        <p:nvPicPr>
          <p:cNvPr id="4608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apf.mail.ru/cgi-bin/readmsg/DSC_1500.JPG?id=15166144150000000641%3B0%3B2&amp;x-email=ospadmbal%40mail.ru&amp;exif=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80112" y="1916832"/>
            <a:ext cx="324036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93675"/>
            <a:ext cx="8008938" cy="8112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МУ «Центр физической культуры и спорта</a:t>
            </a:r>
            <a:r>
              <a:rPr lang="ru-RU" sz="2400" dirty="0" smtClean="0">
                <a:solidFill>
                  <a:srgbClr val="C00000"/>
                </a:solidFill>
              </a:rPr>
              <a:t>» в 2019-2021 г</a:t>
            </a:r>
            <a:r>
              <a:rPr lang="ru-RU" sz="2400" dirty="0" smtClean="0">
                <a:solidFill>
                  <a:srgbClr val="C00000"/>
                </a:solidFill>
              </a:rPr>
              <a:t>. г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906852"/>
              </p:ext>
            </p:extLst>
          </p:nvPr>
        </p:nvGraphicFramePr>
        <p:xfrm>
          <a:off x="250825" y="1268413"/>
          <a:ext cx="8713788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B13C2-68D8-4F41-8FC4-1A3F494590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dirty="0">
              <a:cs typeface="Arial" charset="0"/>
            </a:endParaRPr>
          </a:p>
        </p:txBody>
      </p:sp>
      <p:pic>
        <p:nvPicPr>
          <p:cNvPr id="4710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13588"/>
          <a:stretch/>
        </p:blipFill>
        <p:spPr bwMode="auto">
          <a:xfrm>
            <a:off x="183948" y="2708920"/>
            <a:ext cx="2448273" cy="16060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 descr="https://downloader.disk.yandex.ru/preview/a2ee548d5b35d666b7690302ce1cb668d4e87cf36c1aed1d5138a6457ebb82e4/inf/2pXPANmYnV4a1odz1JYeaTFWXdWu6kjRbmN_d0sM4G3VGoel7qRyUlHWiaSLnfV8OGV8kYfovKoQmPm0UfiwPQ%3D%3D?uid=0&amp;filename=_DSC0361.JPG&amp;disposition=inline&amp;hash=&amp;limit=0&amp;content_type=image%2Fjpeg&amp;tknv=v2&amp;size=1280x92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06606" y="1196752"/>
            <a:ext cx="2425615" cy="16107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10" descr="https://pp.userapi.com/c639527/v639527316/64f09/yJnk3M07GyI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06605" y="4221087"/>
            <a:ext cx="2425615" cy="16049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pp.userapi.com/c824603/v824603167/4659d/8rhBQpmoS_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24190" y="0"/>
            <a:ext cx="2160240" cy="14833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https://pp.userapi.com/c837338/v837338335/4657b/XARvCSZQeZ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66284" y="2924944"/>
            <a:ext cx="2170864" cy="14466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84138"/>
            <a:ext cx="5754688" cy="11128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C00000"/>
                </a:solidFill>
              </a:rPr>
              <a:t>Расходы на </a:t>
            </a:r>
            <a:r>
              <a:rPr lang="ru-RU" sz="2600" dirty="0" smtClean="0">
                <a:solidFill>
                  <a:srgbClr val="C00000"/>
                </a:solidFill>
              </a:rPr>
              <a:t>другие социальные программы в 2019-2021 г. г.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18359"/>
              </p:ext>
            </p:extLst>
          </p:nvPr>
        </p:nvGraphicFramePr>
        <p:xfrm>
          <a:off x="185739" y="1268760"/>
          <a:ext cx="879869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13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B0101-BCF8-4B55-8727-B43CBB05C3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dirty="0">
              <a:cs typeface="Arial" charset="0"/>
            </a:endParaRPr>
          </a:p>
        </p:txBody>
      </p:sp>
      <p:pic>
        <p:nvPicPr>
          <p:cNvPr id="4813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866284" y="1483354"/>
            <a:ext cx="2170864" cy="14415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12" descr="https://pp.userapi.com/c639920/v639920382/5a62b/i1F678s7Lkw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866284" y="4403628"/>
            <a:ext cx="2136783" cy="1418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82107" y="1168153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61925"/>
            <a:ext cx="7793038" cy="842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ЖКХ и дорожное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74020"/>
              </p:ext>
            </p:extLst>
          </p:nvPr>
        </p:nvGraphicFramePr>
        <p:xfrm>
          <a:off x="185738" y="1004888"/>
          <a:ext cx="8634734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676DDB-1A4B-4ED9-96C1-565D5264F45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dirty="0">
              <a:cs typeface="Arial" charset="0"/>
            </a:endParaRPr>
          </a:p>
        </p:txBody>
      </p:sp>
      <p:pic>
        <p:nvPicPr>
          <p:cNvPr id="5018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796136" y="1120178"/>
            <a:ext cx="122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pic>
        <p:nvPicPr>
          <p:cNvPr id="11" name="Picture 6" descr="https://pp.userapi.com/c621703/v621703788/5f9cf/7AXdR1e0q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263"/>
            <a:ext cx="2340984" cy="155456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463"/>
            <a:ext cx="2336391" cy="169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remontik.org/wp-content/uploads/2017/01/remont-domov-v-donecke-d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5993">
            <a:off x="7053263" y="5307013"/>
            <a:ext cx="2020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0"/>
            <a:ext cx="785971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C00000"/>
                </a:solidFill>
              </a:rPr>
              <a:t>Расходы на жилищное </a:t>
            </a:r>
            <a:r>
              <a:rPr lang="ru-RU" sz="2400" u="sng" dirty="0" smtClean="0">
                <a:solidFill>
                  <a:srgbClr val="C00000"/>
                </a:solidFill>
              </a:rPr>
              <a:t>хозяйство в 2019-2021 г. г.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958559"/>
              </p:ext>
            </p:extLst>
          </p:nvPr>
        </p:nvGraphicFramePr>
        <p:xfrm>
          <a:off x="457200" y="1340768"/>
          <a:ext cx="76065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D0049-197C-4CE4-860D-E065065C83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>
              <a:cs typeface="Arial" charset="0"/>
            </a:endParaRPr>
          </a:p>
        </p:txBody>
      </p:sp>
      <p:pic>
        <p:nvPicPr>
          <p:cNvPr id="5222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6691461" cy="979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коммунальное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883696"/>
              </p:ext>
            </p:extLst>
          </p:nvPr>
        </p:nvGraphicFramePr>
        <p:xfrm>
          <a:off x="251519" y="1005111"/>
          <a:ext cx="8679686" cy="57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FE19E-AAEA-4C2C-858B-7CEB0C8559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>
              <a:cs typeface="Arial" charset="0"/>
            </a:endParaRPr>
          </a:p>
        </p:txBody>
      </p:sp>
      <p:pic>
        <p:nvPicPr>
          <p:cNvPr id="5325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http://akdgs.org/images/com_eventbooking/zhk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0272" y="-32274"/>
            <a:ext cx="1184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5423892" cy="1004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дорожное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971623"/>
              </p:ext>
            </p:extLst>
          </p:nvPr>
        </p:nvGraphicFramePr>
        <p:xfrm>
          <a:off x="323850" y="1125539"/>
          <a:ext cx="8569325" cy="482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dirty="0">
              <a:cs typeface="Arial" charset="0"/>
            </a:endParaRPr>
          </a:p>
        </p:txBody>
      </p:sp>
      <p:pic>
        <p:nvPicPr>
          <p:cNvPr id="5427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Data-server\обмен\Отчёт Главы  2018 год!!!!!!!\Фото ОСП и ИО\Пешеходные переходы\_DSC0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162324" cy="14361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то календарь 2018\IMG_39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97438"/>
            <a:ext cx="1800200" cy="12001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Data-server\обмен\ОГХ\Кулагина А.В\ФОТО по МУНИЧЫПАЛЬНОЙ ПРАКТИКЕ\СТРУКТУРА\Остановочные павильены\_DSC009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590809"/>
            <a:ext cx="1816922" cy="12067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2583"/>
            <a:ext cx="1692684" cy="12298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111125"/>
            <a:ext cx="6403429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Расходы на благоустройство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800"/>
              </p:ext>
            </p:extLst>
          </p:nvPr>
        </p:nvGraphicFramePr>
        <p:xfrm>
          <a:off x="323850" y="1196752"/>
          <a:ext cx="8604634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F6FC7-EC74-47F1-BF49-C989203685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dirty="0">
              <a:cs typeface="Arial" charset="0"/>
            </a:endParaRPr>
          </a:p>
        </p:txBody>
      </p:sp>
      <p:pic>
        <p:nvPicPr>
          <p:cNvPr id="5530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Data-server\обмен\ОГХ\Кулагина А.В\ФОТО по МУНИЧЫПАЛЬНОЙ ПРАКТИКЕ\СТРУКТУРА\Сквер победы (озеленение)\IMG_8549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7308304" y="67604"/>
            <a:ext cx="162018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6"/>
          <p:cNvPicPr/>
          <p:nvPr/>
        </p:nvPicPr>
        <p:blipFill>
          <a:blip r:embed="rId10"/>
          <a:stretch>
            <a:fillRect/>
          </a:stretch>
        </p:blipFill>
        <p:spPr>
          <a:xfrm>
            <a:off x="858034" y="3284984"/>
            <a:ext cx="273007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11"/>
          <a:stretch>
            <a:fillRect/>
          </a:stretch>
        </p:blipFill>
        <p:spPr>
          <a:xfrm>
            <a:off x="3288454" y="4365104"/>
            <a:ext cx="2736304" cy="190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12"/>
          <a:stretch>
            <a:fillRect/>
          </a:stretch>
        </p:blipFill>
        <p:spPr>
          <a:xfrm>
            <a:off x="5652120" y="5013176"/>
            <a:ext cx="286772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4009">
            <a:off x="635361" y="4793414"/>
            <a:ext cx="1468343" cy="18896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928100" cy="58515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Безвозмездные поступления - это финансовая помощь из бюджетов других уровней (межбюджетные трансферты), от физических и юридических лиц.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 – форма образования и расходования денежных средств, предназначенных для финансового обеспечения задач и функций государства и </a:t>
            </a:r>
            <a:r>
              <a:rPr lang="ru-RU" sz="1700" dirty="0" smtClean="0"/>
              <a:t>местного самоуправления.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Бюджетная классификация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Бюджетный период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Бюджетный </a:t>
            </a:r>
            <a:r>
              <a:rPr lang="ru-RU" sz="1700" dirty="0"/>
              <a:t>процесс - 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Бюджетная </a:t>
            </a:r>
            <a:r>
              <a:rPr lang="ru-RU" sz="1700" dirty="0"/>
              <a:t>система </a:t>
            </a:r>
            <a:r>
              <a:rPr lang="ru-RU" sz="1700" dirty="0" smtClean="0"/>
              <a:t>РФ </a:t>
            </a:r>
            <a:r>
              <a:rPr lang="ru-RU" sz="1700" dirty="0"/>
              <a:t>- совокупность всех бюджетов в РФ: федерального, региональных, местных, государственных внебюджетных фондов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Государственный (муниципальный) долг -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Дотации </a:t>
            </a:r>
            <a:r>
              <a:rPr lang="ru-RU" sz="1700" dirty="0"/>
              <a:t>- межбюджетные трансферты, предоставляемые на безвозмездной и безвозвратной основе </a:t>
            </a:r>
            <a:r>
              <a:rPr lang="ru-RU" sz="1700" dirty="0" smtClean="0"/>
              <a:t>без установления </a:t>
            </a:r>
            <a:r>
              <a:rPr lang="ru-RU" sz="1700" dirty="0"/>
              <a:t>направлений и (или) условий их использования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Источники финансирования дефицита бюджета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Индекс потребительских цен 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</a:t>
            </a:r>
            <a:r>
              <a:rPr lang="ru-RU" sz="1700" dirty="0" smtClean="0"/>
              <a:t>.</a:t>
            </a:r>
            <a:endParaRPr lang="ru-RU" sz="1700" dirty="0"/>
          </a:p>
          <a:p>
            <a:pPr fontAlgn="auto"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75FE1-E10A-4FC2-961C-F2541EE082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cs typeface="Arial" charset="0"/>
            </a:endParaRPr>
          </a:p>
        </p:txBody>
      </p:sp>
      <p:pic>
        <p:nvPicPr>
          <p:cNvPr id="17412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исполнение прочих </a:t>
            </a:r>
            <a:r>
              <a:rPr lang="ru-RU" sz="2400" dirty="0" smtClean="0">
                <a:solidFill>
                  <a:srgbClr val="C00000"/>
                </a:solidFill>
              </a:rPr>
              <a:t>полномочий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8990875"/>
              </p:ext>
            </p:extLst>
          </p:nvPr>
        </p:nvGraphicFramePr>
        <p:xfrm>
          <a:off x="35497" y="1052736"/>
          <a:ext cx="34563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dirty="0">
              <a:cs typeface="Arial" charset="0"/>
            </a:endParaRPr>
          </a:p>
        </p:txBody>
      </p:sp>
      <p:pic>
        <p:nvPicPr>
          <p:cNvPr id="5632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5427283"/>
              </p:ext>
            </p:extLst>
          </p:nvPr>
        </p:nvGraphicFramePr>
        <p:xfrm>
          <a:off x="3563888" y="1004888"/>
          <a:ext cx="54006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7704" y="1014264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04789"/>
            <a:ext cx="8080375" cy="11359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C00000"/>
                </a:solidFill>
              </a:rPr>
              <a:t>бюджета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83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5EE91-E212-4446-B3C2-93C614ECCB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dirty="0">
              <a:cs typeface="Arial" charset="0"/>
            </a:endParaRPr>
          </a:p>
        </p:txBody>
      </p:sp>
      <p:pic>
        <p:nvPicPr>
          <p:cNvPr id="5837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566392"/>
              </p:ext>
            </p:extLst>
          </p:nvPr>
        </p:nvGraphicFramePr>
        <p:xfrm>
          <a:off x="185737" y="1498431"/>
          <a:ext cx="8490719" cy="4874915"/>
        </p:xfrm>
        <a:graphic>
          <a:graphicData uri="http://schemas.openxmlformats.org/drawingml/2006/table">
            <a:tbl>
              <a:tblPr firstRow="1" lastRow="1" bandRow="1">
                <a:tableStyleId>{616DA210-FB5B-4158-B5E0-FEB733F419BA}</a:tableStyleId>
              </a:tblPr>
              <a:tblGrid>
                <a:gridCol w="5288079"/>
                <a:gridCol w="1117200"/>
                <a:gridCol w="1117200"/>
                <a:gridCol w="968240"/>
              </a:tblGrid>
              <a:tr h="6649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кредитов от других бюджетов бюджетной системы Российской Федерации бюджетами поселений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кредитов от кредитных организаций бюджетами поселений в валюте Российской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70 000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</a:tr>
              <a:tr h="775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поселений кредитов от других бюджетов бюджетной системы Российской Федерации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поселений кредитов от кредитных организаций в валюте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-70 000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-10 000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-10 000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 остатков средств на счетах по учету средств бюджета 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10 775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12332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12188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источников финансирования дефицита бюджета (+ дефицит/ - профицит)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10 775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2 332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2 188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5"/>
          <p:cNvSpPr txBox="1"/>
          <p:nvPr/>
        </p:nvSpPr>
        <p:spPr>
          <a:xfrm>
            <a:off x="7380312" y="1124744"/>
            <a:ext cx="1233264" cy="37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тыс. руб.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04788"/>
            <a:ext cx="7705725" cy="800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125538"/>
            <a:ext cx="8778875" cy="53276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(исполнительно-распорядительный орган) городского поселения «Город Балабаново»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249000, Калужская область, Боровский район, город Балабаново, ул. 1 Мая, д. 9а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+7(484) 386 13 01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gp_balabanovo@adm.kaluga.ru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admbalabanovo.ru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 – четверг с 8.00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17.15 часов,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пятница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 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часов,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перерыв с 13.00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часов.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F047C-1BE2-4176-9F7B-A9A78DD1F0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dirty="0">
              <a:cs typeface="Arial" charset="0"/>
            </a:endParaRPr>
          </a:p>
        </p:txBody>
      </p:sp>
      <p:pic>
        <p:nvPicPr>
          <p:cNvPr id="5939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953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Межбюджетные </a:t>
            </a:r>
            <a:r>
              <a:rPr lang="ru-RU" sz="1800" dirty="0"/>
              <a:t>трансферты - это средства одного бюджета бюджетной системы РФ, перечисляемые другому бюджету бюджетной системы РФ. Налогоплательщик - физическое лицо или юридическое лицо, на которое законом возложена обязанность уплачивать налоги.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Налоговые </a:t>
            </a:r>
            <a:r>
              <a:rPr lang="ru-RU" sz="1800" dirty="0"/>
              <a:t>доходы – поступления в бюджет от уплаты налогов, установленных </a:t>
            </a:r>
            <a:r>
              <a:rPr lang="ru-RU" sz="1800" dirty="0" smtClean="0"/>
              <a:t>Налоговым </a:t>
            </a:r>
            <a:r>
              <a:rPr lang="ru-RU" sz="1800" dirty="0"/>
              <a:t>кодексом </a:t>
            </a:r>
            <a:r>
              <a:rPr lang="ru-RU" sz="1800" dirty="0" smtClean="0"/>
              <a:t>РФ.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Неналоговые доходы – поступления от уплаты пошлин и сборов, установленных законодательством РФ и штрафов за нарушение законодательства.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Прогноз </a:t>
            </a:r>
            <a:r>
              <a:rPr lang="ru-RU" sz="1800" dirty="0"/>
              <a:t>социально-экономического развития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Прожиточный </a:t>
            </a:r>
            <a:r>
              <a:rPr lang="ru-RU" sz="1800" dirty="0"/>
              <a:t>минимум 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Публичные слушания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8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Субсидия </a:t>
            </a:r>
            <a:r>
              <a:rPr lang="ru-RU" sz="1800" dirty="0"/>
              <a:t>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05D63-8E4D-4D7A-9165-3A0D466F28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cs typeface="Arial" charset="0"/>
            </a:endParaRPr>
          </a:p>
        </p:txBody>
      </p:sp>
      <p:pic>
        <p:nvPicPr>
          <p:cNvPr id="18436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6988"/>
            <a:ext cx="77200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Город Балабаново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BD73DE-9537-44CA-B733-AA64169643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>
              <a:cs typeface="Arial" charset="0"/>
            </a:endParaRPr>
          </a:p>
        </p:txBody>
      </p:sp>
      <p:pic>
        <p:nvPicPr>
          <p:cNvPr id="1945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2725738" y="1593850"/>
            <a:ext cx="6113462" cy="4857750"/>
            <a:chOff x="2857488" y="2000241"/>
            <a:chExt cx="5643602" cy="4857760"/>
          </a:xfrm>
        </p:grpSpPr>
        <p:pic>
          <p:nvPicPr>
            <p:cNvPr id="1947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2000241"/>
              <a:ext cx="5643602" cy="485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7358008" y="2071679"/>
              <a:ext cx="700504" cy="214312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bg1"/>
                  </a:solidFill>
                  <a:latin typeface="Century Gothic" pitchFamily="34" charset="0"/>
                  <a:cs typeface="+mn-cs"/>
                </a:rPr>
                <a:t>Боровск</a:t>
              </a:r>
            </a:p>
          </p:txBody>
        </p:sp>
        <p:sp>
          <p:nvSpPr>
            <p:cNvPr id="19475" name="Подзаголовок 2"/>
            <p:cNvSpPr txBox="1">
              <a:spLocks/>
            </p:cNvSpPr>
            <p:nvPr/>
          </p:nvSpPr>
          <p:spPr bwMode="auto">
            <a:xfrm>
              <a:off x="7510482" y="2285992"/>
              <a:ext cx="77629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ru-RU" sz="700" dirty="0">
                  <a:solidFill>
                    <a:schemeClr val="bg1"/>
                  </a:solidFill>
                  <a:latin typeface="Century Gothic" pitchFamily="34" charset="0"/>
                </a:rPr>
                <a:t>Балабаново</a:t>
              </a:r>
            </a:p>
          </p:txBody>
        </p:sp>
      </p:grpSp>
      <p:sp>
        <p:nvSpPr>
          <p:cNvPr id="19461" name="Содержимое 4"/>
          <p:cNvSpPr txBox="1">
            <a:spLocks/>
          </p:cNvSpPr>
          <p:nvPr/>
        </p:nvSpPr>
        <p:spPr bwMode="auto">
          <a:xfrm>
            <a:off x="457200" y="1273175"/>
            <a:ext cx="2862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Общая площадь города </a:t>
            </a:r>
            <a:r>
              <a:rPr lang="ru-RU" sz="2000" b="1" dirty="0">
                <a:solidFill>
                  <a:srgbClr val="067CB9"/>
                </a:solidFill>
                <a:latin typeface="Century Gothic" pitchFamily="34" charset="0"/>
              </a:rPr>
              <a:t>993,6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 га </a:t>
            </a: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57200" y="1987550"/>
            <a:ext cx="27860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Земли </a:t>
            </a:r>
          </a:p>
          <a:p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лесного фонда </a:t>
            </a:r>
          </a:p>
          <a:p>
            <a:r>
              <a:rPr lang="ru-RU" sz="2000" b="1" dirty="0">
                <a:solidFill>
                  <a:srgbClr val="067CB9"/>
                </a:solidFill>
                <a:latin typeface="Century Gothic" pitchFamily="34" charset="0"/>
              </a:rPr>
              <a:t>64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 га </a:t>
            </a:r>
            <a:endParaRPr lang="ru-RU" sz="2000" dirty="0"/>
          </a:p>
        </p:txBody>
      </p:sp>
      <p:sp>
        <p:nvSpPr>
          <p:cNvPr id="19463" name="Содержимое 4"/>
          <p:cNvSpPr txBox="1">
            <a:spLocks/>
          </p:cNvSpPr>
          <p:nvPr/>
        </p:nvSpPr>
        <p:spPr bwMode="auto">
          <a:xfrm>
            <a:off x="466725" y="3051175"/>
            <a:ext cx="224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Население</a:t>
            </a:r>
            <a:r>
              <a:rPr lang="en-US" sz="2000" dirty="0">
                <a:solidFill>
                  <a:srgbClr val="067CB9"/>
                </a:solidFill>
                <a:latin typeface="Century Gothic" pitchFamily="34" charset="0"/>
              </a:rPr>
              <a:t/>
            </a:r>
            <a:br>
              <a:rPr lang="en-US" sz="2000" dirty="0">
                <a:solidFill>
                  <a:srgbClr val="067CB9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rgbClr val="067CB9"/>
                </a:solidFill>
                <a:latin typeface="Century Gothic" pitchFamily="34" charset="0"/>
              </a:rPr>
              <a:t>25 608 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человек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339850"/>
            <a:ext cx="0" cy="50038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8325" y="1989138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6100" y="3005138"/>
            <a:ext cx="184943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8325" y="376555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Содержимое 4"/>
          <p:cNvSpPr txBox="1">
            <a:spLocks/>
          </p:cNvSpPr>
          <p:nvPr/>
        </p:nvSpPr>
        <p:spPr bwMode="auto">
          <a:xfrm>
            <a:off x="496888" y="3794125"/>
            <a:ext cx="224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Уровень безработицы </a:t>
            </a:r>
            <a:r>
              <a:rPr lang="ru-RU" sz="2000" b="1" dirty="0">
                <a:solidFill>
                  <a:srgbClr val="067CB9"/>
                </a:solidFill>
                <a:latin typeface="Century Gothic" pitchFamily="34" charset="0"/>
              </a:rPr>
              <a:t>0,31%</a:t>
            </a:r>
            <a:endParaRPr lang="ru-RU" sz="2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8325" y="472440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Содержимое 4"/>
          <p:cNvSpPr txBox="1">
            <a:spLocks/>
          </p:cNvSpPr>
          <p:nvPr/>
        </p:nvSpPr>
        <p:spPr bwMode="auto">
          <a:xfrm>
            <a:off x="488950" y="4724400"/>
            <a:ext cx="224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Средняя заработная плата </a:t>
            </a: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33 393 руб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471" name="Содержимое 4"/>
          <p:cNvSpPr txBox="1">
            <a:spLocks/>
          </p:cNvSpPr>
          <p:nvPr/>
        </p:nvSpPr>
        <p:spPr bwMode="auto">
          <a:xfrm>
            <a:off x="457200" y="5730875"/>
            <a:ext cx="224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Средняя трудовая пенсия </a:t>
            </a: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14387 руб.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8325" y="5751513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6050"/>
            <a:ext cx="8148638" cy="908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Возможности влияния гражданина на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 бюджета</a:t>
            </a:r>
          </a:p>
        </p:txBody>
      </p:sp>
      <p:sp>
        <p:nvSpPr>
          <p:cNvPr id="2048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1E1E4-76E9-4336-9297-6B3D04BF6C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cs typeface="Arial" charset="0"/>
            </a:endParaRPr>
          </a:p>
        </p:txBody>
      </p:sp>
      <p:pic>
        <p:nvPicPr>
          <p:cNvPr id="2048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195736" y="1628800"/>
          <a:ext cx="6845721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6" name="Picture 6" descr="http://dvsut.sledcom.ru/upload/site38/document_news/obrascheniya_grazhdan_2-800x6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786" y="3861048"/>
            <a:ext cx="20304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2br6.ru/wp-content/uploads/2015/11/public-hearing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363" y="1700807"/>
            <a:ext cx="2030412" cy="1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36525"/>
            <a:ext cx="7720013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412875"/>
            <a:ext cx="8707437" cy="2260600"/>
          </a:xfrm>
        </p:spPr>
        <p:txBody>
          <a:bodyPr rtlCol="0">
            <a:norm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слушания </a:t>
            </a:r>
            <a:r>
              <a:rPr lang="ru-RU" sz="1800" b="0" dirty="0"/>
              <a:t>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 </a:t>
            </a:r>
            <a:endParaRPr lang="ru-RU" sz="1800" b="0" dirty="0" smtClean="0"/>
          </a:p>
          <a:p>
            <a:pPr algn="just" fontAlgn="auto">
              <a:buFont typeface="Arial" pitchFamily="34" charset="0"/>
              <a:buNone/>
              <a:defRPr/>
            </a:pPr>
            <a:r>
              <a:rPr lang="ru-RU" sz="1800" b="0" dirty="0"/>
              <a:t>	</a:t>
            </a:r>
            <a:r>
              <a:rPr lang="ru-RU" sz="1800" b="0" dirty="0" smtClean="0"/>
              <a:t>Каждый </a:t>
            </a:r>
            <a:r>
              <a:rPr lang="ru-RU" sz="1800" b="0" dirty="0"/>
              <a:t>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</a:t>
            </a:r>
            <a:r>
              <a:rPr lang="ru-RU" sz="1900" b="0" dirty="0"/>
              <a:t>протокол</a:t>
            </a:r>
            <a:r>
              <a:rPr lang="ru-RU" sz="1800" b="0" dirty="0"/>
              <a:t> публичных слушаний. 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DC5E3-1CFE-4D52-A3EF-83ED846B41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>
              <a:cs typeface="Arial" charset="0"/>
            </a:endParaRPr>
          </a:p>
        </p:txBody>
      </p:sp>
      <p:pic>
        <p:nvPicPr>
          <p:cNvPr id="2150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40188" y="3695700"/>
            <a:ext cx="4968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Результат публичных слушаний - заключение, в котором отражаются выраженные позиции жителей города Балабаново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pic>
        <p:nvPicPr>
          <p:cNvPr id="7" name="Picture 2" descr="https://pp.userapi.com/c840222/v840222005/7d3ed/qmxEiqjRI5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695700"/>
            <a:ext cx="3528392" cy="23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52488"/>
            <a:ext cx="4768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9525"/>
            <a:ext cx="8250238" cy="839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1F0316-9061-44B4-92B3-8901A55A4E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>
              <a:cs typeface="Arial" charset="0"/>
            </a:endParaRPr>
          </a:p>
        </p:txBody>
      </p:sp>
      <p:pic>
        <p:nvPicPr>
          <p:cNvPr id="2253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07950" y="1117600"/>
            <a:ext cx="294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Доходы </a:t>
            </a:r>
          </a:p>
          <a:p>
            <a:r>
              <a:rPr lang="ru-RU" sz="1600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107950" y="3424238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 - это форма 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21285635">
            <a:off x="347663" y="5376863"/>
            <a:ext cx="3840162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2663825" y="5499100"/>
            <a:ext cx="1512888" cy="1268413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51150" y="6034088"/>
            <a:ext cx="1066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07950" y="4151313"/>
            <a:ext cx="1511300" cy="126841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7656" y="4517232"/>
            <a:ext cx="11318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2268538" y="4116388"/>
            <a:ext cx="2698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Дефицит бюджета- </a:t>
            </a:r>
            <a:r>
              <a:rPr lang="ru-RU" sz="1600" dirty="0"/>
              <a:t>превышение расходов бюджета над его доходами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85738" y="5722938"/>
            <a:ext cx="27003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Профицит бюджета- </a:t>
            </a:r>
            <a:r>
              <a:rPr lang="ru-RU" sz="1600" dirty="0"/>
              <a:t>превышение доходов бюджета над его расходами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6156325" y="1103313"/>
            <a:ext cx="2808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Расходы </a:t>
            </a:r>
          </a:p>
          <a:p>
            <a:r>
              <a:rPr lang="ru-RU" sz="1600" dirty="0"/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другие.</a:t>
            </a:r>
          </a:p>
        </p:txBody>
      </p:sp>
      <p:pic>
        <p:nvPicPr>
          <p:cNvPr id="22543" name="Picture 2" descr="http://www.spinsaba.com/wp-content/uploads/2016/05/00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788" y="3998913"/>
            <a:ext cx="2846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4643438" y="4151313"/>
            <a:ext cx="26654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Сбалансированность </a:t>
            </a:r>
            <a:r>
              <a:rPr lang="ru-RU" sz="1600" dirty="0"/>
              <a:t>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2961</TotalTime>
  <Words>4220</Words>
  <Application>Microsoft Office PowerPoint</Application>
  <PresentationFormat>Экран (4:3)</PresentationFormat>
  <Paragraphs>457</Paragraphs>
  <Slides>42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Главная</vt:lpstr>
      <vt:lpstr>Лист</vt:lpstr>
      <vt:lpstr>к ПРОЕКТУ  решения Городской Думы городского поселения «Город Балабаново»  «О бюджете городского поселения «Город Балабаново» на 2019 год и на плановый период 2020 и 2021 годов»</vt:lpstr>
      <vt:lpstr>Содержание</vt:lpstr>
      <vt:lpstr>Содержание</vt:lpstr>
      <vt:lpstr>Понятия и термины </vt:lpstr>
      <vt:lpstr>Понятия и термины </vt:lpstr>
      <vt:lpstr>Город Балабаново</vt:lpstr>
      <vt:lpstr>Возможности влияния гражданина на состав бюджета</vt:lpstr>
      <vt:lpstr>Публичные слушания</vt:lpstr>
      <vt:lpstr>Что такое бюджет?</vt:lpstr>
      <vt:lpstr>Презентация PowerPoint</vt:lpstr>
      <vt:lpstr>Бюджетный процесс</vt:lpstr>
      <vt:lpstr>Гражданин, его участие в бюджетном процессе</vt:lpstr>
      <vt:lpstr>Основы составления проекта бюджета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ОСНОВНЫЕ ЗАДАЧИ И НАПРАВЛЕНИЯ БЮДЖЕТНОЙ И НАЛОГОВОЙ ПОЛИТИКИ</vt:lpstr>
      <vt:lpstr>ОСНОВНЫЕ ЗАДАЧИ И НАПРАВЛЕНИЯ БЮДЖЕТНОЙ И НАЛОГОВОЙ ПОЛИТИКИ</vt:lpstr>
      <vt:lpstr>Динамика поступлений доходов в бюджет Городского поселения «Город Балабаново»</vt:lpstr>
      <vt:lpstr>Структура ПРЕДВАРИТЕЛЬНЫХ ИТОГОВ ИСПОЛНЕНИЯ доходов бюджета в 2018 году, %</vt:lpstr>
      <vt:lpstr>ПЛАНИРУЕМЫЕ Доходы бюджета Городского поселения «Город Балабаново» в 2019-2021 г. г.</vt:lpstr>
      <vt:lpstr>Межбюджетные трансферты</vt:lpstr>
      <vt:lpstr>Безвозмездные поступления в 2019-2021 годы (тыс. руб.)</vt:lpstr>
      <vt:lpstr>Расходы бюджета ГОРОДСКОГО ПОСЕЛЕНИЯ «ГОРОД БАЛАБАНОВО» за последние 5 лет</vt:lpstr>
      <vt:lpstr>Структура ПРЕДВАРИТЕЛЬНЫХ ИТОГОВ ИСПОЛНЕНИЯ РАСХОДОВ бюджета в 2018 году, %</vt:lpstr>
      <vt:lpstr>Планируемые Расходы бюджета ГОРОДСКОГО ПОСЕЛЕНИЯ «ГОРОД БАЛАБАНОВО» в 2019-2021 г. г.</vt:lpstr>
      <vt:lpstr>Муниципальные программы в 2019-2021 годы  17 программ 2019 г.– 96,7 %, 2020 г.– 96,2 %, 2021 г.– 96,2 % расходов бюджета</vt:lpstr>
      <vt:lpstr>Расходы социального характера</vt:lpstr>
      <vt:lpstr>Расходы на МУ «Балабановский городской Дом культуры» в 2019-2021 г. г.</vt:lpstr>
      <vt:lpstr>Расходы на МКУК «Балабановская городская библиотека» имени Н. П. Глухарева в 2019-2021 г. г.</vt:lpstr>
      <vt:lpstr>Расходы на МКУ «Редакция газеты «Балабаново» в 2019-2021 г. г.</vt:lpstr>
      <vt:lpstr>Расходы на МУ «Центр физической культуры и спорта» в 2019-2021 г. г.</vt:lpstr>
      <vt:lpstr>Расходы на другие социальные программы в 2019-2021 г. г.</vt:lpstr>
      <vt:lpstr>Расходы на ЖКХ и дорожное хозяйство в 2019-2021 г. г.</vt:lpstr>
      <vt:lpstr>Расходы на жилищное хозяйство в 2019-2021 г. г.</vt:lpstr>
      <vt:lpstr>Расходы на коммунальное хозяйство в 2019-2021 г. г.</vt:lpstr>
      <vt:lpstr>Расходы на дорожное хозяйство в 2019-2021 г. г.</vt:lpstr>
      <vt:lpstr>Расходы на благоустройство в 2019-2021 г. г.</vt:lpstr>
      <vt:lpstr>Расходы на исполнение прочих полномочий в 2019-2021 г. г.</vt:lpstr>
      <vt:lpstr>Источники внутреннего финансирования дефицита бюджета в 2019-2021 г. г.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</cp:lastModifiedBy>
  <cp:revision>174</cp:revision>
  <cp:lastPrinted>2018-11-28T09:15:32Z</cp:lastPrinted>
  <dcterms:created xsi:type="dcterms:W3CDTF">2018-07-11T11:08:22Z</dcterms:created>
  <dcterms:modified xsi:type="dcterms:W3CDTF">2018-11-28T09:57:38Z</dcterms:modified>
</cp:coreProperties>
</file>