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297" r:id="rId15"/>
    <p:sldId id="299" r:id="rId16"/>
    <p:sldId id="298" r:id="rId17"/>
    <p:sldId id="300" r:id="rId18"/>
    <p:sldId id="301" r:id="rId19"/>
    <p:sldId id="302" r:id="rId20"/>
    <p:sldId id="265" r:id="rId21"/>
    <p:sldId id="267" r:id="rId22"/>
    <p:sldId id="264" r:id="rId23"/>
    <p:sldId id="290" r:id="rId24"/>
    <p:sldId id="268" r:id="rId25"/>
    <p:sldId id="269" r:id="rId26"/>
    <p:sldId id="271" r:id="rId27"/>
    <p:sldId id="304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279" r:id="rId36"/>
    <p:sldId id="281" r:id="rId37"/>
    <p:sldId id="282" r:id="rId38"/>
    <p:sldId id="283" r:id="rId39"/>
    <p:sldId id="284" r:id="rId40"/>
    <p:sldId id="285" r:id="rId41"/>
    <p:sldId id="295" r:id="rId42"/>
    <p:sldId id="296" r:id="rId43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ADDB7B"/>
    <a:srgbClr val="FF6600"/>
    <a:srgbClr val="990000"/>
    <a:srgbClr val="00759E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7767" autoAdjust="0"/>
  </p:normalViewPr>
  <p:slideViewPr>
    <p:cSldViewPr>
      <p:cViewPr varScale="1">
        <p:scale>
          <a:sx n="114" d="100"/>
          <a:sy n="114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6185153498151E-3"/>
          <c:y val="2.3051431785357186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1"/>
              <c:layout>
                <c:manualLayout>
                  <c:x val="0"/>
                  <c:y val="-1.76369292300855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260928726395685E-2"/>
                  <c:y val="-3.96830907676924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03040372510611E-3"/>
                  <c:y val="2.86600099988889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06080745021238E-3"/>
                  <c:y val="-4.409232307521409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20186255023E-3"/>
                  <c:y val="-2.20461615376069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- 57 683 тыс.руб.</c:v>
                </c:pt>
                <c:pt idx="1">
                  <c:v>Акцизы - 830 тыс.руб.</c:v>
                </c:pt>
                <c:pt idx="2">
                  <c:v>Налоги на совокупный доход - 35 632 тыс.руб.</c:v>
                </c:pt>
                <c:pt idx="3">
                  <c:v>Налоги на имущество - 81 097 тыс.руб.</c:v>
                </c:pt>
                <c:pt idx="4">
                  <c:v>Доходы от использования имущества - 32 003 тыс.руб.</c:v>
                </c:pt>
                <c:pt idx="5">
                  <c:v>Доходы от оказания платных услуг и компенсации - 2 692 тыс.руб.</c:v>
                </c:pt>
                <c:pt idx="6">
                  <c:v>Доходы от продажи мат.и немат. активов - 51 075 тыс.руб.</c:v>
                </c:pt>
                <c:pt idx="7">
                  <c:v>Штрафы и прочие неналоговые доходы - 195 тыс.руб.</c:v>
                </c:pt>
                <c:pt idx="8">
                  <c:v>Безвозмездные поступления - 60 202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17.946924798429428</c:v>
                </c:pt>
                <c:pt idx="1">
                  <c:v>0.25823309343062978</c:v>
                </c:pt>
                <c:pt idx="2">
                  <c:v>11.086137053778009</c:v>
                </c:pt>
                <c:pt idx="3">
                  <c:v>25.231682408235418</c:v>
                </c:pt>
                <c:pt idx="4">
                  <c:v>9.9571710058719436</c:v>
                </c:pt>
                <c:pt idx="5">
                  <c:v>0.83756352541588863</c:v>
                </c:pt>
                <c:pt idx="6" formatCode="0">
                  <c:v>15.890946284326574</c:v>
                </c:pt>
                <c:pt idx="7">
                  <c:v>6.0670463393795789E-2</c:v>
                </c:pt>
                <c:pt idx="8">
                  <c:v>18.730671367118305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1.891392048216195E-2"/>
          <c:y val="0.64994368076871745"/>
          <c:w val="0.95290305725673186"/>
          <c:h val="0.350056319231282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21424207244888"/>
          <c:y val="3.8140356677700764E-2"/>
          <c:w val="0.57288931059603465"/>
          <c:h val="0.6912873268724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-1.8945491903176896E-2"/>
                  <c:y val="-1.581896245184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8399176110322E-3"/>
                  <c:y val="2.387959101837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16353</c:v>
                </c:pt>
                <c:pt idx="1">
                  <c:v>17019</c:v>
                </c:pt>
                <c:pt idx="2">
                  <c:v>17803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1.4574602916664839E-2"/>
                  <c:y val="2.3830803546548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23126</c:v>
                </c:pt>
                <c:pt idx="1">
                  <c:v>9000</c:v>
                </c:pt>
                <c:pt idx="2">
                  <c:v>13300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827392"/>
        <c:axId val="96757440"/>
      </c:barChart>
      <c:valAx>
        <c:axId val="967574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827392"/>
        <c:crosses val="autoZero"/>
        <c:crossBetween val="between"/>
      </c:valAx>
      <c:catAx>
        <c:axId val="1208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757440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1382908901812028"/>
          <c:h val="0.4990831774816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4563767496778782E-2"/>
                  <c:y val="9.9016775913787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33092224231519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4.3399638336347199E-3"/>
                  <c:y val="-5.38983403796762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565188663247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66546112115732E-3"/>
                  <c:y val="-4.091266719118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553894571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99638336347199E-3"/>
                  <c:y val="-2.3519547498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1"/>
              <c:layout>
                <c:manualLayout>
                  <c:x val="1.4433851580877202E-2"/>
                  <c:y val="2.293732713908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413847364280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6582278481065E-2"/>
                  <c:y val="5.87988687468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"Выборы"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1105</c:v>
                </c:pt>
                <c:pt idx="2">
                  <c:v>1125</c:v>
                </c:pt>
                <c:pt idx="3">
                  <c:v>2780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228480"/>
        <c:axId val="96762048"/>
      </c:barChart>
      <c:catAx>
        <c:axId val="12622848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2100000" vert="horz"/>
          <a:lstStyle/>
          <a:p>
            <a:pPr>
              <a:defRPr sz="1400" spc="0" baseline="0"/>
            </a:pPr>
            <a:endParaRPr lang="ru-RU"/>
          </a:p>
        </c:txPr>
        <c:crossAx val="96762048"/>
        <c:crosses val="autoZero"/>
        <c:auto val="1"/>
        <c:lblAlgn val="ctr"/>
        <c:lblOffset val="100"/>
        <c:tickLblSkip val="1"/>
        <c:noMultiLvlLbl val="0"/>
      </c:catAx>
      <c:valAx>
        <c:axId val="9676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228480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7.7547406030515728E-2"/>
          <c:y val="6.9472800280487882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8945931629161"/>
          <c:y val="2.949669522297892E-2"/>
          <c:w val="0.67173221549152529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7179935841389E-3"/>
                  <c:y val="-1.98757763975155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518518518518517E-2"/>
                  <c:y val="-1.763263848945833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542E-3"/>
                  <c:y val="-1.98757763975155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4.4000000000000004</c:v>
                </c:pt>
                <c:pt idx="1">
                  <c:v>41.2</c:v>
                </c:pt>
                <c:pt idx="2">
                  <c:v>40.700000000000003</c:v>
                </c:pt>
                <c:pt idx="3">
                  <c:v>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-3.747357147107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3.768004125428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347623213766E-2"/>
                  <c:y val="-3.03298359745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47E-2"/>
                  <c:y val="-5.238045181380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4.5999999999999996</c:v>
                </c:pt>
                <c:pt idx="1">
                  <c:v>37.1</c:v>
                </c:pt>
                <c:pt idx="2">
                  <c:v>29</c:v>
                </c:pt>
                <c:pt idx="3">
                  <c:v>27.8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5432098765432098E-2"/>
                  <c:y val="-4.030226700251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446388645864E-2"/>
                  <c:y val="-2.522422102778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1.49058886530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7.5566750629723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жилищное хозяйство</c:v>
                </c:pt>
                <c:pt idx="1">
                  <c:v>На коммунальное хозяйство</c:v>
                </c:pt>
                <c:pt idx="2">
                  <c:v>На благоустройство</c:v>
                </c:pt>
                <c:pt idx="3">
                  <c:v>На дорожное хозяйство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4.7</c:v>
                </c:pt>
                <c:pt idx="1">
                  <c:v>40.1</c:v>
                </c:pt>
                <c:pt idx="2">
                  <c:v>27.6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541056"/>
        <c:axId val="66113472"/>
        <c:axId val="0"/>
      </c:bar3DChart>
      <c:catAx>
        <c:axId val="1305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113472"/>
        <c:crosses val="autoZero"/>
        <c:auto val="1"/>
        <c:lblAlgn val="ctr"/>
        <c:lblOffset val="100"/>
        <c:noMultiLvlLbl val="0"/>
      </c:catAx>
      <c:valAx>
        <c:axId val="661134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3054105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24497308476835034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40"/>
      <c:rAngAx val="1"/>
    </c:view3D>
    <c:floor>
      <c:thickness val="0"/>
      <c:spPr>
        <a:noFill/>
        <a:ln w="127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80986389736762"/>
          <c:y val="2.8987875990986758E-2"/>
          <c:w val="0.64919013610263243"/>
          <c:h val="0.60065993379652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ОМС</c:v>
                </c:pt>
              </c:strCache>
            </c:strRef>
          </c:tx>
          <c:spPr>
            <a:solidFill>
              <a:srgbClr val="009A46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34206</c:v>
                </c:pt>
                <c:pt idx="1">
                  <c:v>34455</c:v>
                </c:pt>
                <c:pt idx="2">
                  <c:v>34519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9027</c:v>
                </c:pt>
                <c:pt idx="1">
                  <c:v>9444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Условно утвержденные расход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0</c:v>
                </c:pt>
                <c:pt idx="1">
                  <c:v>6378</c:v>
                </c:pt>
                <c:pt idx="2">
                  <c:v>12965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041344"/>
        <c:axId val="34429696"/>
        <c:axId val="0"/>
      </c:bar3DChart>
      <c:catAx>
        <c:axId val="1060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34429696"/>
        <c:crosses val="autoZero"/>
        <c:auto val="1"/>
        <c:lblAlgn val="ctr"/>
        <c:lblOffset val="100"/>
        <c:noMultiLvlLbl val="0"/>
      </c:catAx>
      <c:valAx>
        <c:axId val="344296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06041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cmpd="tri"/>
        </c:spPr>
        <c:txPr>
          <a:bodyPr/>
          <a:lstStyle/>
          <a:p>
            <a:pPr rtl="0">
              <a:defRPr sz="1100"/>
            </a:pPr>
            <a:endParaRPr lang="ru-RU"/>
          </a:p>
        </c:txPr>
      </c:dTable>
    </c:plotArea>
    <c:plotVisOnly val="1"/>
    <c:dispBlanksAs val="gap"/>
    <c:showDLblsOverMax val="0"/>
  </c:chart>
  <c:spPr>
    <a:noFill/>
  </c:spPr>
  <c:txPr>
    <a:bodyPr/>
    <a:lstStyle/>
    <a:p>
      <a:pPr>
        <a:defRPr sz="140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327821522309714E-2"/>
          <c:y val="3.6373241633730194E-2"/>
          <c:w val="0.62035420367342919"/>
          <c:h val="0.7871045150234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10372</c:v>
                </c:pt>
                <c:pt idx="1">
                  <c:v>10371</c:v>
                </c:pt>
                <c:pt idx="2">
                  <c:v>10371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субсидии бюджетам  городских поселений на поддержку гос. программ субъектов РФ и муниципальных программ формирования современной городской среды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007354071132465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31987648192633E-3"/>
                  <c:y val="-1.4060707409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7279505927598E-3"/>
                  <c:y val="-1.4060707409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9313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на территориях, где отсутствуют военные комиссариаты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962316788530109E-2"/>
                  <c:y val="-7.2480531082544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6397529638473E-2"/>
                  <c:y val="-9.6640708110058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0956541493937E-2"/>
                  <c:y val="-4.832035405502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1716</c:v>
                </c:pt>
                <c:pt idx="1">
                  <c:v>1705</c:v>
                </c:pt>
                <c:pt idx="2">
                  <c:v>1767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субсидии бюджетам городских поселений на реализацию мероприятий  в области земельных отношений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450372826023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7757776674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03677035566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192512"/>
        <c:axId val="31422080"/>
        <c:axId val="0"/>
      </c:bar3DChart>
      <c:catAx>
        <c:axId val="10419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1422080"/>
        <c:crosses val="autoZero"/>
        <c:auto val="1"/>
        <c:lblAlgn val="ctr"/>
        <c:lblOffset val="100"/>
        <c:noMultiLvlLbl val="0"/>
      </c:catAx>
      <c:valAx>
        <c:axId val="31422080"/>
        <c:scaling>
          <c:orientation val="minMax"/>
          <c:max val="110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04192512"/>
        <c:crosses val="autoZero"/>
        <c:crossBetween val="between"/>
        <c:majorUnit val="1000"/>
        <c:minorUnit val="100"/>
      </c:valAx>
    </c:plotArea>
    <c:legend>
      <c:legendPos val="r"/>
      <c:layout>
        <c:manualLayout>
          <c:xMode val="edge"/>
          <c:yMode val="edge"/>
          <c:x val="0.72725481012300597"/>
          <c:y val="2.2904608772541246E-3"/>
          <c:w val="0.26399335135921104"/>
          <c:h val="0.997709596342506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38</c:v>
                </c:pt>
                <c:pt idx="2">
                  <c:v>39</c:v>
                </c:pt>
                <c:pt idx="3">
                  <c:v>49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98</c:v>
                </c:pt>
                <c:pt idx="1">
                  <c:v>124</c:v>
                </c:pt>
                <c:pt idx="2">
                  <c:v>144</c:v>
                </c:pt>
                <c:pt idx="3">
                  <c:v>147</c:v>
                </c:pt>
                <c:pt idx="4">
                  <c:v>134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50</c:v>
                </c:pt>
                <c:pt idx="3">
                  <c:v>58</c:v>
                </c:pt>
                <c:pt idx="4">
                  <c:v>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191</c:v>
                </c:pt>
                <c:pt idx="1">
                  <c:v>207</c:v>
                </c:pt>
                <c:pt idx="2">
                  <c:v>233</c:v>
                </c:pt>
                <c:pt idx="3">
                  <c:v>254</c:v>
                </c:pt>
                <c:pt idx="4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5779200"/>
        <c:axId val="34472512"/>
        <c:axId val="0"/>
      </c:bar3DChart>
      <c:catAx>
        <c:axId val="1057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72512"/>
        <c:crosses val="autoZero"/>
        <c:auto val="1"/>
        <c:lblAlgn val="ctr"/>
        <c:lblOffset val="100"/>
        <c:noMultiLvlLbl val="0"/>
      </c:catAx>
      <c:valAx>
        <c:axId val="344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7920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84816132384401"/>
          <c:y val="6.4820648582905996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"/>
                  <c:y val="-3.248908016068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16032429145299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592592592592587E-3"/>
                  <c:y val="-6.9619457487179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86E-2"/>
                  <c:y val="-8.5089465079124848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45679012345678E-2"/>
                  <c:y val="-8.1222700401709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802469135802413E-2"/>
                  <c:y val="-2.78477829948719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728395061727828E-3"/>
                  <c:y val="-1.624454008034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802469135802469E-2"/>
                  <c:y val="-1.8565188663247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296296296296294E-3"/>
                  <c:y val="-1.3923891497435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975187129386605E-2"/>
                  <c:y val="-2.08858372461539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148148148148036E-2"/>
                  <c:y val="-1.6244540080341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- 56 209 тыс.  руб.</c:v>
                </c:pt>
                <c:pt idx="1">
                  <c:v>Национальная оборона - 1 618 тыс. руб.</c:v>
                </c:pt>
                <c:pt idx="2">
                  <c:v>Национальная безопасность и правоохранительная деятельность - 1 987 тыс. руб.</c:v>
                </c:pt>
                <c:pt idx="3">
                  <c:v>Национальная экономика - 29 967 тыс. руб.</c:v>
                </c:pt>
                <c:pt idx="4">
                  <c:v>Жилищно-коммунальное хозяйство - 104 806 тыс. руб.</c:v>
                </c:pt>
                <c:pt idx="5">
                  <c:v>Образование - 470 тыс. руб.</c:v>
                </c:pt>
                <c:pt idx="6">
                  <c:v>Культура - 26 221 тыс. руб.</c:v>
                </c:pt>
                <c:pt idx="7">
                  <c:v>Социальная политика - 1 471 тыс. руб.</c:v>
                </c:pt>
                <c:pt idx="8">
                  <c:v>Здравоохранение, физическая культура и спорт - 26 027 тыс. руб.</c:v>
                </c:pt>
                <c:pt idx="9">
                  <c:v>Средства массовой информации - 5 928 тыс. руб.</c:v>
                </c:pt>
                <c:pt idx="10">
                  <c:v>Обслуживание государственного и муниципального долга - 5 млн. руб.</c:v>
                </c:pt>
                <c:pt idx="11">
                  <c:v>Межбюджетные трансферты общего характера бюджетам бюджетной системы РФ - 7 052 тыс. руб.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21.071237118426133</c:v>
                </c:pt>
                <c:pt idx="1">
                  <c:v>0.6065445330394329</c:v>
                </c:pt>
                <c:pt idx="2">
                  <c:v>0.74487267438155325</c:v>
                </c:pt>
                <c:pt idx="3">
                  <c:v>11.233819543629595</c:v>
                </c:pt>
                <c:pt idx="4">
                  <c:v>39.288940871279856</c:v>
                </c:pt>
                <c:pt idx="5">
                  <c:v>0.17619031553061401</c:v>
                </c:pt>
                <c:pt idx="6">
                  <c:v>9.8295452415494253</c:v>
                </c:pt>
                <c:pt idx="7">
                  <c:v>0.55143820030964508</c:v>
                </c:pt>
                <c:pt idx="8">
                  <c:v>9.756819877266576</c:v>
                </c:pt>
                <c:pt idx="9">
                  <c:v>2.22224721375634</c:v>
                </c:pt>
                <c:pt idx="10">
                  <c:v>1.8743650588363192</c:v>
                </c:pt>
                <c:pt idx="11">
                  <c:v>2.6436044789827444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9.2592592592592587E-3"/>
          <c:y val="4.3123863430379088E-4"/>
          <c:w val="0.42056098402764264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74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123</c:v>
                </c:pt>
                <c:pt idx="1">
                  <c:v>99</c:v>
                </c:pt>
                <c:pt idx="2">
                  <c:v>101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3475385745774896E-3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852314474651E-3"/>
                  <c:y val="-2.555910543130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5385745774089E-3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292</c:v>
                </c:pt>
                <c:pt idx="1">
                  <c:v>256</c:v>
                </c:pt>
                <c:pt idx="2">
                  <c:v>267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5780736"/>
        <c:axId val="34489472"/>
        <c:axId val="0"/>
      </c:bar3DChart>
      <c:catAx>
        <c:axId val="1057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89472"/>
        <c:crosses val="autoZero"/>
        <c:auto val="1"/>
        <c:lblAlgn val="ctr"/>
        <c:lblOffset val="100"/>
        <c:noMultiLvlLbl val="0"/>
      </c:catAx>
      <c:valAx>
        <c:axId val="3448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8073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54518950437317E-3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5974570318632E-3"/>
                  <c:y val="-1.168951183862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39597346250086E-3"/>
                  <c:y val="-4.923446005999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10185716581343E-3"/>
                  <c:y val="-9.79441465033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32774</c:v>
                </c:pt>
                <c:pt idx="1">
                  <c:v>7285</c:v>
                </c:pt>
                <c:pt idx="2">
                  <c:v>41129</c:v>
                </c:pt>
                <c:pt idx="3">
                  <c:v>7310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65781318151558E-3"/>
                  <c:y val="-0.10622916898122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8377113286769E-2"/>
                  <c:y val="-3.776884622530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0430201326875E-2"/>
                  <c:y val="-0.11493427813576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884001744679874E-3"/>
                  <c:y val="-4.861603859881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33214</c:v>
                </c:pt>
                <c:pt idx="1">
                  <c:v>7560</c:v>
                </c:pt>
                <c:pt idx="2">
                  <c:v>27669</c:v>
                </c:pt>
                <c:pt idx="3">
                  <c:v>5400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24666978934095E-17"/>
                  <c:y val="-7.870063048550160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39 152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886297376093291E-3"/>
                  <c:y val="-8.427026348357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725947521759E-3"/>
                  <c:y val="-0.1012597558604599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32 753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27187162829135E-3"/>
                  <c:y val="-1.593385109321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39152</c:v>
                </c:pt>
                <c:pt idx="1">
                  <c:v>7888</c:v>
                </c:pt>
                <c:pt idx="2">
                  <c:v>32753</c:v>
                </c:pt>
                <c:pt idx="3">
                  <c:v>5010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05779712"/>
        <c:axId val="34495808"/>
        <c:axId val="0"/>
      </c:bar3DChart>
      <c:catAx>
        <c:axId val="10577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34495808"/>
        <c:crosses val="autoZero"/>
        <c:auto val="1"/>
        <c:lblAlgn val="ctr"/>
        <c:lblOffset val="100"/>
        <c:noMultiLvlLbl val="0"/>
      </c:catAx>
      <c:valAx>
        <c:axId val="344958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5779712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29993420869903342"/>
          <c:w val="0.13323534558180228"/>
          <c:h val="0.25285229278080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9767021923929"/>
          <c:y val="5.6860661804400449E-2"/>
          <c:w val="0.56578299866853776"/>
          <c:h val="0.5260436633801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15887</c:v>
                </c:pt>
                <c:pt idx="1">
                  <c:v>16540</c:v>
                </c:pt>
                <c:pt idx="2">
                  <c:v>17242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6500</c:v>
                </c:pt>
                <c:pt idx="1">
                  <c:v>6520</c:v>
                </c:pt>
                <c:pt idx="2">
                  <c:v>11520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2930</c:v>
                </c:pt>
                <c:pt idx="1">
                  <c:v>2940</c:v>
                </c:pt>
                <c:pt idx="2">
                  <c:v>2880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8244864"/>
        <c:axId val="45068800"/>
      </c:barChart>
      <c:catAx>
        <c:axId val="118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068800"/>
        <c:crosses val="autoZero"/>
        <c:auto val="1"/>
        <c:lblAlgn val="ctr"/>
        <c:lblOffset val="100"/>
        <c:noMultiLvlLbl val="0"/>
      </c:catAx>
      <c:valAx>
        <c:axId val="4506880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12700">
            <a:noFill/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1824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72070435053382187"/>
          <c:w val="0.49477221215467276"/>
          <c:h val="0.20974156236161554"/>
        </c:manualLayout>
      </c:layout>
      <c:overlay val="0"/>
      <c:spPr>
        <a:effectLst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1440801800639"/>
          <c:y val="7.9804729299083735E-2"/>
          <c:w val="0.58669921585184504"/>
          <c:h val="0.53186232231506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6119</c:v>
                </c:pt>
                <c:pt idx="1">
                  <c:v>6384</c:v>
                </c:pt>
                <c:pt idx="2">
                  <c:v>6700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958</c:v>
                </c:pt>
                <c:pt idx="1">
                  <c:v>510</c:v>
                </c:pt>
                <c:pt idx="2">
                  <c:v>490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402560"/>
        <c:axId val="34088064"/>
      </c:barChart>
      <c:catAx>
        <c:axId val="1184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088064"/>
        <c:crosses val="autoZero"/>
        <c:auto val="1"/>
        <c:lblAlgn val="ctr"/>
        <c:lblOffset val="100"/>
        <c:noMultiLvlLbl val="0"/>
      </c:catAx>
      <c:valAx>
        <c:axId val="34088064"/>
        <c:scaling>
          <c:orientation val="minMax"/>
          <c:max val="7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402560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0.2537783139210707"/>
          <c:y val="0.70947325297189212"/>
          <c:w val="0.49393221318827651"/>
          <c:h val="0.238912781620755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62371502340375E-2"/>
          <c:y val="7.5663263857501009E-2"/>
          <c:w val="0.53014205214233301"/>
          <c:h val="0.65460937014393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 </c:v>
                </c:pt>
              </c:strCache>
            </c:strRef>
          </c:tx>
          <c:spPr>
            <a:solidFill>
              <a:srgbClr val="00A1D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0377776857083732E-3"/>
                  <c:y val="-5.48047829126439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304505901695E-2"/>
                  <c:y val="-4.13607067243018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26503404661928E-2"/>
                  <c:y val="-2.6029264721568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75E-2"/>
                  <c:y val="-0.148719731027408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5885</c:v>
                </c:pt>
                <c:pt idx="1">
                  <c:v>6160</c:v>
                </c:pt>
                <c:pt idx="2">
                  <c:v>6488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печать газеты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59970307221482E-2"/>
                  <c:y val="-9.7456986553238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9025203841067E-2"/>
                  <c:y val="-2.192782197447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4364138027972E-2"/>
                  <c:y val="-1.949139731064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20816128"/>
        <c:axId val="34093248"/>
        <c:axId val="0"/>
      </c:bar3DChart>
      <c:catAx>
        <c:axId val="12081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093248"/>
        <c:crosses val="autoZero"/>
        <c:auto val="1"/>
        <c:lblAlgn val="ctr"/>
        <c:lblOffset val="100"/>
        <c:noMultiLvlLbl val="0"/>
      </c:catAx>
      <c:valAx>
        <c:axId val="340932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816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356126604822235E-3"/>
          <c:y val="0.90032855282513991"/>
          <c:w val="0.73487098207570944"/>
          <c:h val="6.3125077217395839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2019 г. – 18741 тыс. руб., 2020 г. – 16580 тыс. руб., 2021 г. – 16615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2019 г. – 3160 тыс. руб., 2020 г. – 2440 тыс. руб., 2021 г. – 2440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2019 г. – 37136 тыс. руб., 2020 г. – 27751 тыс. руб., 2021 г. – 28014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2019 г. – </a:t>
          </a:r>
          <a:r>
            <a:rPr lang="ru-RU" b="1" dirty="0" smtClean="0">
              <a:solidFill>
                <a:schemeClr val="tx1"/>
              </a:solidFill>
            </a:rPr>
            <a:t>38700 </a:t>
          </a:r>
          <a:r>
            <a:rPr lang="ru-RU" b="1" dirty="0" smtClean="0">
              <a:solidFill>
                <a:schemeClr val="tx1"/>
              </a:solidFill>
            </a:rPr>
            <a:t>тыс. руб., 2020 г. – 35250 тыс. руб., 2021 г. – 38250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b="1" dirty="0" smtClean="0">
              <a:solidFill>
                <a:schemeClr val="tx1"/>
              </a:solidFill>
            </a:rPr>
            <a:t>2019 г. – 1125 тыс. руб., 2020 г. – 1125 тыс. руб., 2021 г. – 1125 тыс. руб.</a:t>
          </a:r>
          <a:endParaRPr lang="ru-RU" b="1" dirty="0">
            <a:solidFill>
              <a:schemeClr val="tx1"/>
            </a:solidFill>
          </a:endParaRP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2019 г. – 8484 тыс. руб., 2020 г. – 7280 тыс. руб., 2021 г. – 7305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b="1" dirty="0" smtClean="0">
              <a:solidFill>
                <a:schemeClr val="tx1"/>
              </a:solidFill>
            </a:rPr>
            <a:t>2019 г. – 1105 тыс. руб., 2020 г. – 1105 тыс. руб., 2021 г. – 1105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2019 г. – 4428 тыс. руб., 2020 г. – 4555 тыс. руб., 2021 г. – 4735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2019 г. – 32774 тыс. руб., 2020 г. – 33214 тыс. руб., 2021 г. – 39152 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2019 г. – 41129 тыс. руб., 2020 г. –27669 тыс. руб., 2021 г. –32753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2019 г. – 29587 тыс. руб., 2020 г. – 27654 тыс. руб., 2021 г. – 26208 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2019 г. – 2950 тыс. руб., 2020 г. – 1070 тыс. руб., 2021 г. – 1960 тыс. руб.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2019 г. – 7285 тыс. руб., 2020 г. – 7560 тыс. руб., 2021 г. – 7888 тыс. руб.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2019 г. – 2780 тыс. руб., 2020 г. – 2780 тыс. руб., 2021 г. – 2780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2019 г. – </a:t>
          </a:r>
          <a:r>
            <a:rPr lang="ru-RU" b="1" dirty="0" smtClean="0"/>
            <a:t>40367 </a:t>
          </a:r>
          <a:r>
            <a:rPr lang="ru-RU" b="1" dirty="0" smtClean="0"/>
            <a:t>тыс. руб., 2020 г. – 42546 тыс. руб., 2021 г. – 32801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2019 г. – </a:t>
          </a:r>
          <a:r>
            <a:rPr lang="ru-RU" b="1" dirty="0" smtClean="0"/>
            <a:t>2300 </a:t>
          </a:r>
          <a:r>
            <a:rPr lang="ru-RU" b="1" dirty="0" smtClean="0"/>
            <a:t>тыс. руб., 2020 г. – 390 тыс. руб., 2021 г. – 0 тыс.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2019 г. – </a:t>
          </a:r>
          <a:r>
            <a:rPr lang="ru-RU" b="1" dirty="0" smtClean="0">
              <a:solidFill>
                <a:schemeClr val="tx1"/>
              </a:solidFill>
            </a:rPr>
            <a:t>10113 </a:t>
          </a:r>
          <a:r>
            <a:rPr lang="ru-RU" b="1" dirty="0" smtClean="0">
              <a:solidFill>
                <a:schemeClr val="tx1"/>
              </a:solidFill>
            </a:rPr>
            <a:t>тыс. руб., 2020 г. – </a:t>
          </a:r>
          <a:r>
            <a:rPr lang="ru-RU" b="1" dirty="0" smtClean="0">
              <a:solidFill>
                <a:schemeClr val="tx1"/>
              </a:solidFill>
            </a:rPr>
            <a:t>800 </a:t>
          </a:r>
          <a:r>
            <a:rPr lang="ru-RU" b="1" dirty="0" smtClean="0">
              <a:solidFill>
                <a:schemeClr val="tx1"/>
              </a:solidFill>
            </a:rPr>
            <a:t>тыс. руб., 2021 г. – </a:t>
          </a:r>
          <a:r>
            <a:rPr lang="ru-RU" b="1" dirty="0" smtClean="0">
              <a:solidFill>
                <a:schemeClr val="tx1"/>
              </a:solidFill>
            </a:rPr>
            <a:t>800 </a:t>
          </a:r>
          <a:r>
            <a:rPr lang="ru-RU" b="1" dirty="0" smtClean="0">
              <a:solidFill>
                <a:schemeClr val="tx1"/>
              </a:solidFill>
            </a:rPr>
            <a:t>тыс. руб.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F63DE0F1-E4F1-4A9E-899E-164ED982587B}" type="pres">
      <dgm:prSet presAssocID="{93DA1383-815F-44BB-A08B-07540F8DEC77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AC826481-2138-406D-9169-7F475589C201}" type="pres">
      <dgm:prSet presAssocID="{6579EF3A-C606-4640-91D1-860857C18160}" presName="node" presStyleLbl="node1" presStyleIdx="16" presStyleCnt="17" custScaleX="426115" custScaleY="35138" custLinFactNeighborX="-310" custLinFactNeighborY="-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33CFB0DB-3219-4E15-91CA-BE6C1B2C03B9}" srcId="{E2D17913-472D-4E46-B349-0988F6E8CC01}" destId="{A6F745FE-9B05-40C8-ADD7-C52D63EB9583}" srcOrd="13" destOrd="0" parTransId="{2202078F-B173-4350-8712-C726B8340A3D}" sibTransId="{C9772CA2-588B-4BA5-8DB2-98951E3BC068}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47D9F148-EA9A-47AF-9425-0118BCC0E422}" srcId="{E2D17913-472D-4E46-B349-0988F6E8CC01}" destId="{93DA1383-815F-44BB-A08B-07540F8DEC77}" srcOrd="7" destOrd="0" parTransId="{2673F7D8-FA87-4B37-979A-1A487CFA6D6B}" sibTransId="{31A1728A-5A79-4907-B50A-CD3A18310759}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B70E223D-7546-4697-83E5-661E239CF8D8}" srcId="{E2D17913-472D-4E46-B349-0988F6E8CC01}" destId="{64516AFC-A8E4-404A-943B-AE7EAC14CAF5}" srcOrd="11" destOrd="0" parTransId="{E7A9BFE4-CABC-4F48-A3BC-EFB0BFFED536}" sibTransId="{5843BD3E-3FEE-4891-92C6-6DCD1FD6F747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5584A912-2F1E-4FF0-8BB1-15D85CAF50D1}" srcId="{E2D17913-472D-4E46-B349-0988F6E8CC01}" destId="{9F082627-A81F-4D97-AC88-4F18FC272299}" srcOrd="9" destOrd="0" parTransId="{D6948FD3-9006-4517-A518-3E4D6B10C1A5}" sibTransId="{7A8ABDDB-969E-4C4C-BB73-1636AB6C19D0}"/>
    <dgm:cxn modelId="{032B3206-A128-4BD9-B03A-9AE6D1724D6C}" srcId="{E2D17913-472D-4E46-B349-0988F6E8CC01}" destId="{03C09308-9620-426D-B51A-791C02674251}" srcOrd="8" destOrd="0" parTransId="{0681954D-023C-4DF1-8641-C278B16CCB0B}" sibTransId="{6194A8DE-1470-4D03-8253-FE1D81153099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7084E4FB-4414-4F7D-9BCB-4DD15E6905A0}" srcId="{E2D17913-472D-4E46-B349-0988F6E8CC01}" destId="{6579EF3A-C606-4640-91D1-860857C18160}" srcOrd="16" destOrd="0" parTransId="{94E3E3B5-288A-4C3C-9EBD-403004977439}" sibTransId="{F2D304EE-4512-4800-8DE0-0FB906CBF146}"/>
    <dgm:cxn modelId="{F79DECEF-F679-4D4D-9254-685750B75417}" srcId="{E2D17913-472D-4E46-B349-0988F6E8CC01}" destId="{2FAFDF61-9AB2-444E-B986-3D53DB27104D}" srcOrd="14" destOrd="0" parTransId="{043E38B2-BF2B-46C8-B7AE-A41D177953BF}" sibTransId="{7DD9E060-C429-4537-A990-E4900B30C7F9}"/>
    <dgm:cxn modelId="{07801278-1DFD-404A-8F26-D654FEE0B7FE}" srcId="{E2D17913-472D-4E46-B349-0988F6E8CC01}" destId="{D394614D-119C-4E96-903B-7486E1ED75BD}" srcOrd="10" destOrd="0" parTransId="{B44F85E3-DE48-42FC-9BAC-2DE9EB1FB0ED}" sibTransId="{67EADDFC-D871-457A-A705-506CD1E8AB4B}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3908BC4C-B74F-4070-A340-B75E47CD1E38}" srcId="{E2D17913-472D-4E46-B349-0988F6E8CC01}" destId="{C5A13E84-4B95-438E-BCD1-0EEB455454EF}" srcOrd="12" destOrd="0" parTransId="{046988FC-CD8F-405D-A3BB-A4405FACFD9D}" sibTransId="{14A2CF0B-1A1E-48B5-AB56-6A9A2F204F56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209686A6-9776-45FE-B7AF-000CF912399B}" srcId="{E2D17913-472D-4E46-B349-0988F6E8CC01}" destId="{5169FF00-7069-40EB-8BAB-CA5F77FDA70D}" srcOrd="15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D58A3AEE-1162-416E-8E2A-3A8E6AFDF673}" type="presParOf" srcId="{222FEDA1-9E9A-421C-8C03-F349E0631388}" destId="{F63DE0F1-E4F1-4A9E-899E-164ED982587B}" srcOrd="14" destOrd="0" presId="urn:microsoft.com/office/officeart/2005/8/layout/default#1"/>
    <dgm:cxn modelId="{1858BE82-532C-44E0-98BD-274BB27EE486}" type="presParOf" srcId="{222FEDA1-9E9A-421C-8C03-F349E0631388}" destId="{29D557E9-5BE2-4438-AA68-6C0087F57939}" srcOrd="15" destOrd="0" presId="urn:microsoft.com/office/officeart/2005/8/layout/default#1"/>
    <dgm:cxn modelId="{13CED776-ABA3-4DC0-90B8-2FCEE1D0A79F}" type="presParOf" srcId="{222FEDA1-9E9A-421C-8C03-F349E0631388}" destId="{02519CA7-53F5-46D0-BBAE-1A25262818CF}" srcOrd="16" destOrd="0" presId="urn:microsoft.com/office/officeart/2005/8/layout/default#1"/>
    <dgm:cxn modelId="{EFD87B1E-6E23-447B-9777-588D1D130B84}" type="presParOf" srcId="{222FEDA1-9E9A-421C-8C03-F349E0631388}" destId="{C21FD8D8-0AC2-4AF4-A828-C140ABF42795}" srcOrd="17" destOrd="0" presId="urn:microsoft.com/office/officeart/2005/8/layout/default#1"/>
    <dgm:cxn modelId="{38B4DAFA-A019-42D5-9A86-0D776AF089EA}" type="presParOf" srcId="{222FEDA1-9E9A-421C-8C03-F349E0631388}" destId="{1B4F3A76-70C1-4173-BFB3-79D03C6EAC84}" srcOrd="18" destOrd="0" presId="urn:microsoft.com/office/officeart/2005/8/layout/default#1"/>
    <dgm:cxn modelId="{6B515325-B187-400A-8EDD-D2C888C5BC1B}" type="presParOf" srcId="{222FEDA1-9E9A-421C-8C03-F349E0631388}" destId="{9F975A6C-F824-440F-BB87-2EB2B9552D39}" srcOrd="19" destOrd="0" presId="urn:microsoft.com/office/officeart/2005/8/layout/default#1"/>
    <dgm:cxn modelId="{D0CB8D30-853C-44B0-8A35-25EEA394257E}" type="presParOf" srcId="{222FEDA1-9E9A-421C-8C03-F349E0631388}" destId="{2336B8D7-6188-48F1-A956-A7BB4A5D2F64}" srcOrd="20" destOrd="0" presId="urn:microsoft.com/office/officeart/2005/8/layout/default#1"/>
    <dgm:cxn modelId="{6E167183-51C8-4F6F-BF77-4D0B7260D1A8}" type="presParOf" srcId="{222FEDA1-9E9A-421C-8C03-F349E0631388}" destId="{6CB94715-39D3-4429-B77D-DBB2D19D53A8}" srcOrd="21" destOrd="0" presId="urn:microsoft.com/office/officeart/2005/8/layout/default#1"/>
    <dgm:cxn modelId="{DEF645F5-7685-479D-B5CC-DF057B003921}" type="presParOf" srcId="{222FEDA1-9E9A-421C-8C03-F349E0631388}" destId="{A146E97E-F28D-45B9-8B0F-3ADC27167B2C}" srcOrd="22" destOrd="0" presId="urn:microsoft.com/office/officeart/2005/8/layout/default#1"/>
    <dgm:cxn modelId="{951E2883-063B-45CC-BF5B-B8CDE237CCAE}" type="presParOf" srcId="{222FEDA1-9E9A-421C-8C03-F349E0631388}" destId="{28A2EB8F-39E3-4E92-8475-88BCD850E6A0}" srcOrd="23" destOrd="0" presId="urn:microsoft.com/office/officeart/2005/8/layout/default#1"/>
    <dgm:cxn modelId="{26495BC2-E480-49CB-8533-CCCACFEC0077}" type="presParOf" srcId="{222FEDA1-9E9A-421C-8C03-F349E0631388}" destId="{01E900EC-B0FB-4937-92D5-8E421A5A45B1}" srcOrd="24" destOrd="0" presId="urn:microsoft.com/office/officeart/2005/8/layout/default#1"/>
    <dgm:cxn modelId="{8A085C79-B3F3-481F-B305-72594F7B92B5}" type="presParOf" srcId="{222FEDA1-9E9A-421C-8C03-F349E0631388}" destId="{DDD3ACED-0001-4FC3-9EB5-AFEC22EC7056}" srcOrd="25" destOrd="0" presId="urn:microsoft.com/office/officeart/2005/8/layout/default#1"/>
    <dgm:cxn modelId="{EDE32EB5-2AB0-4054-95B0-8B45B33854E6}" type="presParOf" srcId="{222FEDA1-9E9A-421C-8C03-F349E0631388}" destId="{33634896-89CD-438F-AFC1-F87306856668}" srcOrd="26" destOrd="0" presId="urn:microsoft.com/office/officeart/2005/8/layout/default#1"/>
    <dgm:cxn modelId="{E6E30E01-13DB-46E0-989F-DEC2761DE425}" type="presParOf" srcId="{222FEDA1-9E9A-421C-8C03-F349E0631388}" destId="{FBDC35B0-0670-406E-AB5B-AAB9BFCE5E32}" srcOrd="27" destOrd="0" presId="urn:microsoft.com/office/officeart/2005/8/layout/default#1"/>
    <dgm:cxn modelId="{0D8FC4C0-B77E-47A9-85EA-51D9FB3351E3}" type="presParOf" srcId="{222FEDA1-9E9A-421C-8C03-F349E0631388}" destId="{487368EC-BFFA-418E-BBB1-7E6CF022FD9F}" srcOrd="28" destOrd="0" presId="urn:microsoft.com/office/officeart/2005/8/layout/default#1"/>
    <dgm:cxn modelId="{5CBDC8D9-AA1C-443F-94DD-D1F85A93456C}" type="presParOf" srcId="{222FEDA1-9E9A-421C-8C03-F349E0631388}" destId="{B017EBAF-D78F-468D-B291-0C0204C8B593}" srcOrd="29" destOrd="0" presId="urn:microsoft.com/office/officeart/2005/8/layout/default#1"/>
    <dgm:cxn modelId="{8C0E22F8-AF73-4808-8B2D-FA470D3AB90E}" type="presParOf" srcId="{222FEDA1-9E9A-421C-8C03-F349E0631388}" destId="{B7857FEC-2219-4EFA-A4D1-2ED6EDD4AA61}" srcOrd="30" destOrd="0" presId="urn:microsoft.com/office/officeart/2005/8/layout/default#1"/>
    <dgm:cxn modelId="{E5E34396-D93F-4CB6-9BD4-E4ED64BA6B78}" type="presParOf" srcId="{222FEDA1-9E9A-421C-8C03-F349E0631388}" destId="{CBE2CEF2-9F01-48EB-B252-F4DF3FDF6E70}" srcOrd="31" destOrd="0" presId="urn:microsoft.com/office/officeart/2005/8/layout/default#1"/>
    <dgm:cxn modelId="{2CA147E1-F499-4C1B-844A-524BFD3A18B5}" type="presParOf" srcId="{222FEDA1-9E9A-421C-8C03-F349E0631388}" destId="{AC826481-2138-406D-9169-7F475589C201}" srcOrd="32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2019 г. – 627 тыс. руб., 2020 г. – 652 тыс. руб., 2021 г. – 678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2019 г. – 2 053 тыс. руб., 2020 г. – 2 135 тыс. руб., 2021 г. – 2 220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фонда: 2019 г. – 1 718 тыс. руб., 2020 г. – 1 738 тыс. руб., 2021 г. – 1 806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2000" b="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Осуществление муниципальной поддержки по кап. ремонту МЖД: 2019 г. – 30 тыс. руб., 2020 г. – 30 тыс. руб., 2021 г. – 30 тыс. руб.</a:t>
          </a:r>
          <a:endParaRPr lang="ru-RU" sz="2000" b="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</dgm:pt>
    <dgm:pt modelId="{FC4CA685-7BCC-4E08-9758-EF65917C5BE7}" type="pres">
      <dgm:prSet presAssocID="{62CCD32F-10AF-4AC4-A627-29E5418E6EB2}" presName="gap" presStyleCnt="0"/>
      <dgm:spPr/>
    </dgm:pt>
    <dgm:pt modelId="{0D608341-0198-40D3-A7CD-A2EB9F5BA039}" type="pres">
      <dgm:prSet presAssocID="{62CCD32F-10AF-4AC4-A627-29E5418E6EB2}" presName="medCircle2" presStyleLbl="vennNode1" presStyleIdx="0" presStyleCnt="4" custLinFactNeighborX="-33689" custLinFactNeighborY="-12"/>
      <dgm:spPr/>
    </dgm:pt>
    <dgm:pt modelId="{E61800A8-27A8-4F0F-8ABA-1BE383202147}" type="pres">
      <dgm:prSet presAssocID="{62CCD32F-10AF-4AC4-A627-29E5418E6EB2}" presName="txLvlOnly1" presStyleLbl="revTx" presStyleIdx="0" presStyleCnt="4" custLinFactNeighborX="-6832" custLinFactNeighborY="-12"/>
      <dgm:spPr/>
      <dgm:t>
        <a:bodyPr/>
        <a:lstStyle/>
        <a:p>
          <a:endParaRPr lang="ru-RU"/>
        </a:p>
      </dgm:t>
    </dgm:pt>
    <dgm:pt modelId="{B577C9EF-7ACB-4981-A3DB-E86138BAD693}" type="pres">
      <dgm:prSet presAssocID="{40BAB931-72F1-43CB-B1AE-05D26F12AC69}" presName="noChildren" presStyleCnt="0"/>
      <dgm:spPr/>
      <dgm:t>
        <a:bodyPr/>
        <a:lstStyle/>
        <a:p>
          <a:endParaRPr lang="ru-RU"/>
        </a:p>
      </dgm:t>
    </dgm:pt>
    <dgm:pt modelId="{413A21E7-970C-4A3D-8EC6-7073D0FF23E6}" type="pres">
      <dgm:prSet presAssocID="{40BAB931-72F1-43CB-B1AE-05D26F12AC69}" presName="gap" presStyleCnt="0"/>
      <dgm:spPr/>
      <dgm:t>
        <a:bodyPr/>
        <a:lstStyle/>
        <a:p>
          <a:endParaRPr lang="ru-RU"/>
        </a:p>
      </dgm:t>
    </dgm:pt>
    <dgm:pt modelId="{3B4938FF-931F-4CCF-93A3-2E7FD402D679}" type="pres">
      <dgm:prSet presAssocID="{40BAB931-72F1-43CB-B1AE-05D26F12AC69}" presName="medCircle2" presStyleLbl="vennNode1" presStyleIdx="1" presStyleCnt="4" custLinFactNeighborX="-33689" custLinFactNeighborY="-1376"/>
      <dgm:spPr/>
      <dgm:t>
        <a:bodyPr/>
        <a:lstStyle/>
        <a:p>
          <a:endParaRPr lang="ru-RU"/>
        </a:p>
      </dgm:t>
    </dgm:pt>
    <dgm:pt modelId="{E65086A6-AA9F-4288-9EED-5DE7D216ED81}" type="pres">
      <dgm:prSet presAssocID="{40BAB931-72F1-43CB-B1AE-05D26F12AC69}" presName="txLvlOnly1" presStyleLbl="revTx" presStyleIdx="1" presStyleCnt="4" custLinFactNeighborX="-6442" custLinFactNeighborY="-6856"/>
      <dgm:spPr/>
      <dgm:t>
        <a:bodyPr/>
        <a:lstStyle/>
        <a:p>
          <a:endParaRPr lang="ru-RU"/>
        </a:p>
      </dgm:t>
    </dgm:pt>
    <dgm:pt modelId="{1107807B-A8AF-49CD-9B30-6B40B63A8055}" type="pres">
      <dgm:prSet presAssocID="{1C992233-013F-4131-AF52-45C778B99890}" presName="noChildren" presStyleCnt="0"/>
      <dgm:spPr/>
      <dgm:t>
        <a:bodyPr/>
        <a:lstStyle/>
        <a:p>
          <a:endParaRPr lang="ru-RU"/>
        </a:p>
      </dgm:t>
    </dgm:pt>
    <dgm:pt modelId="{43922E1F-35A6-4019-88E4-819262EF3D41}" type="pres">
      <dgm:prSet presAssocID="{1C992233-013F-4131-AF52-45C778B99890}" presName="gap" presStyleCnt="0"/>
      <dgm:spPr/>
      <dgm:t>
        <a:bodyPr/>
        <a:lstStyle/>
        <a:p>
          <a:endParaRPr lang="ru-RU"/>
        </a:p>
      </dgm:t>
    </dgm:pt>
    <dgm:pt modelId="{8D1D7D27-D6DE-450E-9F4E-8DF27013E0F5}" type="pres">
      <dgm:prSet presAssocID="{1C992233-013F-4131-AF52-45C778B99890}" presName="medCircle2" presStyleLbl="vennNode1" presStyleIdx="2" presStyleCnt="4" custLinFactNeighborX="-33689" custLinFactNeighborY="-2740"/>
      <dgm:spPr/>
      <dgm:t>
        <a:bodyPr/>
        <a:lstStyle/>
        <a:p>
          <a:endParaRPr lang="ru-RU"/>
        </a:p>
      </dgm:t>
    </dgm:pt>
    <dgm:pt modelId="{F0BC14E8-6BEA-4552-AFC1-E12C75022C19}" type="pres">
      <dgm:prSet presAssocID="{1C992233-013F-4131-AF52-45C778B99890}" presName="txLvlOnly1" presStyleLbl="revTx" presStyleIdx="2" presStyleCnt="4" custLinFactNeighborX="-6442" custLinFactNeighborY="-2740"/>
      <dgm:spPr/>
      <dgm:t>
        <a:bodyPr/>
        <a:lstStyle/>
        <a:p>
          <a:endParaRPr lang="ru-RU"/>
        </a:p>
      </dgm:t>
    </dgm:pt>
    <dgm:pt modelId="{A48E3D42-5BD2-4F83-B5EB-68BB083C1374}" type="pres">
      <dgm:prSet presAssocID="{BB6CEAFE-2E66-402F-8F5A-197D954B6340}" presName="noChildren" presStyleCnt="0"/>
      <dgm:spPr/>
      <dgm:t>
        <a:bodyPr/>
        <a:lstStyle/>
        <a:p>
          <a:endParaRPr lang="ru-RU"/>
        </a:p>
      </dgm:t>
    </dgm:pt>
    <dgm:pt modelId="{90FB6895-FB7C-4D7A-A95C-565F7891113F}" type="pres">
      <dgm:prSet presAssocID="{BB6CEAFE-2E66-402F-8F5A-197D954B6340}" presName="gap" presStyleCnt="0"/>
      <dgm:spPr/>
      <dgm:t>
        <a:bodyPr/>
        <a:lstStyle/>
        <a:p>
          <a:endParaRPr lang="ru-RU"/>
        </a:p>
      </dgm:t>
    </dgm:pt>
    <dgm:pt modelId="{62339078-56A2-49C2-9175-A47E3CDDCC50}" type="pres">
      <dgm:prSet presAssocID="{BB6CEAFE-2E66-402F-8F5A-197D954B6340}" presName="medCircle2" presStyleLbl="vennNode1" presStyleIdx="3" presStyleCnt="4" custLinFactNeighborX="-33689" custLinFactNeighborY="-4104"/>
      <dgm:spPr/>
      <dgm:t>
        <a:bodyPr/>
        <a:lstStyle/>
        <a:p>
          <a:endParaRPr lang="ru-RU"/>
        </a:p>
      </dgm:t>
    </dgm:pt>
    <dgm:pt modelId="{EEF36F61-E5F5-4B71-BEB7-606ADD587777}" type="pres">
      <dgm:prSet presAssocID="{BB6CEAFE-2E66-402F-8F5A-197D954B6340}" presName="txLvlOnly1" presStyleLbl="revTx" presStyleIdx="3" presStyleCnt="4" custLinFactNeighborX="-7340" custLinFactNeighborY="-9229"/>
      <dgm:spPr/>
      <dgm:t>
        <a:bodyPr/>
        <a:lstStyle/>
        <a:p>
          <a:endParaRPr lang="ru-RU"/>
        </a:p>
      </dgm:t>
    </dgm:pt>
  </dgm:ptLst>
  <dgm:cxnLst>
    <dgm:cxn modelId="{BD5C7EC9-66E3-404D-ABCE-7CF74D41C4D1}" type="presOf" srcId="{62CCD32F-10AF-4AC4-A627-29E5418E6EB2}" destId="{E61800A8-27A8-4F0F-8ABA-1BE383202147}" srcOrd="0" destOrd="0" presId="urn:microsoft.com/office/officeart/2008/layout/VerticalCircleList"/>
    <dgm:cxn modelId="{7BF042A7-87AF-4586-AB32-131E8835C56F}" type="presOf" srcId="{BB6CEAFE-2E66-402F-8F5A-197D954B6340}" destId="{EEF36F61-E5F5-4B71-BEB7-606ADD587777}" srcOrd="0" destOrd="0" presId="urn:microsoft.com/office/officeart/2008/layout/VerticalCircleList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ED051B45-1671-4A91-B8AE-23F27182856F}" srcId="{08FBAACC-CB35-43E3-B96E-FE30BB07E238}" destId="{BB6CEAFE-2E66-402F-8F5A-197D954B6340}" srcOrd="3" destOrd="0" parTransId="{811BB13A-8DEC-404C-9744-5EF52B3A3E91}" sibTransId="{7A9387F4-D868-49B4-8F6E-F7DF9F3B55A6}"/>
    <dgm:cxn modelId="{3D1BF886-CB18-4A4C-8C5A-A7ABA933E19E}" type="presOf" srcId="{40BAB931-72F1-43CB-B1AE-05D26F12AC69}" destId="{E65086A6-AA9F-4288-9EED-5DE7D216ED81}" srcOrd="0" destOrd="0" presId="urn:microsoft.com/office/officeart/2008/layout/VerticalCircleList"/>
    <dgm:cxn modelId="{D3E19CBF-9AED-4555-8BC4-CAA62A99DCF9}" type="presOf" srcId="{1C992233-013F-4131-AF52-45C778B99890}" destId="{F0BC14E8-6BEA-4552-AFC1-E12C75022C19}" srcOrd="0" destOrd="0" presId="urn:microsoft.com/office/officeart/2008/layout/VerticalCircleList"/>
    <dgm:cxn modelId="{D1B1148C-E67D-4DFD-AC4F-CACAE2C7E35E}" srcId="{08FBAACC-CB35-43E3-B96E-FE30BB07E238}" destId="{1C992233-013F-4131-AF52-45C778B99890}" srcOrd="2" destOrd="0" parTransId="{CEBF6717-038C-4449-942B-AFADF7210A5A}" sibTransId="{F2C6763D-22BF-47EF-A4DE-D8A3B1F956DF}"/>
    <dgm:cxn modelId="{E6FBC4EB-072A-4960-8EAD-ECC3FC343BE7}" srcId="{08FBAACC-CB35-43E3-B96E-FE30BB07E238}" destId="{40BAB931-72F1-43CB-B1AE-05D26F12AC69}" srcOrd="1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7F9EAE15-E919-4AB2-98B0-7FCE9BA204F4}" type="presParOf" srcId="{505548E9-A7C3-4DBF-86A6-9D1C9DEB9A76}" destId="{6963612A-855E-4E05-A91B-5D5E14FC0EAB}" srcOrd="0" destOrd="0" presId="urn:microsoft.com/office/officeart/2008/layout/VerticalCircleList"/>
    <dgm:cxn modelId="{0E62183B-5E7C-43FC-B3E4-F6A1425B98C1}" type="presParOf" srcId="{6963612A-855E-4E05-A91B-5D5E14FC0EAB}" destId="{FC4CA685-7BCC-4E08-9758-EF65917C5BE7}" srcOrd="0" destOrd="0" presId="urn:microsoft.com/office/officeart/2008/layout/VerticalCircleList"/>
    <dgm:cxn modelId="{63C87F5B-B793-484E-A6F2-6658A71A2E0D}" type="presParOf" srcId="{6963612A-855E-4E05-A91B-5D5E14FC0EAB}" destId="{0D608341-0198-40D3-A7CD-A2EB9F5BA039}" srcOrd="1" destOrd="0" presId="urn:microsoft.com/office/officeart/2008/layout/VerticalCircleList"/>
    <dgm:cxn modelId="{33B12165-C50D-4F27-9998-7B5D70315E65}" type="presParOf" srcId="{6963612A-855E-4E05-A91B-5D5E14FC0EAB}" destId="{E61800A8-27A8-4F0F-8ABA-1BE383202147}" srcOrd="2" destOrd="0" presId="urn:microsoft.com/office/officeart/2008/layout/VerticalCircleList"/>
    <dgm:cxn modelId="{2B68C911-1D1A-4F9A-B021-12FE14A30863}" type="presParOf" srcId="{505548E9-A7C3-4DBF-86A6-9D1C9DEB9A76}" destId="{B577C9EF-7ACB-4981-A3DB-E86138BAD693}" srcOrd="1" destOrd="0" presId="urn:microsoft.com/office/officeart/2008/layout/VerticalCircleList"/>
    <dgm:cxn modelId="{E6EA70A9-4B9E-4A7C-9F68-0BBE6C8F70BB}" type="presParOf" srcId="{B577C9EF-7ACB-4981-A3DB-E86138BAD693}" destId="{413A21E7-970C-4A3D-8EC6-7073D0FF23E6}" srcOrd="0" destOrd="0" presId="urn:microsoft.com/office/officeart/2008/layout/VerticalCircleList"/>
    <dgm:cxn modelId="{B5135159-E96A-439E-BD35-30FB1793D08C}" type="presParOf" srcId="{B577C9EF-7ACB-4981-A3DB-E86138BAD693}" destId="{3B4938FF-931F-4CCF-93A3-2E7FD402D679}" srcOrd="1" destOrd="0" presId="urn:microsoft.com/office/officeart/2008/layout/VerticalCircleList"/>
    <dgm:cxn modelId="{52D4385C-49AC-48BA-9922-BB0FE48B4FE1}" type="presParOf" srcId="{B577C9EF-7ACB-4981-A3DB-E86138BAD693}" destId="{E65086A6-AA9F-4288-9EED-5DE7D216ED81}" srcOrd="2" destOrd="0" presId="urn:microsoft.com/office/officeart/2008/layout/VerticalCircleList"/>
    <dgm:cxn modelId="{2D5C6230-0CB1-4778-9D63-4B1F17C40963}" type="presParOf" srcId="{505548E9-A7C3-4DBF-86A6-9D1C9DEB9A76}" destId="{1107807B-A8AF-49CD-9B30-6B40B63A8055}" srcOrd="2" destOrd="0" presId="urn:microsoft.com/office/officeart/2008/layout/VerticalCircleList"/>
    <dgm:cxn modelId="{9C5AD490-658D-4EB9-B187-7D5273ED906C}" type="presParOf" srcId="{1107807B-A8AF-49CD-9B30-6B40B63A8055}" destId="{43922E1F-35A6-4019-88E4-819262EF3D41}" srcOrd="0" destOrd="0" presId="urn:microsoft.com/office/officeart/2008/layout/VerticalCircleList"/>
    <dgm:cxn modelId="{DE66C732-6CE1-448F-9094-4DC2DE8436F2}" type="presParOf" srcId="{1107807B-A8AF-49CD-9B30-6B40B63A8055}" destId="{8D1D7D27-D6DE-450E-9F4E-8DF27013E0F5}" srcOrd="1" destOrd="0" presId="urn:microsoft.com/office/officeart/2008/layout/VerticalCircleList"/>
    <dgm:cxn modelId="{1DBF85C2-B532-4A22-A31A-7E133D94C2E3}" type="presParOf" srcId="{1107807B-A8AF-49CD-9B30-6B40B63A8055}" destId="{F0BC14E8-6BEA-4552-AFC1-E12C75022C19}" srcOrd="2" destOrd="0" presId="urn:microsoft.com/office/officeart/2008/layout/VerticalCircleList"/>
    <dgm:cxn modelId="{16CD283F-C512-4475-8847-FE2E317F53F3}" type="presParOf" srcId="{505548E9-A7C3-4DBF-86A6-9D1C9DEB9A76}" destId="{A48E3D42-5BD2-4F83-B5EB-68BB083C1374}" srcOrd="3" destOrd="0" presId="urn:microsoft.com/office/officeart/2008/layout/VerticalCircleList"/>
    <dgm:cxn modelId="{541D325A-1862-44EA-9035-D860016F76C5}" type="presParOf" srcId="{A48E3D42-5BD2-4F83-B5EB-68BB083C1374}" destId="{90FB6895-FB7C-4D7A-A95C-565F7891113F}" srcOrd="0" destOrd="0" presId="urn:microsoft.com/office/officeart/2008/layout/VerticalCircleList"/>
    <dgm:cxn modelId="{97602017-FA0A-4C8A-9933-7C67073F17B3}" type="presParOf" srcId="{A48E3D42-5BD2-4F83-B5EB-68BB083C1374}" destId="{62339078-56A2-49C2-9175-A47E3CDDCC50}" srcOrd="1" destOrd="0" presId="urn:microsoft.com/office/officeart/2008/layout/VerticalCircleList"/>
    <dgm:cxn modelId="{2EAED6B9-3A99-40F3-B9BA-4F058253AF46}" type="presParOf" srcId="{A48E3D42-5BD2-4F83-B5EB-68BB083C1374}" destId="{EEF36F61-E5F5-4B71-BEB7-606ADD58777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8B1552B1-DF72-439E-9B18-F412A7912767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"Город Балабаново": 2019 г. – 620 тыс. руб.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16B7C6C2-4BE8-420A-A4F0-B93FA8BAE325}" type="parTrans" cxnId="{B6B18044-F3DC-4910-AFB8-01C6935FE6AB}">
      <dgm:prSet/>
      <dgm:spPr/>
      <dgm:t>
        <a:bodyPr/>
        <a:lstStyle/>
        <a:p>
          <a:endParaRPr lang="ru-RU"/>
        </a:p>
      </dgm:t>
    </dgm:pt>
    <dgm:pt modelId="{4E4F4476-EEFD-4730-87A2-C27589B097DF}" type="sibTrans" cxnId="{B6B18044-F3DC-4910-AFB8-01C6935FE6AB}">
      <dgm:prSet/>
      <dgm:spPr/>
      <dgm:t>
        <a:bodyPr/>
        <a:lstStyle/>
        <a:p>
          <a:endParaRPr lang="ru-RU"/>
        </a:p>
      </dgm:t>
    </dgm:pt>
    <dgm:pt modelId="{7FFEC19C-A487-4B37-AD6E-ED3184307D23}">
      <dgm:prSet phldrT="[Текст]" custT="1"/>
      <dgm:spPr/>
      <dgm:t>
        <a:bodyPr/>
        <a:lstStyle/>
        <a:p>
          <a:endParaRPr lang="ru-RU" sz="2400" dirty="0"/>
        </a:p>
      </dgm:t>
    </dgm:pt>
    <dgm:pt modelId="{F288CA54-4858-4F1D-96EE-E5C121CAB9AE}" type="parTrans" cxnId="{3179D2BC-D8D1-40E4-BC36-6ADF7ACBC6CD}">
      <dgm:prSet/>
      <dgm:spPr/>
      <dgm:t>
        <a:bodyPr/>
        <a:lstStyle/>
        <a:p>
          <a:endParaRPr lang="ru-RU"/>
        </a:p>
      </dgm:t>
    </dgm:pt>
    <dgm:pt modelId="{FB600600-D387-4EFE-A59E-558928218E52}" type="sibTrans" cxnId="{3179D2BC-D8D1-40E4-BC36-6ADF7ACBC6CD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2019 г. – 38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700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тыс. руб., 2020 г. – 35 250 тыс. руб., 2021 г. – 38 250 тыс. руб.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endParaRPr lang="ru-RU" sz="24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2019 г. – 1 800 тыс. руб., 2020 г. – 1 800 тыс. руб., 2021 г. – 1 800 тыс. руб.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2019 г. – 78 тыс. руб., 2020 г. – 78 тыс. руб., 2021 г. – 78 тыс. руб.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10C8E07D-53AD-4C7A-B8B3-B4B0BC1942B3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800" b="0" cap="none" spc="0" baseline="0" dirty="0" smtClean="0">
            <a:ln w="10541" cmpd="sng">
              <a:prstDash val="solid"/>
            </a:ln>
            <a:effectLst/>
          </a:endParaRPr>
        </a:p>
      </dgm:t>
    </dgm:pt>
    <dgm:pt modelId="{6517E11A-DE40-45E2-90D9-F9C4806CAA8A}" type="parTrans" cxnId="{5F495F85-F462-468A-9D41-87B6AD3A5F2C}">
      <dgm:prSet/>
      <dgm:spPr/>
      <dgm:t>
        <a:bodyPr/>
        <a:lstStyle/>
        <a:p>
          <a:endParaRPr lang="ru-RU"/>
        </a:p>
      </dgm:t>
    </dgm:pt>
    <dgm:pt modelId="{631800B0-960D-4AD7-A7FF-88EE4EFCFFA1}" type="sibTrans" cxnId="{5F495F85-F462-468A-9D41-87B6AD3A5F2C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0589A-0AFE-4925-A22A-2EC7CA8F400C}" type="pres">
      <dgm:prSet presAssocID="{0BDFE4DF-E0E9-410D-9C86-9FA6DD7D8470}" presName="sp" presStyleCnt="0"/>
      <dgm:spPr/>
      <dgm:t>
        <a:bodyPr/>
        <a:lstStyle/>
        <a:p>
          <a:endParaRPr lang="ru-RU"/>
        </a:p>
      </dgm:t>
    </dgm:pt>
    <dgm:pt modelId="{F5503ECD-F0C1-4ABE-A838-A868A7E41142}" type="pres">
      <dgm:prSet presAssocID="{7FFEC19C-A487-4B37-AD6E-ED3184307D23}" presName="composite" presStyleCnt="0"/>
      <dgm:spPr/>
      <dgm:t>
        <a:bodyPr/>
        <a:lstStyle/>
        <a:p>
          <a:endParaRPr lang="ru-RU"/>
        </a:p>
      </dgm:t>
    </dgm:pt>
    <dgm:pt modelId="{29075996-DEAE-4B02-BD8F-E9B68B70CF33}" type="pres">
      <dgm:prSet presAssocID="{7FFEC19C-A487-4B37-AD6E-ED3184307D2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29504-5683-4951-BFCD-FCB8A4FF17B6}" type="pres">
      <dgm:prSet presAssocID="{7FFEC19C-A487-4B37-AD6E-ED3184307D2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049F5-8050-4B8B-BF1A-44892B9673F6}" type="pres">
      <dgm:prSet presAssocID="{FB600600-D387-4EFE-A59E-558928218E52}" presName="sp" presStyleCnt="0"/>
      <dgm:spPr/>
      <dgm:t>
        <a:bodyPr/>
        <a:lstStyle/>
        <a:p>
          <a:endParaRPr lang="ru-RU"/>
        </a:p>
      </dgm:t>
    </dgm:pt>
    <dgm:pt modelId="{6F516F2A-8709-4520-9377-28F511E08F01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93C543B6-3983-433E-B607-41B83BC4533E}" type="pres">
      <dgm:prSet presAssocID="{6A58A14F-6EBD-45FF-9B27-151EA8F5038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D812-A991-46DC-B6F5-0582144FD483}" type="pres">
      <dgm:prSet presAssocID="{6A58A14F-6EBD-45FF-9B27-151EA8F5038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4AD1-78C8-4373-922E-BD15A240183E}" type="presOf" srcId="{13C3AA3F-44B0-43BE-9418-B0470D9A8560}" destId="{735405EF-BC4E-4628-908A-B3B626B4774C}" srcOrd="0" destOrd="0" presId="urn:microsoft.com/office/officeart/2005/8/layout/chevron2"/>
    <dgm:cxn modelId="{82557981-473E-4563-82F5-612230B317DE}" type="presOf" srcId="{8B1552B1-DF72-439E-9B18-F412A7912767}" destId="{01CE5206-774F-4515-B8D3-D579FC030406}" srcOrd="0" destOrd="0" presId="urn:microsoft.com/office/officeart/2005/8/layout/chevron2"/>
    <dgm:cxn modelId="{B6B18044-F3DC-4910-AFB8-01C6935FE6AB}" srcId="{E9003D58-78BC-4955-B59C-5C99A81B2BCD}" destId="{8B1552B1-DF72-439E-9B18-F412A7912767}" srcOrd="0" destOrd="0" parTransId="{16B7C6C2-4BE8-420A-A4F0-B93FA8BAE325}" sibTransId="{4E4F4476-EEFD-4730-87A2-C27589B097DF}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97CBBEB9-BE72-43B7-B649-864B91E95CE6}" type="presOf" srcId="{50CF56C7-F2B4-4619-B4A8-255D4F94D4F0}" destId="{F4D28ABB-502F-4831-893F-9B9D4A0D223E}" srcOrd="0" destOrd="0" presId="urn:microsoft.com/office/officeart/2005/8/layout/chevron2"/>
    <dgm:cxn modelId="{B51FBA9F-D53A-418C-A18C-D60A4B838FD4}" srcId="{7FFEC19C-A487-4B37-AD6E-ED3184307D23}" destId="{09EC1956-C3A7-48DB-994A-E232AEE80A43}" srcOrd="0" destOrd="0" parTransId="{13A02E1D-93DE-4E66-9B6C-B30277DF0652}" sibTransId="{E456FD4A-0DD1-420C-90F8-07C04EBAFDAF}"/>
    <dgm:cxn modelId="{169773F5-C340-48E9-9037-12B4273BFE0B}" type="presOf" srcId="{5014C19B-F8BD-47F1-888B-8BE9794A16AC}" destId="{C0BE74FC-E62E-4AF4-8A6F-B04F922FF70F}" srcOrd="0" destOrd="0" presId="urn:microsoft.com/office/officeart/2005/8/layout/chevron2"/>
    <dgm:cxn modelId="{D886D427-8DD1-4DE0-BF3D-86A6E8C40B81}" type="presOf" srcId="{6B9B39C2-91A8-44DE-A32B-34AE9CF56AF7}" destId="{A736D812-A991-46DC-B6F5-0582144FD483}" srcOrd="0" destOrd="0" presId="urn:microsoft.com/office/officeart/2005/8/layout/chevron2"/>
    <dgm:cxn modelId="{CFBAD3E7-0713-4DCA-ABBE-08DF9418C666}" type="presOf" srcId="{E9003D58-78BC-4955-B59C-5C99A81B2BCD}" destId="{3D8F07CF-A846-4421-BA66-E06098B0C0C7}" srcOrd="0" destOrd="0" presId="urn:microsoft.com/office/officeart/2005/8/layout/chevron2"/>
    <dgm:cxn modelId="{AB3ECBFE-E248-4041-8EA8-0AA43D0CE620}" type="presOf" srcId="{6A58A14F-6EBD-45FF-9B27-151EA8F50385}" destId="{93C543B6-3983-433E-B607-41B83BC4533E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5BA6C6B8-7BC0-46BE-8714-052FEADBD212}" type="presOf" srcId="{10C8E07D-53AD-4C7A-B8B3-B4B0BC1942B3}" destId="{A736D812-A991-46DC-B6F5-0582144FD483}" srcOrd="0" destOrd="1" presId="urn:microsoft.com/office/officeart/2005/8/layout/chevron2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3191662E-57CD-4A33-9E0B-EAB7F3749E11}" type="presOf" srcId="{09EC1956-C3A7-48DB-994A-E232AEE80A43}" destId="{1FB29504-5683-4951-BFCD-FCB8A4FF17B6}" srcOrd="0" destOrd="0" presId="urn:microsoft.com/office/officeart/2005/8/layout/chevron2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3179D2BC-D8D1-40E4-BC36-6ADF7ACBC6CD}" srcId="{5014C19B-F8BD-47F1-888B-8BE9794A16AC}" destId="{7FFEC19C-A487-4B37-AD6E-ED3184307D23}" srcOrd="2" destOrd="0" parTransId="{F288CA54-4858-4F1D-96EE-E5C121CAB9AE}" sibTransId="{FB600600-D387-4EFE-A59E-558928218E52}"/>
    <dgm:cxn modelId="{5F495F85-F462-468A-9D41-87B6AD3A5F2C}" srcId="{6A58A14F-6EBD-45FF-9B27-151EA8F50385}" destId="{10C8E07D-53AD-4C7A-B8B3-B4B0BC1942B3}" srcOrd="1" destOrd="0" parTransId="{6517E11A-DE40-45E2-90D9-F9C4806CAA8A}" sibTransId="{631800B0-960D-4AD7-A7FF-88EE4EFCFFA1}"/>
    <dgm:cxn modelId="{5F8BFD8F-63A4-42F7-B667-4CA6730F72D6}" type="presOf" srcId="{7FFEC19C-A487-4B37-AD6E-ED3184307D23}" destId="{29075996-DEAE-4B02-BD8F-E9B68B70CF33}" srcOrd="0" destOrd="0" presId="urn:microsoft.com/office/officeart/2005/8/layout/chevron2"/>
    <dgm:cxn modelId="{6BC43C3C-39E3-4D6F-B60B-BBC7D406D88B}" srcId="{5014C19B-F8BD-47F1-888B-8BE9794A16AC}" destId="{6A58A14F-6EBD-45FF-9B27-151EA8F50385}" srcOrd="3" destOrd="0" parTransId="{A0D322B7-9F5B-4A9F-B47F-9FDE04EC5372}" sibTransId="{2B1EFCD6-FDF1-4197-B754-2E3EBDC014B1}"/>
    <dgm:cxn modelId="{FFA27BBB-93E5-4F9F-894D-55DAF18CF306}" type="presParOf" srcId="{C0BE74FC-E62E-4AF4-8A6F-B04F922FF70F}" destId="{DD4FEE55-9C69-4848-8842-241691853FCF}" srcOrd="0" destOrd="0" presId="urn:microsoft.com/office/officeart/2005/8/layout/chevron2"/>
    <dgm:cxn modelId="{BAD1DAE8-9093-478C-A863-389F9B1007FE}" type="presParOf" srcId="{DD4FEE55-9C69-4848-8842-241691853FCF}" destId="{735405EF-BC4E-4628-908A-B3B626B4774C}" srcOrd="0" destOrd="0" presId="urn:microsoft.com/office/officeart/2005/8/layout/chevron2"/>
    <dgm:cxn modelId="{AB290804-57B3-452A-9335-CC69135E2D6A}" type="presParOf" srcId="{DD4FEE55-9C69-4848-8842-241691853FCF}" destId="{F4D28ABB-502F-4831-893F-9B9D4A0D223E}" srcOrd="1" destOrd="0" presId="urn:microsoft.com/office/officeart/2005/8/layout/chevron2"/>
    <dgm:cxn modelId="{D11371B6-8352-4BC0-9CE0-150681B0A4CD}" type="presParOf" srcId="{C0BE74FC-E62E-4AF4-8A6F-B04F922FF70F}" destId="{064B44BB-BB4D-4EA2-840E-2FF8F0C66F9D}" srcOrd="1" destOrd="0" presId="urn:microsoft.com/office/officeart/2005/8/layout/chevron2"/>
    <dgm:cxn modelId="{30F7632E-4419-4BE5-B790-A42F95D9FF51}" type="presParOf" srcId="{C0BE74FC-E62E-4AF4-8A6F-B04F922FF70F}" destId="{56E5297D-48E1-46CF-A8AB-A082F90C5A3E}" srcOrd="2" destOrd="0" presId="urn:microsoft.com/office/officeart/2005/8/layout/chevron2"/>
    <dgm:cxn modelId="{26E2F5B6-AC30-4B45-8216-7C86B7D382EF}" type="presParOf" srcId="{56E5297D-48E1-46CF-A8AB-A082F90C5A3E}" destId="{3D8F07CF-A846-4421-BA66-E06098B0C0C7}" srcOrd="0" destOrd="0" presId="urn:microsoft.com/office/officeart/2005/8/layout/chevron2"/>
    <dgm:cxn modelId="{00D3E5CA-AAB7-4743-976F-786D4F1D549B}" type="presParOf" srcId="{56E5297D-48E1-46CF-A8AB-A082F90C5A3E}" destId="{01CE5206-774F-4515-B8D3-D579FC030406}" srcOrd="1" destOrd="0" presId="urn:microsoft.com/office/officeart/2005/8/layout/chevron2"/>
    <dgm:cxn modelId="{EFC038B4-FC62-4546-B385-A4E476B8F687}" type="presParOf" srcId="{C0BE74FC-E62E-4AF4-8A6F-B04F922FF70F}" destId="{29C0589A-0AFE-4925-A22A-2EC7CA8F400C}" srcOrd="3" destOrd="0" presId="urn:microsoft.com/office/officeart/2005/8/layout/chevron2"/>
    <dgm:cxn modelId="{EF3F6F33-DED8-4595-9D84-C13DEF6E4C89}" type="presParOf" srcId="{C0BE74FC-E62E-4AF4-8A6F-B04F922FF70F}" destId="{F5503ECD-F0C1-4ABE-A838-A868A7E41142}" srcOrd="4" destOrd="0" presId="urn:microsoft.com/office/officeart/2005/8/layout/chevron2"/>
    <dgm:cxn modelId="{119631CB-FFE6-4214-9148-399EC8842E7A}" type="presParOf" srcId="{F5503ECD-F0C1-4ABE-A838-A868A7E41142}" destId="{29075996-DEAE-4B02-BD8F-E9B68B70CF33}" srcOrd="0" destOrd="0" presId="urn:microsoft.com/office/officeart/2005/8/layout/chevron2"/>
    <dgm:cxn modelId="{59104634-6F24-4E45-A6C1-7365ECFBF4A7}" type="presParOf" srcId="{F5503ECD-F0C1-4ABE-A838-A868A7E41142}" destId="{1FB29504-5683-4951-BFCD-FCB8A4FF17B6}" srcOrd="1" destOrd="0" presId="urn:microsoft.com/office/officeart/2005/8/layout/chevron2"/>
    <dgm:cxn modelId="{943CE316-C99F-4794-841E-268A2B5175D5}" type="presParOf" srcId="{C0BE74FC-E62E-4AF4-8A6F-B04F922FF70F}" destId="{BFA049F5-8050-4B8B-BF1A-44892B9673F6}" srcOrd="5" destOrd="0" presId="urn:microsoft.com/office/officeart/2005/8/layout/chevron2"/>
    <dgm:cxn modelId="{1BF3A282-894F-4B1E-AEC3-4338E6F2A4EE}" type="presParOf" srcId="{C0BE74FC-E62E-4AF4-8A6F-B04F922FF70F}" destId="{6F516F2A-8709-4520-9377-28F511E08F01}" srcOrd="6" destOrd="0" presId="urn:microsoft.com/office/officeart/2005/8/layout/chevron2"/>
    <dgm:cxn modelId="{3E9C53F1-EBEA-48E6-BF41-6C019F0CE9E6}" type="presParOf" srcId="{6F516F2A-8709-4520-9377-28F511E08F01}" destId="{93C543B6-3983-433E-B607-41B83BC4533E}" srcOrd="0" destOrd="0" presId="urn:microsoft.com/office/officeart/2005/8/layout/chevron2"/>
    <dgm:cxn modelId="{012E5E3B-6603-4858-889F-6089ED601314}" type="presParOf" srcId="{6F516F2A-8709-4520-9377-28F511E08F01}" destId="{A736D812-A991-46DC-B6F5-0582144FD483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</a:rPr>
            <a:t>МП "Ремонт и содержание сети автомобильных дорог"</a:t>
          </a:r>
          <a:endParaRPr lang="ru-RU" sz="2300" b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2019 г. – 22 млн. руб., 2020 г. – 22 млн. руб., 2021 г. – 22 млн. руб.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E8870883-DF80-4CC9-A785-99CC629C9313}">
      <dgm:prSet custT="1"/>
      <dgm:spPr/>
      <dgm:t>
        <a:bodyPr/>
        <a:lstStyle/>
        <a:p>
          <a:r>
            <a:rPr lang="ru-RU" sz="1800" dirty="0" smtClean="0"/>
            <a:t>на ремонт и капитальный ремонт сети автомобильных дорог: 2019 г. – 1 000 тыс. руб., 2020 г. – 1 200 тыс. руб., 2021 г. – 1 400 тыс. руб.  </a:t>
          </a:r>
          <a:endParaRPr lang="ru-RU" sz="1800" dirty="0"/>
        </a:p>
      </dgm:t>
    </dgm:pt>
    <dgm:pt modelId="{9E66A98A-53B6-4A91-AFE7-28D140697204}" type="parTrans" cxnId="{E51D0A77-2BF1-4BD4-8166-05A83869D352}">
      <dgm:prSet/>
      <dgm:spPr/>
      <dgm:t>
        <a:bodyPr/>
        <a:lstStyle/>
        <a:p>
          <a:endParaRPr lang="ru-RU"/>
        </a:p>
      </dgm:t>
    </dgm:pt>
    <dgm:pt modelId="{F1AA218D-6E7C-4A31-958A-0B24C44969B4}" type="sibTrans" cxnId="{E51D0A77-2BF1-4BD4-8166-05A83869D352}">
      <dgm:prSet/>
      <dgm:spPr/>
      <dgm:t>
        <a:bodyPr/>
        <a:lstStyle/>
        <a:p>
          <a:endParaRPr lang="ru-RU"/>
        </a:p>
      </dgm:t>
    </dgm:pt>
    <dgm:pt modelId="{882A8AA2-C905-4F25-B378-93D8FE69F8EC}">
      <dgm:prSet custT="1"/>
      <dgm:spPr/>
      <dgm:t>
        <a:bodyPr/>
        <a:lstStyle/>
        <a:p>
          <a:r>
            <a:rPr lang="ru-RU" sz="1800" dirty="0" smtClean="0"/>
            <a:t>на проектирование дорог: 2019 г. – 1 730 тыс. руб.</a:t>
          </a:r>
        </a:p>
      </dgm:t>
    </dgm:pt>
    <dgm:pt modelId="{CD62D79F-A347-4311-85D3-4325AFA3C169}" type="parTrans" cxnId="{07882D45-487C-47E9-A71D-6F0AC62E96CD}">
      <dgm:prSet/>
      <dgm:spPr/>
      <dgm:t>
        <a:bodyPr/>
        <a:lstStyle/>
        <a:p>
          <a:endParaRPr lang="ru-RU"/>
        </a:p>
      </dgm:t>
    </dgm:pt>
    <dgm:pt modelId="{20919121-9419-44E4-AD16-6A4652BD7208}" type="sibTrans" cxnId="{07882D45-487C-47E9-A71D-6F0AC62E96CD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2019 г. – 4 415 тыс. руб., 2020 г. – 3 500 тыс. руб., 2021 г. – 3 500 тыс. руб.</a:t>
          </a:r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156E53B0-8179-44D3-92B1-4117CB21B28B}">
      <dgm:prSet custT="1"/>
      <dgm:spPr/>
      <dgm:t>
        <a:bodyPr/>
        <a:lstStyle/>
        <a:p>
          <a:r>
            <a:rPr lang="ru-RU" sz="1800" dirty="0" smtClean="0"/>
            <a:t>на строительство автомобильных дорог: 2019 г. - 7 млн. руб.</a:t>
          </a:r>
          <a:endParaRPr lang="ru-RU" sz="1800" dirty="0"/>
        </a:p>
      </dgm:t>
    </dgm:pt>
    <dgm:pt modelId="{65778C4A-F723-4F8D-927A-B4C1D482FBE0}" type="parTrans" cxnId="{D89BC01D-78EB-4C78-AF3B-097D39179486}">
      <dgm:prSet/>
      <dgm:spPr/>
      <dgm:t>
        <a:bodyPr/>
        <a:lstStyle/>
        <a:p>
          <a:endParaRPr lang="ru-RU"/>
        </a:p>
      </dgm:t>
    </dgm:pt>
    <dgm:pt modelId="{42A705E4-4705-4195-85F8-A16C20161F66}" type="sibTrans" cxnId="{D89BC01D-78EB-4C78-AF3B-097D39179486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2019 г. – 991 тыс. руб., 2020 г. – 1 051 тыс. руб., 2021 г. – 1 114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-53" custLinFactNeighborY="147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6" custScaleX="121008" custScaleY="228836" custLinFactY="-200000" custLinFactNeighborX="41" custLinFactNeighborY="-22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9E00AE17-3F7B-4474-96B2-A4F30850F7A9}" type="pres">
      <dgm:prSet presAssocID="{E8870883-DF80-4CC9-A785-99CC629C9313}" presName="childNode" presStyleLbl="node1" presStyleIdx="1" presStyleCnt="6" custScaleX="121008" custScaleY="243835" custLinFactY="-185192" custLinFactNeighborX="4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B7BC-9CBC-4DFD-8925-48B9D81F7797}" type="pres">
      <dgm:prSet presAssocID="{E8870883-DF80-4CC9-A785-99CC629C9313}" presName="aSpace2" presStyleCnt="0"/>
      <dgm:spPr/>
    </dgm:pt>
    <dgm:pt modelId="{1AF36553-9023-4451-9677-812E2590BF70}" type="pres">
      <dgm:prSet presAssocID="{882A8AA2-C905-4F25-B378-93D8FE69F8EC}" presName="childNode" presStyleLbl="node1" presStyleIdx="2" presStyleCnt="6" custScaleX="120808" custScaleY="154719" custLinFactY="-148909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5D343-8CF2-4E3C-834B-882582C1E1A6}" type="pres">
      <dgm:prSet presAssocID="{882A8AA2-C905-4F25-B378-93D8FE69F8EC}" presName="aSpace2" presStyleCnt="0"/>
      <dgm:spPr/>
    </dgm:pt>
    <dgm:pt modelId="{74B9E92B-A37F-4926-B179-56994A434E96}" type="pres">
      <dgm:prSet presAssocID="{7E487BE8-B8D0-4412-8F00-19D7006988B2}" presName="childNode" presStyleLbl="node1" presStyleIdx="3" presStyleCnt="6" custScaleX="120808" custScaleY="247396" custLinFactY="-122011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4" presStyleCnt="6" custScaleX="120808" custScaleY="327860" custLinFactY="-100000" custLinFactNeighborX="-59" custLinFactNeighborY="-13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33D1F-8C6F-4AF3-BED0-F439D90B8597}" type="pres">
      <dgm:prSet presAssocID="{CECABF3C-38EA-494C-9EBE-79D318B2FB23}" presName="aSpace2" presStyleCnt="0"/>
      <dgm:spPr/>
    </dgm:pt>
    <dgm:pt modelId="{B494858A-84D5-466F-A893-0E4FBA8E21F0}" type="pres">
      <dgm:prSet presAssocID="{156E53B0-8179-44D3-92B1-4117CB21B28B}" presName="childNode" presStyleLbl="node1" presStyleIdx="5" presStyleCnt="6" custScaleX="120808" custScaleY="148025" custLinFactY="-86748" custLinFactNeighborX="-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B7C54-D0FA-4D23-A8EB-6030EFF07A29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3" destOrd="0" parTransId="{953C10E1-5262-42B8-AC2E-8F17A851D4E5}" sibTransId="{F4E3B1EC-4FC6-451F-8DAC-64DC2A357A8F}"/>
    <dgm:cxn modelId="{987C95A9-E23E-4A3E-8514-367C47E488F5}" type="presOf" srcId="{E8870883-DF80-4CC9-A785-99CC629C9313}" destId="{9E00AE17-3F7B-4474-96B2-A4F30850F7A9}" srcOrd="0" destOrd="0" presId="urn:microsoft.com/office/officeart/2005/8/layout/lProcess2"/>
    <dgm:cxn modelId="{9A505597-FB1C-46F9-86FF-3B3CC0581291}" type="presOf" srcId="{3D8BF5A7-7D94-4754-B1A7-550A30D08094}" destId="{C1D70545-E53B-48F3-B356-62A312954CB2}" srcOrd="0" destOrd="0" presId="urn:microsoft.com/office/officeart/2005/8/layout/lProcess2"/>
    <dgm:cxn modelId="{E51D0A77-2BF1-4BD4-8166-05A83869D352}" srcId="{3D8BF5A7-7D94-4754-B1A7-550A30D08094}" destId="{E8870883-DF80-4CC9-A785-99CC629C9313}" srcOrd="1" destOrd="0" parTransId="{9E66A98A-53B6-4A91-AFE7-28D140697204}" sibTransId="{F1AA218D-6E7C-4A31-958A-0B24C44969B4}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AB8D79FA-0611-43A9-A7F6-C5DC102FB37A}" type="presOf" srcId="{7E487BE8-B8D0-4412-8F00-19D7006988B2}" destId="{74B9E92B-A37F-4926-B179-56994A434E96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9FE2DF98-C2FF-4B6D-9FAF-B1C663E7A29F}" type="presOf" srcId="{156E53B0-8179-44D3-92B1-4117CB21B28B}" destId="{B494858A-84D5-466F-A893-0E4FBA8E21F0}" srcOrd="0" destOrd="0" presId="urn:microsoft.com/office/officeart/2005/8/layout/lProcess2"/>
    <dgm:cxn modelId="{CA5BDF5B-1C09-4DF8-A371-6B17FD51FEE4}" type="presOf" srcId="{F77B6BDC-4FA7-4974-8AD2-6C7B47B0CBAF}" destId="{B5F9522C-F4C7-46E8-A164-05ACC36DFEF5}" srcOrd="0" destOrd="0" presId="urn:microsoft.com/office/officeart/2005/8/layout/lProcess2"/>
    <dgm:cxn modelId="{94DF5413-E461-405B-99A9-20E098887D0A}" srcId="{3D8BF5A7-7D94-4754-B1A7-550A30D08094}" destId="{CECABF3C-38EA-494C-9EBE-79D318B2FB23}" srcOrd="4" destOrd="0" parTransId="{14CD2D03-A2D8-474F-997F-30919432651B}" sibTransId="{CA375C8E-2AF8-41F2-8755-610F5EC1EBBE}"/>
    <dgm:cxn modelId="{F929E82F-8380-4284-B540-8EC6CE1CE25D}" type="presOf" srcId="{882A8AA2-C905-4F25-B378-93D8FE69F8EC}" destId="{1AF36553-9023-4451-9677-812E2590BF70}" srcOrd="0" destOrd="0" presId="urn:microsoft.com/office/officeart/2005/8/layout/lProcess2"/>
    <dgm:cxn modelId="{07882D45-487C-47E9-A71D-6F0AC62E96CD}" srcId="{3D8BF5A7-7D94-4754-B1A7-550A30D08094}" destId="{882A8AA2-C905-4F25-B378-93D8FE69F8EC}" srcOrd="2" destOrd="0" parTransId="{CD62D79F-A347-4311-85D3-4325AFA3C169}" sibTransId="{20919121-9419-44E4-AD16-6A4652BD7208}"/>
    <dgm:cxn modelId="{D8720115-6F13-494F-AD29-DF5CF97A9CA9}" type="presOf" srcId="{3D8BF5A7-7D94-4754-B1A7-550A30D08094}" destId="{2D9447AA-8626-4FF6-9275-9B7293E87F40}" srcOrd="1" destOrd="0" presId="urn:microsoft.com/office/officeart/2005/8/layout/lProcess2"/>
    <dgm:cxn modelId="{AA9DCF9C-4E5E-4C03-B458-B8CF4E549AE9}" type="presOf" srcId="{CECABF3C-38EA-494C-9EBE-79D318B2FB23}" destId="{88439BFF-46A8-4CA3-B4A9-499CE4AE7658}" srcOrd="0" destOrd="0" presId="urn:microsoft.com/office/officeart/2005/8/layout/lProcess2"/>
    <dgm:cxn modelId="{D89BC01D-78EB-4C78-AF3B-097D39179486}" srcId="{3D8BF5A7-7D94-4754-B1A7-550A30D08094}" destId="{156E53B0-8179-44D3-92B1-4117CB21B28B}" srcOrd="5" destOrd="0" parTransId="{65778C4A-F723-4F8D-927A-B4C1D482FBE0}" sibTransId="{42A705E4-4705-4195-85F8-A16C20161F66}"/>
    <dgm:cxn modelId="{C410A262-1CEF-438C-9653-C5A9C0747F18}" type="presParOf" srcId="{B5F9522C-F4C7-46E8-A164-05ACC36DFEF5}" destId="{D10B894C-97EB-4D3B-B93E-FAC0752715DE}" srcOrd="0" destOrd="0" presId="urn:microsoft.com/office/officeart/2005/8/layout/lProcess2"/>
    <dgm:cxn modelId="{7C2F186E-88BB-434D-9F5E-3458565C18CB}" type="presParOf" srcId="{D10B894C-97EB-4D3B-B93E-FAC0752715DE}" destId="{C1D70545-E53B-48F3-B356-62A312954CB2}" srcOrd="0" destOrd="0" presId="urn:microsoft.com/office/officeart/2005/8/layout/lProcess2"/>
    <dgm:cxn modelId="{504088F2-EAC4-491B-BD6D-102173DD2008}" type="presParOf" srcId="{D10B894C-97EB-4D3B-B93E-FAC0752715DE}" destId="{2D9447AA-8626-4FF6-9275-9B7293E87F40}" srcOrd="1" destOrd="0" presId="urn:microsoft.com/office/officeart/2005/8/layout/lProcess2"/>
    <dgm:cxn modelId="{EF5E4335-3B80-4E56-9487-FFBF930338EE}" type="presParOf" srcId="{D10B894C-97EB-4D3B-B93E-FAC0752715DE}" destId="{34C498A5-B72B-48A3-A466-650E5F8CFCD8}" srcOrd="2" destOrd="0" presId="urn:microsoft.com/office/officeart/2005/8/layout/lProcess2"/>
    <dgm:cxn modelId="{A4BA5678-C0E1-47AF-99BF-425DA92FA038}" type="presParOf" srcId="{34C498A5-B72B-48A3-A466-650E5F8CFCD8}" destId="{661713C7-AFAF-4538-8E18-2D18DDAFFCE9}" srcOrd="0" destOrd="0" presId="urn:microsoft.com/office/officeart/2005/8/layout/lProcess2"/>
    <dgm:cxn modelId="{9DCC0D27-4C87-48E1-8FA9-70004FFA4BAA}" type="presParOf" srcId="{661713C7-AFAF-4538-8E18-2D18DDAFFCE9}" destId="{59FF0B83-B479-4CED-908D-4370333C7530}" srcOrd="0" destOrd="0" presId="urn:microsoft.com/office/officeart/2005/8/layout/lProcess2"/>
    <dgm:cxn modelId="{CB8679DE-5AEC-4BDE-9425-404A6CA431C4}" type="presParOf" srcId="{661713C7-AFAF-4538-8E18-2D18DDAFFCE9}" destId="{090BEB5E-BC0C-4376-9909-939060B0AE2A}" srcOrd="1" destOrd="0" presId="urn:microsoft.com/office/officeart/2005/8/layout/lProcess2"/>
    <dgm:cxn modelId="{8D3D6C83-938C-41A3-A59C-4E8DD291F5E3}" type="presParOf" srcId="{661713C7-AFAF-4538-8E18-2D18DDAFFCE9}" destId="{9E00AE17-3F7B-4474-96B2-A4F30850F7A9}" srcOrd="2" destOrd="0" presId="urn:microsoft.com/office/officeart/2005/8/layout/lProcess2"/>
    <dgm:cxn modelId="{407413C2-388F-41D0-AA77-7C8227CE05B4}" type="presParOf" srcId="{661713C7-AFAF-4538-8E18-2D18DDAFFCE9}" destId="{FA51B7BC-9CBC-4DFD-8925-48B9D81F7797}" srcOrd="3" destOrd="0" presId="urn:microsoft.com/office/officeart/2005/8/layout/lProcess2"/>
    <dgm:cxn modelId="{EB48E65B-994B-410C-BD70-144CDC315B3A}" type="presParOf" srcId="{661713C7-AFAF-4538-8E18-2D18DDAFFCE9}" destId="{1AF36553-9023-4451-9677-812E2590BF70}" srcOrd="4" destOrd="0" presId="urn:microsoft.com/office/officeart/2005/8/layout/lProcess2"/>
    <dgm:cxn modelId="{978BAE0F-DCAA-4541-9C72-636198CAC1BD}" type="presParOf" srcId="{661713C7-AFAF-4538-8E18-2D18DDAFFCE9}" destId="{CA95D343-8CF2-4E3C-834B-882582C1E1A6}" srcOrd="5" destOrd="0" presId="urn:microsoft.com/office/officeart/2005/8/layout/lProcess2"/>
    <dgm:cxn modelId="{2F259F35-5962-4C75-B747-BD1249BFBF3F}" type="presParOf" srcId="{661713C7-AFAF-4538-8E18-2D18DDAFFCE9}" destId="{74B9E92B-A37F-4926-B179-56994A434E96}" srcOrd="6" destOrd="0" presId="urn:microsoft.com/office/officeart/2005/8/layout/lProcess2"/>
    <dgm:cxn modelId="{259A9DF9-8E3C-4881-81D6-0545809B1603}" type="presParOf" srcId="{661713C7-AFAF-4538-8E18-2D18DDAFFCE9}" destId="{EC43EFD3-B941-4A50-9C27-154A3882DE3F}" srcOrd="7" destOrd="0" presId="urn:microsoft.com/office/officeart/2005/8/layout/lProcess2"/>
    <dgm:cxn modelId="{B0E8EF65-9A9B-49F3-8636-FE273C01C967}" type="presParOf" srcId="{661713C7-AFAF-4538-8E18-2D18DDAFFCE9}" destId="{88439BFF-46A8-4CA3-B4A9-499CE4AE7658}" srcOrd="8" destOrd="0" presId="urn:microsoft.com/office/officeart/2005/8/layout/lProcess2"/>
    <dgm:cxn modelId="{75C24F2B-18D0-41DD-B387-D0E8DC0759AB}" type="presParOf" srcId="{661713C7-AFAF-4538-8E18-2D18DDAFFCE9}" destId="{A8A33D1F-8C6F-4AF3-BED0-F439D90B8597}" srcOrd="9" destOrd="0" presId="urn:microsoft.com/office/officeart/2005/8/layout/lProcess2"/>
    <dgm:cxn modelId="{EF1A48E5-4E36-44AF-A6BB-A0430B803F06}" type="presParOf" srcId="{661713C7-AFAF-4538-8E18-2D18DDAFFCE9}" destId="{B494858A-84D5-466F-A893-0E4FBA8E21F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«Благоустройство городского поселения «Город Балабаново»: 2019 г. – 29 587 тыс. руб., 2020 г. – 27 654 тыс. руб., 2021 г. – 26 208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4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«Формирование комфортной городской среды города Балабаново»: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2019 г. –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10 113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тыс. руб., 2020 г. –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800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тыс. руб., 2021 г. –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800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тыс. руб.</a:t>
          </a:r>
          <a:r>
            <a:rPr lang="ru-RU" sz="1800" dirty="0" smtClean="0"/>
            <a:t>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D703BEE9-47B9-478B-9FD4-4D83E284059C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2019 г. – 1 млн. руб., 2020 г. – 550 тыс. руб., 2021 г. – 550 тыс. руб.</a:t>
          </a:r>
        </a:p>
      </dgm:t>
    </dgm:pt>
    <dgm:pt modelId="{8AEDB91D-49D9-44AC-BB68-5465B0283541}" type="parTrans" cxnId="{0B87E27B-1DB3-473C-8519-7C7C28981ED4}">
      <dgm:prSet/>
      <dgm:spPr/>
      <dgm:t>
        <a:bodyPr/>
        <a:lstStyle/>
        <a:p>
          <a:endParaRPr lang="ru-RU"/>
        </a:p>
      </dgm:t>
    </dgm:pt>
    <dgm:pt modelId="{9957A61D-D341-4B3F-BE8A-B1DCDCCDDF4E}" type="sibTrans" cxnId="{0B87E27B-1DB3-473C-8519-7C7C28981ED4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3" custScaleX="115112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3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3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  <dgm:pt modelId="{954734CD-5797-458B-8991-638757767632}" type="pres">
      <dgm:prSet presAssocID="{734883F3-AEBE-4C91-A0A1-EC13FB3ADF08}" presName="aSpace" presStyleCnt="0"/>
      <dgm:spPr/>
      <dgm:t>
        <a:bodyPr/>
        <a:lstStyle/>
        <a:p>
          <a:endParaRPr lang="ru-RU"/>
        </a:p>
      </dgm:t>
    </dgm:pt>
    <dgm:pt modelId="{E3F4B3D8-C866-456B-94C3-06A432475CC0}" type="pres">
      <dgm:prSet presAssocID="{D703BEE9-47B9-478B-9FD4-4D83E284059C}" presName="compNode" presStyleCnt="0"/>
      <dgm:spPr/>
      <dgm:t>
        <a:bodyPr/>
        <a:lstStyle/>
        <a:p>
          <a:endParaRPr lang="ru-RU"/>
        </a:p>
      </dgm:t>
    </dgm:pt>
    <dgm:pt modelId="{E6C4C0B5-E3A4-4ABA-B71C-1D7BB61F3EAC}" type="pres">
      <dgm:prSet presAssocID="{D703BEE9-47B9-478B-9FD4-4D83E284059C}" presName="aNode" presStyleLbl="bgShp" presStyleIdx="2" presStyleCnt="3"/>
      <dgm:spPr/>
      <dgm:t>
        <a:bodyPr/>
        <a:lstStyle/>
        <a:p>
          <a:endParaRPr lang="ru-RU"/>
        </a:p>
      </dgm:t>
    </dgm:pt>
    <dgm:pt modelId="{D4F60906-7890-4E49-966E-8EB619A692AB}" type="pres">
      <dgm:prSet presAssocID="{D703BEE9-47B9-478B-9FD4-4D83E284059C}" presName="textNode" presStyleLbl="bgShp" presStyleIdx="2" presStyleCnt="3"/>
      <dgm:spPr/>
      <dgm:t>
        <a:bodyPr/>
        <a:lstStyle/>
        <a:p>
          <a:endParaRPr lang="ru-RU"/>
        </a:p>
      </dgm:t>
    </dgm:pt>
    <dgm:pt modelId="{59B988BF-3815-4E7C-92E2-6CE826FA8B05}" type="pres">
      <dgm:prSet presAssocID="{D703BEE9-47B9-478B-9FD4-4D83E284059C}" presName="compChildNode" presStyleCnt="0"/>
      <dgm:spPr/>
      <dgm:t>
        <a:bodyPr/>
        <a:lstStyle/>
        <a:p>
          <a:endParaRPr lang="ru-RU"/>
        </a:p>
      </dgm:t>
    </dgm:pt>
    <dgm:pt modelId="{4DD066B3-6878-46FF-8008-7CA74FC10B3A}" type="pres">
      <dgm:prSet presAssocID="{D703BEE9-47B9-478B-9FD4-4D83E284059C}" presName="theInnerList" presStyleCnt="0"/>
      <dgm:spPr/>
      <dgm:t>
        <a:bodyPr/>
        <a:lstStyle/>
        <a:p>
          <a:endParaRPr lang="ru-RU"/>
        </a:p>
      </dgm:t>
    </dgm:pt>
  </dgm:ptLst>
  <dgm:cxnLst>
    <dgm:cxn modelId="{DF52B469-FD36-4BF7-8815-005A7A8290D6}" type="presOf" srcId="{848109A8-0274-45B4-AA7F-748AC3A64559}" destId="{BB574567-52E2-4D90-8B40-A4F7262B81D5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012DC61F-AA1E-427C-9911-13E64E898F6C}" type="presOf" srcId="{734883F3-AEBE-4C91-A0A1-EC13FB3ADF08}" destId="{3A1D7661-44C7-442E-B6D5-170DE1FD51C9}" srcOrd="0" destOrd="0" presId="urn:microsoft.com/office/officeart/2005/8/layout/lProcess2"/>
    <dgm:cxn modelId="{E5EDF43F-16E9-41C3-82EA-983DF8AE1234}" type="presOf" srcId="{D703BEE9-47B9-478B-9FD4-4D83E284059C}" destId="{E6C4C0B5-E3A4-4ABA-B71C-1D7BB61F3EAC}" srcOrd="0" destOrd="0" presId="urn:microsoft.com/office/officeart/2005/8/layout/lProcess2"/>
    <dgm:cxn modelId="{392D6E30-4715-457F-9541-50901DC80271}" type="presOf" srcId="{734883F3-AEBE-4C91-A0A1-EC13FB3ADF08}" destId="{0D724822-7892-465F-A44C-615D9493C8AA}" srcOrd="1" destOrd="0" presId="urn:microsoft.com/office/officeart/2005/8/layout/lProcess2"/>
    <dgm:cxn modelId="{BEB42F67-4A74-4E17-BAC2-13F2376F2179}" type="presOf" srcId="{848109A8-0274-45B4-AA7F-748AC3A64559}" destId="{66712953-2939-43FA-A709-DF946F76E6F2}" srcOrd="1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0D6B1389-477B-4295-BA9C-4DB7822BD768}" type="presOf" srcId="{95333CF5-6DA0-4EF9-98F8-C06578190665}" destId="{314A851F-06CB-451B-8A0C-AEFA1130DACA}" srcOrd="0" destOrd="0" presId="urn:microsoft.com/office/officeart/2005/8/layout/lProcess2"/>
    <dgm:cxn modelId="{E31C816B-1629-437C-A812-259D2D528CD0}" type="presOf" srcId="{D703BEE9-47B9-478B-9FD4-4D83E284059C}" destId="{D4F60906-7890-4E49-966E-8EB619A692AB}" srcOrd="1" destOrd="0" presId="urn:microsoft.com/office/officeart/2005/8/layout/lProcess2"/>
    <dgm:cxn modelId="{0B87E27B-1DB3-473C-8519-7C7C28981ED4}" srcId="{95333CF5-6DA0-4EF9-98F8-C06578190665}" destId="{D703BEE9-47B9-478B-9FD4-4D83E284059C}" srcOrd="2" destOrd="0" parTransId="{8AEDB91D-49D9-44AC-BB68-5465B0283541}" sibTransId="{9957A61D-D341-4B3F-BE8A-B1DCDCCDDF4E}"/>
    <dgm:cxn modelId="{BE3498ED-7CA9-48F0-8752-92DDF92D6681}" type="presParOf" srcId="{314A851F-06CB-451B-8A0C-AEFA1130DACA}" destId="{6B0A925F-DB64-426F-9B25-4A5DF1A9F0A4}" srcOrd="0" destOrd="0" presId="urn:microsoft.com/office/officeart/2005/8/layout/lProcess2"/>
    <dgm:cxn modelId="{D5D3B7ED-E7A1-4CB3-9EE8-50EDDF083395}" type="presParOf" srcId="{6B0A925F-DB64-426F-9B25-4A5DF1A9F0A4}" destId="{BB574567-52E2-4D90-8B40-A4F7262B81D5}" srcOrd="0" destOrd="0" presId="urn:microsoft.com/office/officeart/2005/8/layout/lProcess2"/>
    <dgm:cxn modelId="{3A825AE6-6817-49A7-8244-9FC22CBAE8FA}" type="presParOf" srcId="{6B0A925F-DB64-426F-9B25-4A5DF1A9F0A4}" destId="{66712953-2939-43FA-A709-DF946F76E6F2}" srcOrd="1" destOrd="0" presId="urn:microsoft.com/office/officeart/2005/8/layout/lProcess2"/>
    <dgm:cxn modelId="{9C5A6CF5-A5B5-4609-9FFF-A6F5FFE843D9}" type="presParOf" srcId="{6B0A925F-DB64-426F-9B25-4A5DF1A9F0A4}" destId="{CDD51063-7CD6-4A77-9A03-D7A332629E0B}" srcOrd="2" destOrd="0" presId="urn:microsoft.com/office/officeart/2005/8/layout/lProcess2"/>
    <dgm:cxn modelId="{E007A263-15DD-48DA-A674-6B4845E84C1B}" type="presParOf" srcId="{CDD51063-7CD6-4A77-9A03-D7A332629E0B}" destId="{0DF01A35-4190-4DCB-989C-8C2C9949C9FF}" srcOrd="0" destOrd="0" presId="urn:microsoft.com/office/officeart/2005/8/layout/lProcess2"/>
    <dgm:cxn modelId="{E2C4BC94-93F6-4D52-ADD5-985DB0DC1C76}" type="presParOf" srcId="{314A851F-06CB-451B-8A0C-AEFA1130DACA}" destId="{D5D58FB4-5179-46D8-90C9-5989FD8B1ECE}" srcOrd="1" destOrd="0" presId="urn:microsoft.com/office/officeart/2005/8/layout/lProcess2"/>
    <dgm:cxn modelId="{DA5638FB-3503-4FC1-8768-259EBF1AAC1B}" type="presParOf" srcId="{314A851F-06CB-451B-8A0C-AEFA1130DACA}" destId="{4A75F5A0-6BBB-4417-8DB6-2701302539F6}" srcOrd="2" destOrd="0" presId="urn:microsoft.com/office/officeart/2005/8/layout/lProcess2"/>
    <dgm:cxn modelId="{65381BC1-ACB7-4175-9497-D69D8024BD9E}" type="presParOf" srcId="{4A75F5A0-6BBB-4417-8DB6-2701302539F6}" destId="{3A1D7661-44C7-442E-B6D5-170DE1FD51C9}" srcOrd="0" destOrd="0" presId="urn:microsoft.com/office/officeart/2005/8/layout/lProcess2"/>
    <dgm:cxn modelId="{A2C562A7-9AFF-4879-8333-C1A75D704FAE}" type="presParOf" srcId="{4A75F5A0-6BBB-4417-8DB6-2701302539F6}" destId="{0D724822-7892-465F-A44C-615D9493C8AA}" srcOrd="1" destOrd="0" presId="urn:microsoft.com/office/officeart/2005/8/layout/lProcess2"/>
    <dgm:cxn modelId="{23173121-31E3-4876-B222-957159BD5E28}" type="presParOf" srcId="{4A75F5A0-6BBB-4417-8DB6-2701302539F6}" destId="{FEDBE85D-3435-45E1-ADED-68C7158DB184}" srcOrd="2" destOrd="0" presId="urn:microsoft.com/office/officeart/2005/8/layout/lProcess2"/>
    <dgm:cxn modelId="{6BF7436B-A590-442A-BCD3-049576F0D8B9}" type="presParOf" srcId="{FEDBE85D-3435-45E1-ADED-68C7158DB184}" destId="{5757D00B-547C-4668-AC76-8CB9EEDAD6AE}" srcOrd="0" destOrd="0" presId="urn:microsoft.com/office/officeart/2005/8/layout/lProcess2"/>
    <dgm:cxn modelId="{11077194-4C76-473A-8F87-52FED66DBA63}" type="presParOf" srcId="{314A851F-06CB-451B-8A0C-AEFA1130DACA}" destId="{954734CD-5797-458B-8991-638757767632}" srcOrd="3" destOrd="0" presId="urn:microsoft.com/office/officeart/2005/8/layout/lProcess2"/>
    <dgm:cxn modelId="{26158DC9-723A-4762-9D0A-2E1140837F72}" type="presParOf" srcId="{314A851F-06CB-451B-8A0C-AEFA1130DACA}" destId="{E3F4B3D8-C866-456B-94C3-06A432475CC0}" srcOrd="4" destOrd="0" presId="urn:microsoft.com/office/officeart/2005/8/layout/lProcess2"/>
    <dgm:cxn modelId="{497C29E1-AB63-41F8-B61C-A67A16EDD4CB}" type="presParOf" srcId="{E3F4B3D8-C866-456B-94C3-06A432475CC0}" destId="{E6C4C0B5-E3A4-4ABA-B71C-1D7BB61F3EAC}" srcOrd="0" destOrd="0" presId="urn:microsoft.com/office/officeart/2005/8/layout/lProcess2"/>
    <dgm:cxn modelId="{7131D561-2F37-497B-A083-00376C0F1409}" type="presParOf" srcId="{E3F4B3D8-C866-456B-94C3-06A432475CC0}" destId="{D4F60906-7890-4E49-966E-8EB619A692AB}" srcOrd="1" destOrd="0" presId="urn:microsoft.com/office/officeart/2005/8/layout/lProcess2"/>
    <dgm:cxn modelId="{D91DC978-EC5C-4959-BE21-50E2D78C92AD}" type="presParOf" srcId="{E3F4B3D8-C866-456B-94C3-06A432475CC0}" destId="{59B988BF-3815-4E7C-92E2-6CE826FA8B05}" srcOrd="2" destOrd="0" presId="urn:microsoft.com/office/officeart/2005/8/layout/lProcess2"/>
    <dgm:cxn modelId="{753AE301-1130-479A-89E8-CB39FDAB775F}" type="presParOf" srcId="{59B988BF-3815-4E7C-92E2-6CE826FA8B05}" destId="{4DD066B3-6878-46FF-8008-7CA74FC10B3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17FE69-ADDF-4A6D-89D4-D45AE9BB411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412DC2-5001-45E7-BBF6-34A10BB0E3DE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МП «Совершенствование системы муниципального управления ГП «Г. Балабаново»: 2019 г. – </a:t>
          </a:r>
          <a:r>
            <a:rPr lang="ru-RU" sz="1400" b="0" i="0" dirty="0" smtClean="0">
              <a:solidFill>
                <a:schemeClr val="tx1"/>
              </a:solidFill>
            </a:rPr>
            <a:t>5 072 </a:t>
          </a:r>
          <a:r>
            <a:rPr lang="ru-RU" sz="1400" b="0" i="0" dirty="0" smtClean="0">
              <a:solidFill>
                <a:schemeClr val="tx1"/>
              </a:solidFill>
            </a:rPr>
            <a:t>тыс. руб., 2020 г. – 6 724 тыс. руб., 2021 г. – 6 359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981EEEE4-D56D-4857-B2C6-1421AD5FB1D8}" type="parTrans" cxnId="{53CC1B0E-AD80-4F60-A92D-DB408F9340F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422AF12-2AF9-42DA-9300-D58056664E5B}" type="sibTrans" cxnId="{53CC1B0E-AD80-4F60-A92D-DB408F9340F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8F58EC8A-EB9F-41C4-9A5D-0F258F2B16E1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МП «Кадровая политика в г. Балабаново»: 2019 г. – 18 741 тыс. руб., 2020 г. – 16 579 тыс. руб., 2021 г. – 16 614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46ADC95C-497B-4598-854E-BE9A7F1857CF}" type="parTrans" cxnId="{ED476D76-0E04-4408-A130-866196132A83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8AC2011-1AC5-4957-A3CE-A6809424D2B6}" type="sibTrans" cxnId="{ED476D76-0E04-4408-A130-866196132A83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AE8AEEFE-0BCA-473A-9BCF-687C5CA159AF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chemeClr val="tx1"/>
              </a:solidFill>
            </a:rPr>
            <a:t>Муниципальная программа «Безопасность жизнедеятельности в г. Балабаново»: 2019 г. – 3 082 тыс. руб., 2020 г. – 2 362 тыс. руб., 2021 г. – 2 362 тыс. руб.</a:t>
          </a:r>
          <a:endParaRPr lang="ru-RU" sz="1400" b="0" i="0" dirty="0">
            <a:solidFill>
              <a:schemeClr val="tx1"/>
            </a:solidFill>
          </a:endParaRPr>
        </a:p>
      </dgm:t>
    </dgm:pt>
    <dgm:pt modelId="{4413EE9D-D4FC-453A-9664-A5440B564718}" type="parTrans" cxnId="{7AA66476-0147-4B68-9B54-0C1760005405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17BC577-F526-46A5-9DB1-CCCBF053B9EC}" type="sibTrans" cxnId="{7AA66476-0147-4B68-9B54-0C1760005405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F4EE13E-8291-49AA-AE75-BFCCD64FD742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Муниципальная программа «Управление муниципальным имуществом МО ГП «Г. Балабаново»: 2019 г. – 6 684 тыс. руб., 2020 г. – 5 480 тыс. руб., 2021 г. – 5 505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7E3D3240-438C-4AFA-8D28-AB8CC0F1FD57}" type="parTrans" cxnId="{5E79712A-FF71-40B3-9643-CE0F2702DB7E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01132098-9F99-4E69-963D-6C43AF8F5C71}" type="sibTrans" cxnId="{5E79712A-FF71-40B3-9643-CE0F2702DB7E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92E59603-EC02-47E2-AA0F-3B8230A46E6D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Содержание военно-учетного стола: 2019 г. – 1 716 тыс. руб., 2020 г. – 1 705 тыс. руб., 2021 г. – 1 767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668338AA-5B8C-48C0-8FA6-F94C43D2B2D9}" type="parTrans" cxnId="{C64AFC46-45EC-4E8D-A58F-E0B6EE85C7A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54E66E09-1511-4D27-B0D6-A67B7CAD56A7}" type="sibTrans" cxnId="{C64AFC46-45EC-4E8D-A58F-E0B6EE85C7A0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8E4C3AA3-1C79-47E1-97F3-FF4EF6FD6896}">
      <dgm:prSet phldrT="[Текст]" custT="1"/>
      <dgm:spPr/>
      <dgm:t>
        <a:bodyPr/>
        <a:lstStyle/>
        <a:p>
          <a:r>
            <a:rPr lang="ru-RU" sz="1300" b="0" i="0" dirty="0" smtClean="0">
              <a:solidFill>
                <a:schemeClr val="tx1"/>
              </a:solidFill>
            </a:rPr>
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2019 г. – 1 330 тыс. руб., 2020 г. – 520тыс. руб., 2021 г. – 1 410 тыс. руб.</a:t>
          </a:r>
          <a:endParaRPr lang="ru-RU" sz="1300" b="0" i="0" dirty="0">
            <a:solidFill>
              <a:schemeClr val="tx1"/>
            </a:solidFill>
          </a:endParaRPr>
        </a:p>
      </dgm:t>
    </dgm:pt>
    <dgm:pt modelId="{49DFFE0E-3417-45D3-9EC1-EEB6DB71D8BB}" type="parTrans" cxnId="{E5243E69-0782-4903-849F-66953634F38A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3345C574-FD87-4AEA-9B57-C6ADF8153474}" type="sibTrans" cxnId="{E5243E69-0782-4903-849F-66953634F38A}">
      <dgm:prSet/>
      <dgm:spPr/>
      <dgm:t>
        <a:bodyPr/>
        <a:lstStyle/>
        <a:p>
          <a:endParaRPr lang="ru-RU" sz="1300" b="0" i="0">
            <a:solidFill>
              <a:schemeClr val="tx1"/>
            </a:solidFill>
          </a:endParaRPr>
        </a:p>
      </dgm:t>
    </dgm:pt>
    <dgm:pt modelId="{AA8F0B13-EA3B-4552-98D3-F838E4965DEE}" type="pres">
      <dgm:prSet presAssocID="{D117FE69-ADDF-4A6D-89D4-D45AE9BB41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422C8-BC53-42C6-87B5-997518A2BC17}" type="pres">
      <dgm:prSet presAssocID="{7A412DC2-5001-45E7-BBF6-34A10BB0E3DE}" presName="linNode" presStyleCnt="0"/>
      <dgm:spPr/>
    </dgm:pt>
    <dgm:pt modelId="{E6FCAEEA-854A-49BA-B853-042F2EDA0633}" type="pres">
      <dgm:prSet presAssocID="{7A412DC2-5001-45E7-BBF6-34A10BB0E3DE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017B7-BF8F-4A26-BD5F-CA72BAA7D157}" type="pres">
      <dgm:prSet presAssocID="{5422AF12-2AF9-42DA-9300-D58056664E5B}" presName="sp" presStyleCnt="0"/>
      <dgm:spPr/>
    </dgm:pt>
    <dgm:pt modelId="{507717DF-5735-4DFD-980D-F0D1FCC8BB0D}" type="pres">
      <dgm:prSet presAssocID="{8F58EC8A-EB9F-41C4-9A5D-0F258F2B16E1}" presName="linNode" presStyleCnt="0"/>
      <dgm:spPr/>
    </dgm:pt>
    <dgm:pt modelId="{DF7EFD84-C449-48D3-8625-1E02E0CD0589}" type="pres">
      <dgm:prSet presAssocID="{8F58EC8A-EB9F-41C4-9A5D-0F258F2B16E1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8BB0A-CFB8-4AE0-BF9D-4321DB2C6522}" type="pres">
      <dgm:prSet presAssocID="{58AC2011-1AC5-4957-A3CE-A6809424D2B6}" presName="sp" presStyleCnt="0"/>
      <dgm:spPr/>
    </dgm:pt>
    <dgm:pt modelId="{BB6F09DE-A0F5-431C-9CFA-B32AE87FEC16}" type="pres">
      <dgm:prSet presAssocID="{AE8AEEFE-0BCA-473A-9BCF-687C5CA159AF}" presName="linNode" presStyleCnt="0"/>
      <dgm:spPr/>
    </dgm:pt>
    <dgm:pt modelId="{5B1F9872-6129-4BA4-81E3-0BE625E557DE}" type="pres">
      <dgm:prSet presAssocID="{AE8AEEFE-0BCA-473A-9BCF-687C5CA159AF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80-1BEE-44E0-AEAF-6221D6A0C12D}" type="pres">
      <dgm:prSet presAssocID="{917BC577-F526-46A5-9DB1-CCCBF053B9EC}" presName="sp" presStyleCnt="0"/>
      <dgm:spPr/>
    </dgm:pt>
    <dgm:pt modelId="{29F78AC7-B2AE-43B9-9CB7-9B42EED92CDA}" type="pres">
      <dgm:prSet presAssocID="{9F4EE13E-8291-49AA-AE75-BFCCD64FD742}" presName="linNode" presStyleCnt="0"/>
      <dgm:spPr/>
    </dgm:pt>
    <dgm:pt modelId="{4B3E658D-FA9D-44E2-947C-B0CB48355FD7}" type="pres">
      <dgm:prSet presAssocID="{9F4EE13E-8291-49AA-AE75-BFCCD64FD742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5C46-572F-455D-98EE-518921672C93}" type="pres">
      <dgm:prSet presAssocID="{01132098-9F99-4E69-963D-6C43AF8F5C71}" presName="sp" presStyleCnt="0"/>
      <dgm:spPr/>
    </dgm:pt>
    <dgm:pt modelId="{70C90805-F9C9-4B15-B51E-1B0F5550BCDB}" type="pres">
      <dgm:prSet presAssocID="{92E59603-EC02-47E2-AA0F-3B8230A46E6D}" presName="linNode" presStyleCnt="0"/>
      <dgm:spPr/>
    </dgm:pt>
    <dgm:pt modelId="{39A99AA7-5312-4E95-8E51-4CB6BCC7F7C4}" type="pres">
      <dgm:prSet presAssocID="{92E59603-EC02-47E2-AA0F-3B8230A46E6D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A21FA-3AF2-4AC9-BB08-237CBDC89012}" type="pres">
      <dgm:prSet presAssocID="{54E66E09-1511-4D27-B0D6-A67B7CAD56A7}" presName="sp" presStyleCnt="0"/>
      <dgm:spPr/>
    </dgm:pt>
    <dgm:pt modelId="{876495DA-F658-4D55-8D8F-B89A0C6DCDF8}" type="pres">
      <dgm:prSet presAssocID="{8E4C3AA3-1C79-47E1-97F3-FF4EF6FD6896}" presName="linNode" presStyleCnt="0"/>
      <dgm:spPr/>
    </dgm:pt>
    <dgm:pt modelId="{5237CDAE-DA40-4E68-9C5A-0728926A8499}" type="pres">
      <dgm:prSet presAssocID="{8E4C3AA3-1C79-47E1-97F3-FF4EF6FD6896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4D847-85BB-441C-9C47-FB9A2AD5266B}" type="presOf" srcId="{9F4EE13E-8291-49AA-AE75-BFCCD64FD742}" destId="{4B3E658D-FA9D-44E2-947C-B0CB48355FD7}" srcOrd="0" destOrd="0" presId="urn:microsoft.com/office/officeart/2005/8/layout/vList5"/>
    <dgm:cxn modelId="{CBA00FF8-B35A-4BE2-B354-307BFD0F8520}" type="presOf" srcId="{D117FE69-ADDF-4A6D-89D4-D45AE9BB411F}" destId="{AA8F0B13-EA3B-4552-98D3-F838E4965DEE}" srcOrd="0" destOrd="0" presId="urn:microsoft.com/office/officeart/2005/8/layout/vList5"/>
    <dgm:cxn modelId="{ED476D76-0E04-4408-A130-866196132A83}" srcId="{D117FE69-ADDF-4A6D-89D4-D45AE9BB411F}" destId="{8F58EC8A-EB9F-41C4-9A5D-0F258F2B16E1}" srcOrd="1" destOrd="0" parTransId="{46ADC95C-497B-4598-854E-BE9A7F1857CF}" sibTransId="{58AC2011-1AC5-4957-A3CE-A6809424D2B6}"/>
    <dgm:cxn modelId="{DB8F6EFA-B378-4A05-B5B8-D6263BB1BEE8}" type="presOf" srcId="{92E59603-EC02-47E2-AA0F-3B8230A46E6D}" destId="{39A99AA7-5312-4E95-8E51-4CB6BCC7F7C4}" srcOrd="0" destOrd="0" presId="urn:microsoft.com/office/officeart/2005/8/layout/vList5"/>
    <dgm:cxn modelId="{E5243E69-0782-4903-849F-66953634F38A}" srcId="{D117FE69-ADDF-4A6D-89D4-D45AE9BB411F}" destId="{8E4C3AA3-1C79-47E1-97F3-FF4EF6FD6896}" srcOrd="5" destOrd="0" parTransId="{49DFFE0E-3417-45D3-9EC1-EEB6DB71D8BB}" sibTransId="{3345C574-FD87-4AEA-9B57-C6ADF8153474}"/>
    <dgm:cxn modelId="{A54F0CBB-34B0-4AF2-BD48-59EF22FBBA62}" type="presOf" srcId="{7A412DC2-5001-45E7-BBF6-34A10BB0E3DE}" destId="{E6FCAEEA-854A-49BA-B853-042F2EDA0633}" srcOrd="0" destOrd="0" presId="urn:microsoft.com/office/officeart/2005/8/layout/vList5"/>
    <dgm:cxn modelId="{BBBACB67-BC8A-4A67-80C1-BEE3134E6829}" type="presOf" srcId="{AE8AEEFE-0BCA-473A-9BCF-687C5CA159AF}" destId="{5B1F9872-6129-4BA4-81E3-0BE625E557DE}" srcOrd="0" destOrd="0" presId="urn:microsoft.com/office/officeart/2005/8/layout/vList5"/>
    <dgm:cxn modelId="{5E79712A-FF71-40B3-9643-CE0F2702DB7E}" srcId="{D117FE69-ADDF-4A6D-89D4-D45AE9BB411F}" destId="{9F4EE13E-8291-49AA-AE75-BFCCD64FD742}" srcOrd="3" destOrd="0" parTransId="{7E3D3240-438C-4AFA-8D28-AB8CC0F1FD57}" sibTransId="{01132098-9F99-4E69-963D-6C43AF8F5C71}"/>
    <dgm:cxn modelId="{53CC1B0E-AD80-4F60-A92D-DB408F9340F0}" srcId="{D117FE69-ADDF-4A6D-89D4-D45AE9BB411F}" destId="{7A412DC2-5001-45E7-BBF6-34A10BB0E3DE}" srcOrd="0" destOrd="0" parTransId="{981EEEE4-D56D-4857-B2C6-1421AD5FB1D8}" sibTransId="{5422AF12-2AF9-42DA-9300-D58056664E5B}"/>
    <dgm:cxn modelId="{92445F51-B3DD-476C-8489-4A6E3A992504}" type="presOf" srcId="{8E4C3AA3-1C79-47E1-97F3-FF4EF6FD6896}" destId="{5237CDAE-DA40-4E68-9C5A-0728926A8499}" srcOrd="0" destOrd="0" presId="urn:microsoft.com/office/officeart/2005/8/layout/vList5"/>
    <dgm:cxn modelId="{7AA66476-0147-4B68-9B54-0C1760005405}" srcId="{D117FE69-ADDF-4A6D-89D4-D45AE9BB411F}" destId="{AE8AEEFE-0BCA-473A-9BCF-687C5CA159AF}" srcOrd="2" destOrd="0" parTransId="{4413EE9D-D4FC-453A-9664-A5440B564718}" sibTransId="{917BC577-F526-46A5-9DB1-CCCBF053B9EC}"/>
    <dgm:cxn modelId="{990FEB24-EAB3-47F8-B21F-9B1A130225AA}" type="presOf" srcId="{8F58EC8A-EB9F-41C4-9A5D-0F258F2B16E1}" destId="{DF7EFD84-C449-48D3-8625-1E02E0CD0589}" srcOrd="0" destOrd="0" presId="urn:microsoft.com/office/officeart/2005/8/layout/vList5"/>
    <dgm:cxn modelId="{C64AFC46-45EC-4E8D-A58F-E0B6EE85C7A0}" srcId="{D117FE69-ADDF-4A6D-89D4-D45AE9BB411F}" destId="{92E59603-EC02-47E2-AA0F-3B8230A46E6D}" srcOrd="4" destOrd="0" parTransId="{668338AA-5B8C-48C0-8FA6-F94C43D2B2D9}" sibTransId="{54E66E09-1511-4D27-B0D6-A67B7CAD56A7}"/>
    <dgm:cxn modelId="{B280BB96-E333-4DAE-BB4C-F5465B503F51}" type="presParOf" srcId="{AA8F0B13-EA3B-4552-98D3-F838E4965DEE}" destId="{4C1422C8-BC53-42C6-87B5-997518A2BC17}" srcOrd="0" destOrd="0" presId="urn:microsoft.com/office/officeart/2005/8/layout/vList5"/>
    <dgm:cxn modelId="{5E366382-9CC8-4F21-B9B4-CCA3BF2025D7}" type="presParOf" srcId="{4C1422C8-BC53-42C6-87B5-997518A2BC17}" destId="{E6FCAEEA-854A-49BA-B853-042F2EDA0633}" srcOrd="0" destOrd="0" presId="urn:microsoft.com/office/officeart/2005/8/layout/vList5"/>
    <dgm:cxn modelId="{A3DBD4CD-C1E0-4D1D-AB4A-7FB2AF83B195}" type="presParOf" srcId="{AA8F0B13-EA3B-4552-98D3-F838E4965DEE}" destId="{8B8017B7-BF8F-4A26-BD5F-CA72BAA7D157}" srcOrd="1" destOrd="0" presId="urn:microsoft.com/office/officeart/2005/8/layout/vList5"/>
    <dgm:cxn modelId="{2A06B55B-5BE8-4F29-B939-D7966DCCBEE6}" type="presParOf" srcId="{AA8F0B13-EA3B-4552-98D3-F838E4965DEE}" destId="{507717DF-5735-4DFD-980D-F0D1FCC8BB0D}" srcOrd="2" destOrd="0" presId="urn:microsoft.com/office/officeart/2005/8/layout/vList5"/>
    <dgm:cxn modelId="{F688003C-ADA9-46E7-9D4D-13641AF7457F}" type="presParOf" srcId="{507717DF-5735-4DFD-980D-F0D1FCC8BB0D}" destId="{DF7EFD84-C449-48D3-8625-1E02E0CD0589}" srcOrd="0" destOrd="0" presId="urn:microsoft.com/office/officeart/2005/8/layout/vList5"/>
    <dgm:cxn modelId="{59036A7B-8B06-4350-A2BF-DAE1BCC05DEF}" type="presParOf" srcId="{AA8F0B13-EA3B-4552-98D3-F838E4965DEE}" destId="{7FF8BB0A-CFB8-4AE0-BF9D-4321DB2C6522}" srcOrd="3" destOrd="0" presId="urn:microsoft.com/office/officeart/2005/8/layout/vList5"/>
    <dgm:cxn modelId="{D70334B5-2B54-4747-ADE3-AD1DCA510EA2}" type="presParOf" srcId="{AA8F0B13-EA3B-4552-98D3-F838E4965DEE}" destId="{BB6F09DE-A0F5-431C-9CFA-B32AE87FEC16}" srcOrd="4" destOrd="0" presId="urn:microsoft.com/office/officeart/2005/8/layout/vList5"/>
    <dgm:cxn modelId="{E019639F-1785-4B35-A6FE-45A39E03A14E}" type="presParOf" srcId="{BB6F09DE-A0F5-431C-9CFA-B32AE87FEC16}" destId="{5B1F9872-6129-4BA4-81E3-0BE625E557DE}" srcOrd="0" destOrd="0" presId="urn:microsoft.com/office/officeart/2005/8/layout/vList5"/>
    <dgm:cxn modelId="{DED0222C-AB00-4BED-A389-31B78FA44AD0}" type="presParOf" srcId="{AA8F0B13-EA3B-4552-98D3-F838E4965DEE}" destId="{ECD6A480-1BEE-44E0-AEAF-6221D6A0C12D}" srcOrd="5" destOrd="0" presId="urn:microsoft.com/office/officeart/2005/8/layout/vList5"/>
    <dgm:cxn modelId="{E678C755-CB67-40CA-B2FA-AE424D560710}" type="presParOf" srcId="{AA8F0B13-EA3B-4552-98D3-F838E4965DEE}" destId="{29F78AC7-B2AE-43B9-9CB7-9B42EED92CDA}" srcOrd="6" destOrd="0" presId="urn:microsoft.com/office/officeart/2005/8/layout/vList5"/>
    <dgm:cxn modelId="{E81A5A00-42EB-4C31-84C3-4141EAB317E4}" type="presParOf" srcId="{29F78AC7-B2AE-43B9-9CB7-9B42EED92CDA}" destId="{4B3E658D-FA9D-44E2-947C-B0CB48355FD7}" srcOrd="0" destOrd="0" presId="urn:microsoft.com/office/officeart/2005/8/layout/vList5"/>
    <dgm:cxn modelId="{789DC6DF-8D12-4809-B163-4A57A8E4AA22}" type="presParOf" srcId="{AA8F0B13-EA3B-4552-98D3-F838E4965DEE}" destId="{F97D5C46-572F-455D-98EE-518921672C93}" srcOrd="7" destOrd="0" presId="urn:microsoft.com/office/officeart/2005/8/layout/vList5"/>
    <dgm:cxn modelId="{BC39A0A5-F9C8-4AA8-B487-579A5C564578}" type="presParOf" srcId="{AA8F0B13-EA3B-4552-98D3-F838E4965DEE}" destId="{70C90805-F9C9-4B15-B51E-1B0F5550BCDB}" srcOrd="8" destOrd="0" presId="urn:microsoft.com/office/officeart/2005/8/layout/vList5"/>
    <dgm:cxn modelId="{8464D851-E598-4991-9D71-2DE97A6B534A}" type="presParOf" srcId="{70C90805-F9C9-4B15-B51E-1B0F5550BCDB}" destId="{39A99AA7-5312-4E95-8E51-4CB6BCC7F7C4}" srcOrd="0" destOrd="0" presId="urn:microsoft.com/office/officeart/2005/8/layout/vList5"/>
    <dgm:cxn modelId="{C8606A53-D3F5-451F-8955-9508A7DCD1B4}" type="presParOf" srcId="{AA8F0B13-EA3B-4552-98D3-F838E4965DEE}" destId="{54DA21FA-3AF2-4AC9-BB08-237CBDC89012}" srcOrd="9" destOrd="0" presId="urn:microsoft.com/office/officeart/2005/8/layout/vList5"/>
    <dgm:cxn modelId="{D23EE7D6-AAB1-41C9-ACA9-5C84D5B8B36F}" type="presParOf" srcId="{AA8F0B13-EA3B-4552-98D3-F838E4965DEE}" destId="{876495DA-F658-4D55-8D8F-B89A0C6DCDF8}" srcOrd="10" destOrd="0" presId="urn:microsoft.com/office/officeart/2005/8/layout/vList5"/>
    <dgm:cxn modelId="{A20ADD56-8CE9-4B58-8B3F-93EDB8F2C733}" type="presParOf" srcId="{876495DA-F658-4D55-8D8F-B89A0C6DCDF8}" destId="{5237CDAE-DA40-4E68-9C5A-0728926A849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77A26-A5B9-4A6C-A94D-BE1713F515B7}">
      <dsp:nvSpPr>
        <dsp:cNvPr id="0" name=""/>
        <dsp:cNvSpPr/>
      </dsp:nvSpPr>
      <dsp:spPr>
        <a:xfrm>
          <a:off x="252955" y="2726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sz="700" b="1" kern="1200" dirty="0" smtClean="0">
              <a:solidFill>
                <a:schemeClr val="tx1"/>
              </a:solidFill>
            </a:rPr>
            <a:t>2019 г. – 1105 тыс. руб., 2020 г. – 1105 тыс. руб., 2021 г. – 1105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52955" y="2726"/>
        <a:ext cx="1796206" cy="1077723"/>
      </dsp:txXfrm>
    </dsp:sp>
    <dsp:sp modelId="{B189D1DD-1660-4D47-8565-E573D75AD731}">
      <dsp:nvSpPr>
        <dsp:cNvPr id="0" name=""/>
        <dsp:cNvSpPr/>
      </dsp:nvSpPr>
      <dsp:spPr>
        <a:xfrm>
          <a:off x="2228783" y="2726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sz="700" b="1" kern="1200" dirty="0" smtClean="0"/>
            <a:t>2019 г. – 4428 тыс. руб., 2020 г. – 4555 тыс. руб., 2021 г. – 4735 тыс. руб.</a:t>
          </a:r>
          <a:endParaRPr lang="ru-RU" sz="700" b="1" kern="1200" dirty="0"/>
        </a:p>
      </dsp:txBody>
      <dsp:txXfrm>
        <a:off x="2228783" y="2726"/>
        <a:ext cx="1796206" cy="1077723"/>
      </dsp:txXfrm>
    </dsp:sp>
    <dsp:sp modelId="{22D3A689-38A3-4BBD-AD69-A81B7416298B}">
      <dsp:nvSpPr>
        <dsp:cNvPr id="0" name=""/>
        <dsp:cNvSpPr/>
      </dsp:nvSpPr>
      <dsp:spPr>
        <a:xfrm>
          <a:off x="4204610" y="2726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18741 тыс. руб., 2020 г. – 16580 тыс. руб., 2021 г. – 16615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4204610" y="2726"/>
        <a:ext cx="1796206" cy="1077723"/>
      </dsp:txXfrm>
    </dsp:sp>
    <dsp:sp modelId="{A1B61145-D6F1-4CEE-A73A-0C832A8C61E1}">
      <dsp:nvSpPr>
        <dsp:cNvPr id="0" name=""/>
        <dsp:cNvSpPr/>
      </dsp:nvSpPr>
      <dsp:spPr>
        <a:xfrm>
          <a:off x="6180437" y="2726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«Безопасность жизнедеятельности в городе Балабаново»: </a:t>
          </a:r>
          <a:r>
            <a:rPr lang="ru-RU" sz="700" b="1" kern="1200" dirty="0" smtClean="0"/>
            <a:t>2019 г. – 3160 тыс. руб., 2020 г. – 2440 тыс. руб., 2021 г. – 2440 тыс. руб.</a:t>
          </a:r>
          <a:endParaRPr lang="ru-RU" sz="700" b="1" kern="1200" dirty="0"/>
        </a:p>
      </dsp:txBody>
      <dsp:txXfrm>
        <a:off x="6180437" y="2726"/>
        <a:ext cx="1796206" cy="1077723"/>
      </dsp:txXfrm>
    </dsp:sp>
    <dsp:sp modelId="{944C7D2A-CE59-4E61-8834-4EEEBB455DAF}">
      <dsp:nvSpPr>
        <dsp:cNvPr id="0" name=""/>
        <dsp:cNvSpPr/>
      </dsp:nvSpPr>
      <dsp:spPr>
        <a:xfrm>
          <a:off x="252955" y="1260071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«Выборы»: </a:t>
          </a:r>
          <a:r>
            <a:rPr lang="ru-RU" sz="700" b="1" kern="1200" dirty="0" smtClean="0"/>
            <a:t>2019 г. – </a:t>
          </a:r>
          <a:r>
            <a:rPr lang="ru-RU" sz="700" b="1" kern="1200" dirty="0" smtClean="0"/>
            <a:t>2300 </a:t>
          </a:r>
          <a:r>
            <a:rPr lang="ru-RU" sz="700" b="1" kern="1200" dirty="0" smtClean="0"/>
            <a:t>тыс. руб., 2020 г. – 390 тыс. руб., 2021 г. – 0 тыс. руб.</a:t>
          </a:r>
          <a:endParaRPr lang="ru-RU" sz="700" b="1" kern="1200" dirty="0"/>
        </a:p>
      </dsp:txBody>
      <dsp:txXfrm>
        <a:off x="252955" y="1260071"/>
        <a:ext cx="1796206" cy="1077723"/>
      </dsp:txXfrm>
    </dsp:sp>
    <dsp:sp modelId="{E3615419-3767-4863-8576-2FDE4D497C47}">
      <dsp:nvSpPr>
        <dsp:cNvPr id="0" name=""/>
        <dsp:cNvSpPr/>
      </dsp:nvSpPr>
      <dsp:spPr>
        <a:xfrm>
          <a:off x="2228783" y="1260071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32774 тыс. руб., 2020 г. – 33214 тыс. руб., 2021 г. – 39152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228783" y="1260071"/>
        <a:ext cx="1796206" cy="1077723"/>
      </dsp:txXfrm>
    </dsp:sp>
    <dsp:sp modelId="{60D625C2-4ACF-42EF-8B1F-D8D72A029E0B}">
      <dsp:nvSpPr>
        <dsp:cNvPr id="0" name=""/>
        <dsp:cNvSpPr/>
      </dsp:nvSpPr>
      <dsp:spPr>
        <a:xfrm>
          <a:off x="4204610" y="1260071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«Развитие физической культуры и спорта в г. Балабаново»: </a:t>
          </a:r>
          <a:r>
            <a:rPr lang="ru-RU" sz="700" b="1" kern="1200" dirty="0" smtClean="0"/>
            <a:t>2019 г. – 41129 тыс. руб., 2020 г. –27669 тыс. руб., 2021 г. –32753 тыс. руб.</a:t>
          </a:r>
          <a:endParaRPr lang="ru-RU" sz="700" b="1" kern="1200" dirty="0"/>
        </a:p>
      </dsp:txBody>
      <dsp:txXfrm>
        <a:off x="4204610" y="1260071"/>
        <a:ext cx="1796206" cy="1077723"/>
      </dsp:txXfrm>
    </dsp:sp>
    <dsp:sp modelId="{F63DE0F1-E4F1-4A9E-899E-164ED982587B}">
      <dsp:nvSpPr>
        <dsp:cNvPr id="0" name=""/>
        <dsp:cNvSpPr/>
      </dsp:nvSpPr>
      <dsp:spPr>
        <a:xfrm>
          <a:off x="6180437" y="1260071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29587 тыс. руб., 2020 г. – 27654 тыс. руб., 2021 г. – 26208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6180437" y="1260071"/>
        <a:ext cx="1796206" cy="1077723"/>
      </dsp:txXfrm>
    </dsp:sp>
    <dsp:sp modelId="{02519CA7-53F5-46D0-BBAE-1A25262818CF}">
      <dsp:nvSpPr>
        <dsp:cNvPr id="0" name=""/>
        <dsp:cNvSpPr/>
      </dsp:nvSpPr>
      <dsp:spPr>
        <a:xfrm>
          <a:off x="252955" y="2517415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</a:t>
          </a:r>
          <a:r>
            <a:rPr lang="ru-RU" sz="700" b="1" kern="1200" dirty="0" smtClean="0">
              <a:solidFill>
                <a:schemeClr val="tx1"/>
              </a:solidFill>
            </a:rPr>
            <a:t>10113 </a:t>
          </a:r>
          <a:r>
            <a:rPr lang="ru-RU" sz="700" b="1" kern="1200" dirty="0" smtClean="0">
              <a:solidFill>
                <a:schemeClr val="tx1"/>
              </a:solidFill>
            </a:rPr>
            <a:t>тыс. руб., 2020 г. – </a:t>
          </a:r>
          <a:r>
            <a:rPr lang="ru-RU" sz="700" b="1" kern="1200" dirty="0" smtClean="0">
              <a:solidFill>
                <a:schemeClr val="tx1"/>
              </a:solidFill>
            </a:rPr>
            <a:t>800 </a:t>
          </a:r>
          <a:r>
            <a:rPr lang="ru-RU" sz="700" b="1" kern="1200" dirty="0" smtClean="0">
              <a:solidFill>
                <a:schemeClr val="tx1"/>
              </a:solidFill>
            </a:rPr>
            <a:t>тыс. руб., 2021 г. – </a:t>
          </a:r>
          <a:r>
            <a:rPr lang="ru-RU" sz="700" b="1" kern="1200" dirty="0" smtClean="0">
              <a:solidFill>
                <a:schemeClr val="tx1"/>
              </a:solidFill>
            </a:rPr>
            <a:t>800 </a:t>
          </a:r>
          <a:r>
            <a:rPr lang="ru-RU" sz="700" b="1" kern="1200" dirty="0" smtClean="0">
              <a:solidFill>
                <a:schemeClr val="tx1"/>
              </a:solidFill>
            </a:rPr>
            <a:t>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52955" y="2517415"/>
        <a:ext cx="1796206" cy="1077723"/>
      </dsp:txXfrm>
    </dsp:sp>
    <dsp:sp modelId="{1B4F3A76-70C1-4173-BFB3-79D03C6EAC84}">
      <dsp:nvSpPr>
        <dsp:cNvPr id="0" name=""/>
        <dsp:cNvSpPr/>
      </dsp:nvSpPr>
      <dsp:spPr>
        <a:xfrm>
          <a:off x="2228783" y="2517415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sz="700" b="1" kern="1200" dirty="0" smtClean="0"/>
            <a:t>2019 г. – 2950 тыс. руб., 2020 г. – 1070 тыс. руб., 2021 г. – 1960 тыс. руб.</a:t>
          </a:r>
          <a:endParaRPr lang="ru-RU" sz="700" b="1" kern="1200" dirty="0"/>
        </a:p>
      </dsp:txBody>
      <dsp:txXfrm>
        <a:off x="2228783" y="2517415"/>
        <a:ext cx="1796206" cy="1077723"/>
      </dsp:txXfrm>
    </dsp:sp>
    <dsp:sp modelId="{2336B8D7-6188-48F1-A956-A7BB4A5D2F64}">
      <dsp:nvSpPr>
        <dsp:cNvPr id="0" name=""/>
        <dsp:cNvSpPr/>
      </dsp:nvSpPr>
      <dsp:spPr>
        <a:xfrm>
          <a:off x="4204610" y="2517415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7285 тыс. руб., 2020 г. – 7560 тыс. руб., 2021 г. – 7888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4204610" y="2517415"/>
        <a:ext cx="1796206" cy="1077723"/>
      </dsp:txXfrm>
    </dsp:sp>
    <dsp:sp modelId="{A146E97E-F28D-45B9-8B0F-3ADC27167B2C}">
      <dsp:nvSpPr>
        <dsp:cNvPr id="0" name=""/>
        <dsp:cNvSpPr/>
      </dsp:nvSpPr>
      <dsp:spPr>
        <a:xfrm>
          <a:off x="6180437" y="2517415"/>
          <a:ext cx="1796206" cy="1077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«Ремонт и содержание сети автомобильных дорог»: </a:t>
          </a:r>
          <a:r>
            <a:rPr lang="ru-RU" sz="700" b="1" kern="1200" dirty="0" smtClean="0"/>
            <a:t>2019 г. – 37136 тыс. руб., 2020 г. – 27751 тыс. руб., 2021 г. – 28014 тыс. руб.</a:t>
          </a:r>
          <a:endParaRPr lang="ru-RU" sz="700" b="1" kern="1200" dirty="0"/>
        </a:p>
      </dsp:txBody>
      <dsp:txXfrm>
        <a:off x="6180437" y="2517415"/>
        <a:ext cx="1796206" cy="1077723"/>
      </dsp:txXfrm>
    </dsp:sp>
    <dsp:sp modelId="{01E900EC-B0FB-4937-92D5-8E421A5A45B1}">
      <dsp:nvSpPr>
        <dsp:cNvPr id="0" name=""/>
        <dsp:cNvSpPr/>
      </dsp:nvSpPr>
      <dsp:spPr>
        <a:xfrm>
          <a:off x="252955" y="3774760"/>
          <a:ext cx="1796206" cy="10777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«Проведение праздничных мероприятий в г. Балабаново»: </a:t>
          </a:r>
          <a:r>
            <a:rPr lang="ru-RU" sz="700" b="1" kern="1200" dirty="0" smtClean="0"/>
            <a:t>2019 г. – 2780 тыс. руб., 2020 г. – 2780 тыс. руб., 2021 г. – 2780 тыс. руб.</a:t>
          </a:r>
          <a:endParaRPr lang="ru-RU" sz="700" b="1" kern="1200" dirty="0"/>
        </a:p>
      </dsp:txBody>
      <dsp:txXfrm>
        <a:off x="252955" y="3774760"/>
        <a:ext cx="1796206" cy="1077723"/>
      </dsp:txXfrm>
    </dsp:sp>
    <dsp:sp modelId="{33634896-89CD-438F-AFC1-F87306856668}">
      <dsp:nvSpPr>
        <dsp:cNvPr id="0" name=""/>
        <dsp:cNvSpPr/>
      </dsp:nvSpPr>
      <dsp:spPr>
        <a:xfrm>
          <a:off x="2228783" y="3774760"/>
          <a:ext cx="1796206" cy="1077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</a:t>
          </a:r>
          <a:r>
            <a:rPr lang="ru-RU" sz="700" b="1" kern="1200" dirty="0" smtClean="0">
              <a:solidFill>
                <a:schemeClr val="tx1"/>
              </a:solidFill>
            </a:rPr>
            <a:t>38700 </a:t>
          </a:r>
          <a:r>
            <a:rPr lang="ru-RU" sz="700" b="1" kern="1200" dirty="0" smtClean="0">
              <a:solidFill>
                <a:schemeClr val="tx1"/>
              </a:solidFill>
            </a:rPr>
            <a:t>тыс. руб., 2020 г. – 35250 тыс. руб., 2021 г. – 38250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2228783" y="3774760"/>
        <a:ext cx="1796206" cy="1077723"/>
      </dsp:txXfrm>
    </dsp:sp>
    <dsp:sp modelId="{487368EC-BFFA-418E-BBB1-7E6CF022FD9F}">
      <dsp:nvSpPr>
        <dsp:cNvPr id="0" name=""/>
        <dsp:cNvSpPr/>
      </dsp:nvSpPr>
      <dsp:spPr>
        <a:xfrm>
          <a:off x="4204610" y="3774760"/>
          <a:ext cx="1796206" cy="10777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«Управление муниципальным имуществом  МО «Город Балабаново»: </a:t>
          </a:r>
          <a:r>
            <a:rPr lang="ru-RU" sz="700" b="1" kern="1200" dirty="0" smtClean="0"/>
            <a:t>2019 г. – 8484 тыс. руб., 2020 г. – 7280 тыс. руб., 2021 г. – 7305 тыс. руб.</a:t>
          </a:r>
          <a:endParaRPr lang="ru-RU" sz="700" b="1" kern="1200" dirty="0"/>
        </a:p>
      </dsp:txBody>
      <dsp:txXfrm>
        <a:off x="4204610" y="3774760"/>
        <a:ext cx="1796206" cy="1077723"/>
      </dsp:txXfrm>
    </dsp:sp>
    <dsp:sp modelId="{B7857FEC-2219-4EFA-A4D1-2ED6EDD4AA61}">
      <dsp:nvSpPr>
        <dsp:cNvPr id="0" name=""/>
        <dsp:cNvSpPr/>
      </dsp:nvSpPr>
      <dsp:spPr>
        <a:xfrm>
          <a:off x="6180437" y="3774760"/>
          <a:ext cx="1796206" cy="107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sz="700" b="1" kern="1200" dirty="0" smtClean="0">
              <a:solidFill>
                <a:schemeClr val="tx1"/>
              </a:solidFill>
            </a:rPr>
            <a:t>2019 г. – 1125 тыс. руб., 2020 г. – 1125 тыс. руб., 2021 г. – 1125 тыс. руб.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6180437" y="3774760"/>
        <a:ext cx="1796206" cy="1077723"/>
      </dsp:txXfrm>
    </dsp:sp>
    <dsp:sp modelId="{AC826481-2138-406D-9169-7F475589C201}">
      <dsp:nvSpPr>
        <dsp:cNvPr id="0" name=""/>
        <dsp:cNvSpPr/>
      </dsp:nvSpPr>
      <dsp:spPr>
        <a:xfrm>
          <a:off x="282278" y="4968551"/>
          <a:ext cx="7653905" cy="378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sz="700" b="1" kern="1200" dirty="0" smtClean="0"/>
            <a:t>2019 г. – </a:t>
          </a:r>
          <a:r>
            <a:rPr lang="ru-RU" sz="700" b="1" kern="1200" dirty="0" smtClean="0"/>
            <a:t>40367 </a:t>
          </a:r>
          <a:r>
            <a:rPr lang="ru-RU" sz="700" b="1" kern="1200" dirty="0" smtClean="0"/>
            <a:t>тыс. руб., 2020 г. – 42546 тыс. руб., 2021 г. – 32801 тыс. руб.</a:t>
          </a:r>
          <a:endParaRPr lang="ru-RU" sz="700" b="1" kern="1200" dirty="0"/>
        </a:p>
      </dsp:txBody>
      <dsp:txXfrm>
        <a:off x="282278" y="4968551"/>
        <a:ext cx="7653905" cy="378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8341-0198-40D3-A7CD-A2EB9F5BA039}">
      <dsp:nvSpPr>
        <dsp:cNvPr id="0" name=""/>
        <dsp:cNvSpPr/>
      </dsp:nvSpPr>
      <dsp:spPr>
        <a:xfrm>
          <a:off x="0" y="133208"/>
          <a:ext cx="1247466" cy="12474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1800A8-27A8-4F0F-8ABA-1BE383202147}">
      <dsp:nvSpPr>
        <dsp:cNvPr id="0" name=""/>
        <dsp:cNvSpPr/>
      </dsp:nvSpPr>
      <dsp:spPr>
        <a:xfrm>
          <a:off x="496096" y="133208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Осуществление муниципальной поддержки по кап. ремонту МЖД: 2019 г. – 30 тыс. руб., 2020 г. – 30 тыс. руб., 2021 г. – 30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96096" y="133208"/>
        <a:ext cx="6655692" cy="1247466"/>
      </dsp:txXfrm>
    </dsp:sp>
    <dsp:sp modelId="{3B4938FF-931F-4CCF-93A3-2E7FD402D679}">
      <dsp:nvSpPr>
        <dsp:cNvPr id="0" name=""/>
        <dsp:cNvSpPr/>
      </dsp:nvSpPr>
      <dsp:spPr>
        <a:xfrm>
          <a:off x="0" y="1363659"/>
          <a:ext cx="1247466" cy="1247466"/>
        </a:xfrm>
        <a:prstGeom prst="ellipse">
          <a:avLst/>
        </a:prstGeom>
        <a:solidFill>
          <a:schemeClr val="accent3">
            <a:alpha val="50000"/>
            <a:hueOff val="224738"/>
            <a:satOff val="-8850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65086A6-AA9F-4288-9EED-5DE7D216ED81}">
      <dsp:nvSpPr>
        <dsp:cNvPr id="0" name=""/>
        <dsp:cNvSpPr/>
      </dsp:nvSpPr>
      <dsp:spPr>
        <a:xfrm>
          <a:off x="522053" y="1295298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2019 г. – 627 тыс. руб., 2020 г. – 652 тыс. руб., 2021 г. – 678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22053" y="1295298"/>
        <a:ext cx="6655692" cy="1247466"/>
      </dsp:txXfrm>
    </dsp:sp>
    <dsp:sp modelId="{8D1D7D27-D6DE-450E-9F4E-8DF27013E0F5}">
      <dsp:nvSpPr>
        <dsp:cNvPr id="0" name=""/>
        <dsp:cNvSpPr/>
      </dsp:nvSpPr>
      <dsp:spPr>
        <a:xfrm>
          <a:off x="0" y="2594111"/>
          <a:ext cx="1247466" cy="1247466"/>
        </a:xfrm>
        <a:prstGeom prst="ellipse">
          <a:avLst/>
        </a:prstGeom>
        <a:solidFill>
          <a:schemeClr val="accent3">
            <a:alpha val="50000"/>
            <a:hueOff val="449476"/>
            <a:satOff val="-17699"/>
            <a:lumOff val="862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0BC14E8-6BEA-4552-AFC1-E12C75022C19}">
      <dsp:nvSpPr>
        <dsp:cNvPr id="0" name=""/>
        <dsp:cNvSpPr/>
      </dsp:nvSpPr>
      <dsp:spPr>
        <a:xfrm>
          <a:off x="522053" y="2594111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2019 г. – 2 053 тыс. руб., 2020 г. – 2 135 тыс. руб., 2021 г. – 2 220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22053" y="2594111"/>
        <a:ext cx="6655692" cy="1247466"/>
      </dsp:txXfrm>
    </dsp:sp>
    <dsp:sp modelId="{62339078-56A2-49C2-9175-A47E3CDDCC50}">
      <dsp:nvSpPr>
        <dsp:cNvPr id="0" name=""/>
        <dsp:cNvSpPr/>
      </dsp:nvSpPr>
      <dsp:spPr>
        <a:xfrm>
          <a:off x="0" y="3824562"/>
          <a:ext cx="1247466" cy="1247466"/>
        </a:xfrm>
        <a:prstGeom prst="ellipse">
          <a:avLst/>
        </a:prstGeom>
        <a:solidFill>
          <a:schemeClr val="accent3">
            <a:alpha val="50000"/>
            <a:hueOff val="674214"/>
            <a:satOff val="-26549"/>
            <a:lumOff val="129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EF36F61-E5F5-4B71-BEB7-606ADD587777}">
      <dsp:nvSpPr>
        <dsp:cNvPr id="0" name=""/>
        <dsp:cNvSpPr/>
      </dsp:nvSpPr>
      <dsp:spPr>
        <a:xfrm>
          <a:off x="462285" y="3760630"/>
          <a:ext cx="6655692" cy="124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all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текущий ремонт жилищного фонда: 2019 г. – 1 718 тыс. руб., 2020 г. – 1 738 тыс. руб., 2021 г. – 1 806 тыс. руб.</a:t>
          </a:r>
          <a:endParaRPr lang="ru-RU" sz="2000" b="0" kern="1200" cap="all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62285" y="3760630"/>
        <a:ext cx="6655692" cy="1247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05EF-BC4E-4628-908A-B3B626B4774C}">
      <dsp:nvSpPr>
        <dsp:cNvPr id="0" name=""/>
        <dsp:cNvSpPr/>
      </dsp:nvSpPr>
      <dsp:spPr>
        <a:xfrm rot="5400000">
          <a:off x="-233281" y="236788"/>
          <a:ext cx="1555209" cy="10886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547829"/>
        <a:ext cx="1088646" cy="466563"/>
      </dsp:txXfrm>
    </dsp:sp>
    <dsp:sp modelId="{F4D28ABB-502F-4831-893F-9B9D4A0D223E}">
      <dsp:nvSpPr>
        <dsp:cNvPr id="0" name=""/>
        <dsp:cNvSpPr/>
      </dsp:nvSpPr>
      <dsp:spPr>
        <a:xfrm rot="5400000">
          <a:off x="4378723" y="-3286569"/>
          <a:ext cx="1010886" cy="7591039"/>
        </a:xfrm>
        <a:prstGeom prst="round2SameRect">
          <a:avLst/>
        </a:prstGeom>
        <a:solidFill>
          <a:srgbClr val="ADDB7B">
            <a:alpha val="89804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МП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kern="1200" dirty="0" smtClean="0">
              <a:effectLst/>
            </a:rPr>
            <a:t>Безопасность жизнедеятельности в г. Балабаново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": 2019 г. – 78 тыс. руб., 2020 г. – 78 тыс. руб., 2021 г. – 78 тыс. руб.</a:t>
          </a:r>
          <a:endParaRPr lang="ru-RU" sz="1800" b="0" kern="1200" dirty="0">
            <a:effectLst/>
          </a:endParaRPr>
        </a:p>
      </dsp:txBody>
      <dsp:txXfrm rot="-5400000">
        <a:off x="1088647" y="52854"/>
        <a:ext cx="7541692" cy="912192"/>
      </dsp:txXfrm>
    </dsp:sp>
    <dsp:sp modelId="{3D8F07CF-A846-4421-BA66-E06098B0C0C7}">
      <dsp:nvSpPr>
        <dsp:cNvPr id="0" name=""/>
        <dsp:cNvSpPr/>
      </dsp:nvSpPr>
      <dsp:spPr>
        <a:xfrm rot="5400000">
          <a:off x="-233281" y="1648279"/>
          <a:ext cx="1555209" cy="1088646"/>
        </a:xfrm>
        <a:prstGeom prst="chevron">
          <a:avLst/>
        </a:prstGeom>
        <a:solidFill>
          <a:schemeClr val="accent3">
            <a:hueOff val="224738"/>
            <a:satOff val="-8850"/>
            <a:lumOff val="4314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1959320"/>
        <a:ext cx="1088646" cy="466563"/>
      </dsp:txXfrm>
    </dsp:sp>
    <dsp:sp modelId="{01CE5206-774F-4515-B8D3-D579FC030406}">
      <dsp:nvSpPr>
        <dsp:cNvPr id="0" name=""/>
        <dsp:cNvSpPr/>
      </dsp:nvSpPr>
      <dsp:spPr>
        <a:xfrm rot="5400000">
          <a:off x="4378723" y="-1875078"/>
          <a:ext cx="1010886" cy="7591039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224738"/>
              <a:satOff val="-8850"/>
              <a:lumOff val="4314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"Город Балабаново": 2019 г. – 620 тыс. руб.</a:t>
          </a:r>
          <a:endParaRPr lang="ru-RU" sz="1800" b="0" kern="1200" cap="none" spc="0" baseline="0" dirty="0">
            <a:ln w="10541" cmpd="sng">
              <a:prstDash val="solid"/>
            </a:ln>
            <a:effectLst/>
          </a:endParaRPr>
        </a:p>
      </dsp:txBody>
      <dsp:txXfrm rot="-5400000">
        <a:off x="1088647" y="1464345"/>
        <a:ext cx="7541692" cy="912192"/>
      </dsp:txXfrm>
    </dsp:sp>
    <dsp:sp modelId="{29075996-DEAE-4B02-BD8F-E9B68B70CF33}">
      <dsp:nvSpPr>
        <dsp:cNvPr id="0" name=""/>
        <dsp:cNvSpPr/>
      </dsp:nvSpPr>
      <dsp:spPr>
        <a:xfrm rot="5400000">
          <a:off x="-233281" y="3059770"/>
          <a:ext cx="1555209" cy="1088646"/>
        </a:xfrm>
        <a:prstGeom prst="chevron">
          <a:avLst/>
        </a:prstGeom>
        <a:solidFill>
          <a:schemeClr val="accent3">
            <a:hueOff val="449476"/>
            <a:satOff val="-17699"/>
            <a:lumOff val="8627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3370811"/>
        <a:ext cx="1088646" cy="466563"/>
      </dsp:txXfrm>
    </dsp:sp>
    <dsp:sp modelId="{1FB29504-5683-4951-BFCD-FCB8A4FF17B6}">
      <dsp:nvSpPr>
        <dsp:cNvPr id="0" name=""/>
        <dsp:cNvSpPr/>
      </dsp:nvSpPr>
      <dsp:spPr>
        <a:xfrm rot="5400000">
          <a:off x="4378723" y="-463587"/>
          <a:ext cx="1010886" cy="759103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449476"/>
              <a:satOff val="-17699"/>
              <a:lumOff val="8627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2019 г. – 38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700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тыс. руб., 2020 г. – 35 250 тыс. руб., 2021 г. – 38 250 тыс. руб.</a:t>
          </a:r>
          <a:endParaRPr lang="ru-RU" sz="1800" kern="1200" baseline="0" dirty="0">
            <a:effectLst/>
          </a:endParaRPr>
        </a:p>
      </dsp:txBody>
      <dsp:txXfrm rot="-5400000">
        <a:off x="1088647" y="2875836"/>
        <a:ext cx="7541692" cy="912192"/>
      </dsp:txXfrm>
    </dsp:sp>
    <dsp:sp modelId="{93C543B6-3983-433E-B607-41B83BC4533E}">
      <dsp:nvSpPr>
        <dsp:cNvPr id="0" name=""/>
        <dsp:cNvSpPr/>
      </dsp:nvSpPr>
      <dsp:spPr>
        <a:xfrm rot="5400000">
          <a:off x="-233281" y="4471260"/>
          <a:ext cx="1555209" cy="1088646"/>
        </a:xfrm>
        <a:prstGeom prst="chevron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baseline="0" dirty="0"/>
        </a:p>
      </dsp:txBody>
      <dsp:txXfrm rot="-5400000">
        <a:off x="1" y="4782301"/>
        <a:ext cx="1088646" cy="466563"/>
      </dsp:txXfrm>
    </dsp:sp>
    <dsp:sp modelId="{A736D812-A991-46DC-B6F5-0582144FD483}">
      <dsp:nvSpPr>
        <dsp:cNvPr id="0" name=""/>
        <dsp:cNvSpPr/>
      </dsp:nvSpPr>
      <dsp:spPr>
        <a:xfrm rot="5400000">
          <a:off x="4378723" y="947902"/>
          <a:ext cx="1010886" cy="7591039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2019 г. – 1 800 тыс. руб., 2020 г. – 1 800 тыс. руб., 2021 г. – 1 800 тыс. руб.</a:t>
          </a:r>
          <a:endParaRPr lang="ru-RU" sz="1800" b="0" kern="1200" cap="none" spc="0" baseline="0" dirty="0">
            <a:ln w="10541" cmpd="sng">
              <a:prstDash val="solid"/>
            </a:ln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cap="none" spc="0" baseline="0" dirty="0" smtClean="0">
            <a:ln w="10541" cmpd="sng">
              <a:prstDash val="solid"/>
            </a:ln>
            <a:effectLst/>
          </a:endParaRPr>
        </a:p>
      </dsp:txBody>
      <dsp:txXfrm rot="-5400000">
        <a:off x="1088647" y="4287326"/>
        <a:ext cx="7541692" cy="912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0545-E53B-48F3-B356-62A312954CB2}">
      <dsp:nvSpPr>
        <dsp:cNvPr id="0" name=""/>
        <dsp:cNvSpPr/>
      </dsp:nvSpPr>
      <dsp:spPr>
        <a:xfrm>
          <a:off x="0" y="0"/>
          <a:ext cx="8560956" cy="4823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МП "Ремонт и содержание сети автомобильных дорог"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0" y="0"/>
        <a:ext cx="8560956" cy="1447122"/>
      </dsp:txXfrm>
    </dsp:sp>
    <dsp:sp modelId="{59FF0B83-B479-4CED-908D-4370333C7530}">
      <dsp:nvSpPr>
        <dsp:cNvPr id="0" name=""/>
        <dsp:cNvSpPr/>
      </dsp:nvSpPr>
      <dsp:spPr>
        <a:xfrm>
          <a:off x="143693" y="935309"/>
          <a:ext cx="8287553" cy="501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 сети автомобильных дорог: 2019 г. – 22 млн. руб., 2020 г. – 22 млн. руб., 2021 г. – 22 млн. руб.</a:t>
          </a:r>
          <a:endParaRPr lang="ru-RU" sz="1800" kern="1200" dirty="0"/>
        </a:p>
      </dsp:txBody>
      <dsp:txXfrm>
        <a:off x="158392" y="950008"/>
        <a:ext cx="8258155" cy="472466"/>
      </dsp:txXfrm>
    </dsp:sp>
    <dsp:sp modelId="{9E00AE17-3F7B-4474-96B2-A4F30850F7A9}">
      <dsp:nvSpPr>
        <dsp:cNvPr id="0" name=""/>
        <dsp:cNvSpPr/>
      </dsp:nvSpPr>
      <dsp:spPr>
        <a:xfrm>
          <a:off x="143693" y="1511373"/>
          <a:ext cx="8287553" cy="534758"/>
        </a:xfrm>
        <a:prstGeom prst="roundRect">
          <a:avLst>
            <a:gd name="adj" fmla="val 10000"/>
          </a:avLst>
        </a:prstGeom>
        <a:solidFill>
          <a:schemeClr val="accent5">
            <a:hueOff val="491443"/>
            <a:satOff val="-10793"/>
            <a:lumOff val="274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ремонт и капитальный ремонт сети автомобильных дорог: 2019 г. – 1 000 тыс. руб., 2020 г. – 1 200 тыс. руб., 2021 г. – 1 400 тыс. руб.  </a:t>
          </a:r>
          <a:endParaRPr lang="ru-RU" sz="1800" kern="1200" dirty="0"/>
        </a:p>
      </dsp:txBody>
      <dsp:txXfrm>
        <a:off x="159356" y="1527036"/>
        <a:ext cx="8256227" cy="503432"/>
      </dsp:txXfrm>
    </dsp:sp>
    <dsp:sp modelId="{1AF36553-9023-4451-9677-812E2590BF70}">
      <dsp:nvSpPr>
        <dsp:cNvPr id="0" name=""/>
        <dsp:cNvSpPr/>
      </dsp:nvSpPr>
      <dsp:spPr>
        <a:xfrm>
          <a:off x="143693" y="2159445"/>
          <a:ext cx="8273856" cy="339317"/>
        </a:xfrm>
        <a:prstGeom prst="roundRect">
          <a:avLst>
            <a:gd name="adj" fmla="val 10000"/>
          </a:avLst>
        </a:prstGeom>
        <a:solidFill>
          <a:schemeClr val="accent5">
            <a:hueOff val="982886"/>
            <a:satOff val="-21585"/>
            <a:lumOff val="549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проектирование дорог: 2019 г. – 1 730 тыс. руб.</a:t>
          </a:r>
        </a:p>
      </dsp:txBody>
      <dsp:txXfrm>
        <a:off x="153631" y="2169383"/>
        <a:ext cx="8253980" cy="319441"/>
      </dsp:txXfrm>
    </dsp:sp>
    <dsp:sp modelId="{74B9E92B-A37F-4926-B179-56994A434E96}">
      <dsp:nvSpPr>
        <dsp:cNvPr id="0" name=""/>
        <dsp:cNvSpPr/>
      </dsp:nvSpPr>
      <dsp:spPr>
        <a:xfrm>
          <a:off x="143693" y="2591493"/>
          <a:ext cx="8273856" cy="542568"/>
        </a:xfrm>
        <a:prstGeom prst="roundRect">
          <a:avLst>
            <a:gd name="adj" fmla="val 10000"/>
          </a:avLst>
        </a:prstGeom>
        <a:solidFill>
          <a:schemeClr val="accent5">
            <a:hueOff val="1474328"/>
            <a:satOff val="-32378"/>
            <a:lumOff val="823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обеспечение безопасности дорожного движения: 2019 г. – 4 415 тыс. руб., 2020 г. – 3 500 тыс. руб., 2021 г. – 3 500 тыс. руб.</a:t>
          </a:r>
        </a:p>
      </dsp:txBody>
      <dsp:txXfrm>
        <a:off x="159584" y="2607384"/>
        <a:ext cx="8242074" cy="510786"/>
      </dsp:txXfrm>
    </dsp:sp>
    <dsp:sp modelId="{88439BFF-46A8-4CA3-B4A9-499CE4AE7658}">
      <dsp:nvSpPr>
        <dsp:cNvPr id="0" name=""/>
        <dsp:cNvSpPr/>
      </dsp:nvSpPr>
      <dsp:spPr>
        <a:xfrm>
          <a:off x="143693" y="3239565"/>
          <a:ext cx="8273856" cy="719035"/>
        </a:xfrm>
        <a:prstGeom prst="roundRect">
          <a:avLst>
            <a:gd name="adj" fmla="val 10000"/>
          </a:avLst>
        </a:prstGeom>
        <a:solidFill>
          <a:schemeClr val="accent5">
            <a:hueOff val="1965771"/>
            <a:satOff val="-43170"/>
            <a:lumOff val="1098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содержание, капитальный ремонт сети автомобильных дорог за счет средств Дорожного фонда: 2019 г. – 991 тыс. руб., 2020 г. – 1 051 тыс. руб., 2021 г. – 1 114 тыс. руб.</a:t>
          </a:r>
        </a:p>
      </dsp:txBody>
      <dsp:txXfrm>
        <a:off x="164753" y="3260625"/>
        <a:ext cx="8231736" cy="676915"/>
      </dsp:txXfrm>
    </dsp:sp>
    <dsp:sp modelId="{B494858A-84D5-466F-A893-0E4FBA8E21F0}">
      <dsp:nvSpPr>
        <dsp:cNvPr id="0" name=""/>
        <dsp:cNvSpPr/>
      </dsp:nvSpPr>
      <dsp:spPr>
        <a:xfrm>
          <a:off x="143693" y="4031654"/>
          <a:ext cx="8273856" cy="324636"/>
        </a:xfrm>
        <a:prstGeom prst="roundRect">
          <a:avLst>
            <a:gd name="adj" fmla="val 1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строительство автомобильных дорог: 2019 г. - 7 млн. руб.</a:t>
          </a:r>
          <a:endParaRPr lang="ru-RU" sz="1800" kern="1200" dirty="0"/>
        </a:p>
      </dsp:txBody>
      <dsp:txXfrm>
        <a:off x="153201" y="4041162"/>
        <a:ext cx="8254840" cy="305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4567-52E2-4D90-8B40-A4F7262B81D5}">
      <dsp:nvSpPr>
        <dsp:cNvPr id="0" name=""/>
        <dsp:cNvSpPr/>
      </dsp:nvSpPr>
      <dsp:spPr>
        <a:xfrm>
          <a:off x="2742" y="0"/>
          <a:ext cx="2998573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«Благоустройство городского поселения «Город Балабаново»: 2019 г. – 29 587 тыс. руб., 2020 г. – 27 654 тыс. руб., 2021 г. – 26 208 тыс. руб.</a:t>
          </a:r>
          <a:endParaRPr lang="ru-RU" sz="1800" kern="1200" dirty="0"/>
        </a:p>
      </dsp:txBody>
      <dsp:txXfrm>
        <a:off x="2742" y="0"/>
        <a:ext cx="2998573" cy="1663384"/>
      </dsp:txXfrm>
    </dsp:sp>
    <dsp:sp modelId="{3A1D7661-44C7-442E-B6D5-170DE1FD51C9}">
      <dsp:nvSpPr>
        <dsp:cNvPr id="0" name=""/>
        <dsp:cNvSpPr/>
      </dsp:nvSpPr>
      <dsp:spPr>
        <a:xfrm>
          <a:off x="3196685" y="0"/>
          <a:ext cx="2604918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«Формирование комфортной городской среды города Балабаново»: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2019 г. –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10 113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тыс. руб., 2020 г. –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800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тыс. руб., 2021 г. –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800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тыс. руб.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196685" y="0"/>
        <a:ext cx="2604918" cy="1663384"/>
      </dsp:txXfrm>
    </dsp:sp>
    <dsp:sp modelId="{E6C4C0B5-E3A4-4ABA-B71C-1D7BB61F3EAC}">
      <dsp:nvSpPr>
        <dsp:cNvPr id="0" name=""/>
        <dsp:cNvSpPr/>
      </dsp:nvSpPr>
      <dsp:spPr>
        <a:xfrm>
          <a:off x="5996972" y="0"/>
          <a:ext cx="2604918" cy="5544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2019 г. – 1 млн. руб., 2020 г. – 550 тыс. руб., 2021 г. – 550 тыс. руб.</a:t>
          </a:r>
        </a:p>
      </dsp:txBody>
      <dsp:txXfrm>
        <a:off x="5996972" y="0"/>
        <a:ext cx="2604918" cy="1663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CAEEA-854A-49BA-B853-042F2EDA0633}">
      <dsp:nvSpPr>
        <dsp:cNvPr id="0" name=""/>
        <dsp:cNvSpPr/>
      </dsp:nvSpPr>
      <dsp:spPr>
        <a:xfrm>
          <a:off x="2634" y="1575"/>
          <a:ext cx="5395330" cy="9174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МП «Совершенствование системы муниципального управления ГП «Г. Балабаново»: 2019 г. – </a:t>
          </a:r>
          <a:r>
            <a:rPr lang="ru-RU" sz="1400" b="0" i="0" kern="1200" dirty="0" smtClean="0">
              <a:solidFill>
                <a:schemeClr val="tx1"/>
              </a:solidFill>
            </a:rPr>
            <a:t>5 072 </a:t>
          </a:r>
          <a:r>
            <a:rPr lang="ru-RU" sz="1400" b="0" i="0" kern="1200" dirty="0" smtClean="0">
              <a:solidFill>
                <a:schemeClr val="tx1"/>
              </a:solidFill>
            </a:rPr>
            <a:t>тыс. руб., 2020 г. – 6 724 тыс. руб., 2021 г. – 6 359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46361"/>
        <a:ext cx="5305758" cy="827879"/>
      </dsp:txXfrm>
    </dsp:sp>
    <dsp:sp modelId="{DF7EFD84-C449-48D3-8625-1E02E0CD0589}">
      <dsp:nvSpPr>
        <dsp:cNvPr id="0" name=""/>
        <dsp:cNvSpPr/>
      </dsp:nvSpPr>
      <dsp:spPr>
        <a:xfrm>
          <a:off x="2634" y="964900"/>
          <a:ext cx="5395330" cy="917451"/>
        </a:xfrm>
        <a:prstGeom prst="roundRect">
          <a:avLst/>
        </a:prstGeom>
        <a:solidFill>
          <a:schemeClr val="accent5">
            <a:hueOff val="491443"/>
            <a:satOff val="-10793"/>
            <a:lumOff val="274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МП «Кадровая политика в г. Балабаново»: 2019 г. – 18 741 тыс. руб., 2020 г. – 16 579 тыс. руб., 2021 г. – 16 614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1009686"/>
        <a:ext cx="5305758" cy="827879"/>
      </dsp:txXfrm>
    </dsp:sp>
    <dsp:sp modelId="{5B1F9872-6129-4BA4-81E3-0BE625E557DE}">
      <dsp:nvSpPr>
        <dsp:cNvPr id="0" name=""/>
        <dsp:cNvSpPr/>
      </dsp:nvSpPr>
      <dsp:spPr>
        <a:xfrm>
          <a:off x="2634" y="1928224"/>
          <a:ext cx="5395330" cy="917451"/>
        </a:xfrm>
        <a:prstGeom prst="roundRect">
          <a:avLst/>
        </a:prstGeom>
        <a:solidFill>
          <a:schemeClr val="accent5">
            <a:hueOff val="982886"/>
            <a:satOff val="-21585"/>
            <a:lumOff val="549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</a:rPr>
            <a:t>Муниципальная программа «Безопасность жизнедеятельности в г. Балабаново»: 2019 г. – 3 082 тыс. руб., 2020 г. – 2 362 тыс. руб., 2021 г. – 2 362 тыс. руб.</a:t>
          </a:r>
          <a:endParaRPr lang="ru-RU" sz="1400" b="0" i="0" kern="1200" dirty="0">
            <a:solidFill>
              <a:schemeClr val="tx1"/>
            </a:solidFill>
          </a:endParaRPr>
        </a:p>
      </dsp:txBody>
      <dsp:txXfrm>
        <a:off x="47420" y="1973010"/>
        <a:ext cx="5305758" cy="827879"/>
      </dsp:txXfrm>
    </dsp:sp>
    <dsp:sp modelId="{4B3E658D-FA9D-44E2-947C-B0CB48355FD7}">
      <dsp:nvSpPr>
        <dsp:cNvPr id="0" name=""/>
        <dsp:cNvSpPr/>
      </dsp:nvSpPr>
      <dsp:spPr>
        <a:xfrm>
          <a:off x="2634" y="2891548"/>
          <a:ext cx="5395330" cy="917451"/>
        </a:xfrm>
        <a:prstGeom prst="roundRect">
          <a:avLst/>
        </a:prstGeom>
        <a:solidFill>
          <a:schemeClr val="accent5">
            <a:hueOff val="1474328"/>
            <a:satOff val="-32378"/>
            <a:lumOff val="823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Муниципальная программа «Управление муниципальным имуществом МО ГП «Г. Балабаново»: 2019 г. – 6 684 тыс. руб., 2020 г. – 5 480 тыс. руб., 2021 г. – 5 505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2936334"/>
        <a:ext cx="5305758" cy="827879"/>
      </dsp:txXfrm>
    </dsp:sp>
    <dsp:sp modelId="{39A99AA7-5312-4E95-8E51-4CB6BCC7F7C4}">
      <dsp:nvSpPr>
        <dsp:cNvPr id="0" name=""/>
        <dsp:cNvSpPr/>
      </dsp:nvSpPr>
      <dsp:spPr>
        <a:xfrm>
          <a:off x="2634" y="3854873"/>
          <a:ext cx="5395330" cy="917451"/>
        </a:xfrm>
        <a:prstGeom prst="roundRect">
          <a:avLst/>
        </a:prstGeom>
        <a:solidFill>
          <a:schemeClr val="accent5">
            <a:hueOff val="1965771"/>
            <a:satOff val="-43170"/>
            <a:lumOff val="1098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Содержание военно-учетного стола: 2019 г. – 1 716 тыс. руб., 2020 г. – 1 705 тыс. руб., 2021 г. – 1 767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3899659"/>
        <a:ext cx="5305758" cy="827879"/>
      </dsp:txXfrm>
    </dsp:sp>
    <dsp:sp modelId="{5237CDAE-DA40-4E68-9C5A-0728926A8499}">
      <dsp:nvSpPr>
        <dsp:cNvPr id="0" name=""/>
        <dsp:cNvSpPr/>
      </dsp:nvSpPr>
      <dsp:spPr>
        <a:xfrm>
          <a:off x="2634" y="4818197"/>
          <a:ext cx="5395330" cy="917451"/>
        </a:xfrm>
        <a:prstGeom prst="round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solidFill>
                <a:schemeClr val="tx1"/>
              </a:solidFill>
            </a:rPr>
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2019 г. – 1 330 тыс. руб., 2020 г. – 520тыс. руб., 2021 г. – 1 410 тыс. руб.</a:t>
          </a:r>
          <a:endParaRPr lang="ru-RU" sz="1300" b="0" i="0" kern="1200" dirty="0">
            <a:solidFill>
              <a:schemeClr val="tx1"/>
            </a:solidFill>
          </a:endParaRPr>
        </a:p>
      </dsp:txBody>
      <dsp:txXfrm>
        <a:off x="47420" y="4862983"/>
        <a:ext cx="5305758" cy="82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0.64843</cdr:y>
    </cdr:from>
    <cdr:to>
      <cdr:x>0.99968</cdr:x>
      <cdr:y>0.97838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3" y="3548586"/>
          <a:ext cx="2206880" cy="18057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0.79618</cdr:x>
      <cdr:y>0.23792</cdr:y>
    </cdr:from>
    <cdr:to>
      <cdr:x>0.95863</cdr:x>
      <cdr:y>0.62772</cdr:y>
    </cdr:to>
    <cdr:pic>
      <cdr:nvPicPr>
        <cdr:cNvPr id="5" name="Picture 3" descr="\\Data-server\обмен\Отчёт Главы  2018 год!!!!!!!\Фото ОСП и ИО\Буккроссинг\_DSC0076 (2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43941" y="1302053"/>
          <a:ext cx="1416840" cy="2133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0.5402</cdr:x>
      <cdr:y>0</cdr:y>
    </cdr:from>
    <cdr:to>
      <cdr:x>0.68894</cdr:x>
      <cdr:y>0.07583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550403" y="-1124745"/>
          <a:ext cx="1252926" cy="3952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0.0084</cdr:x>
      <cdr:y>0.7013</cdr:y>
    </cdr:from>
    <cdr:to>
      <cdr:x>0.28571</cdr:x>
      <cdr:y>0.98558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888432"/>
          <a:ext cx="2376264" cy="157625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22"/>
        </a:effectLst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0.06545</cdr:x>
      <cdr:y>0.09869</cdr:y>
    </cdr:from>
    <cdr:to>
      <cdr:x>0.94211</cdr:x>
      <cdr:y>0.26219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838" y="551904"/>
          <a:ext cx="76328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212" cy="49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315" y="0"/>
            <a:ext cx="2921211" cy="49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1" y="4689078"/>
            <a:ext cx="5393372" cy="44426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565"/>
            <a:ext cx="2921212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315" y="9376565"/>
            <a:ext cx="2921211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887C-15DE-44CD-A43B-640B31574213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7B4F8-72D3-4669-ABCF-2D6F5369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F5E-8450-4E9A-9AA2-3994A9BACC1B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07CD-7E1F-4E54-8034-AB090AE52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0E1C-086A-41B4-948C-B730E5B0DBFF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3A67-FB57-4F4C-AF8E-2E2CBFACD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0BA9-3222-4568-84C2-8D98B775F2C6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EE0-E9CD-4AA1-91A3-897B23692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4603-3192-4867-AAAF-81C7E955764B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54A-7C68-466C-AE53-F5D45D59F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53BC-FCDD-4C9D-A23B-3F59EC9C96C6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9725-E9D3-4116-A13F-87A402D8E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F38A-8607-4FAF-84BF-AD04F5F0F2D6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F08A-9301-4905-B330-2BF5D8E2D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A7-66F4-4520-8622-74789F5960B2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C699-3ED3-4130-BF54-96A076080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1542-73B4-49FF-863B-4C0ED7D87C24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704F-E6F7-4A99-BF22-AD5E0368D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303-22AD-47CF-BC4C-687ECC0EE50F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B086-51EB-4CB8-856F-2C7547D6A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C9B-1B37-46DD-98F7-4ADDD24C674B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A42267-8528-412B-B53F-B708AD11B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1CA09-6868-4959-BC84-1681A1CD8C4A}" type="datetime1">
              <a:rPr lang="ru-RU"/>
              <a:pPr>
                <a:defRPr/>
              </a:pPr>
              <a:t>19.04.2019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917B7-3A06-443C-8588-608471EDA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.png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1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решению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Городской Думы городского поселения «Город Балабаново»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от 20.12.2018 г. № 86-д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 бюджете городского поселения «Город Балабаново» на 2019 год и на плановый период 2020 и 2021 годов»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городское 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6538"/>
            <a:ext cx="10604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4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6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8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10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1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pic>
        <p:nvPicPr>
          <p:cNvPr id="2355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99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6058" y="3202515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государственных </a:t>
            </a:r>
            <a:r>
              <a:rPr lang="ru-RU" sz="1600" dirty="0" smtClean="0"/>
              <a:t>внебюджетных </a:t>
            </a:r>
            <a:r>
              <a:rPr lang="ru-RU" sz="1600" dirty="0"/>
              <a:t>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30520" y="319566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2438" y="3153122"/>
            <a:ext cx="1972790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96336" y="3146276"/>
            <a:ext cx="139442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Местные</a:t>
            </a:r>
            <a:r>
              <a:rPr lang="ru-RU" dirty="0"/>
              <a:t> </a:t>
            </a:r>
            <a:r>
              <a:rPr lang="ru-RU" sz="1700" dirty="0"/>
              <a:t>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767138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64088" y="5313362"/>
            <a:ext cx="204125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6125" y="4467225"/>
            <a:ext cx="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3825" y="4465638"/>
            <a:ext cx="1897063" cy="78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350" y="4441825"/>
            <a:ext cx="3754438" cy="835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pic>
        <p:nvPicPr>
          <p:cNvPr id="2457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pic>
        <p:nvPicPr>
          <p:cNvPr id="2560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pic>
        <p:nvPicPr>
          <p:cNvPr id="2662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28675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</a:t>
            </a: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Калугастата,  численность населения города Балабаново на 1 января </a:t>
            </a:r>
            <a:r>
              <a:rPr lang="ru-RU" sz="1200" dirty="0" smtClean="0"/>
              <a:t>2018 </a:t>
            </a:r>
            <a:r>
              <a:rPr lang="ru-RU" sz="1200" dirty="0" smtClean="0"/>
              <a:t>года составила 25 608 человек, что на 144 человека меньше, чем на 1 января 2017 года.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состоянию на 01.01.2018 на территории города зарегистрировано 524 предприятия и организации различной организационно-правовой формы, из которых 456 являются действующими.  Численность работающих в экономике в среднегодовом исчислении в 2017 году составила 10501 чел.,  из  которых почти половина (48%)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2017 году в целом произошло уменьшение численности работающих в экономике города по отношению к 2016 году на 48 человек.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опроса предприятий города в 2018 году ожидается уменьшение численности работающих на 142 человека.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сфере занятости населения</a:t>
            </a:r>
            <a:r>
              <a:rPr lang="ru-RU" sz="1200" i="1" dirty="0" smtClean="0"/>
              <a:t> </a:t>
            </a:r>
            <a:r>
              <a:rPr lang="ru-RU" sz="1200" dirty="0" smtClean="0"/>
              <a:t>отмечается уменьшение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200" i="1" dirty="0" smtClean="0"/>
              <a:t> </a:t>
            </a:r>
            <a:r>
              <a:rPr lang="ru-RU" sz="1200" dirty="0" smtClean="0"/>
              <a:t>По состоянию на 01.01.2018 в службе занятости населения зарегистрированы 69 человек. На 01.10.2018 – зарегистрированы, в качестве безработных 63 человека. Уровень официально зарегистрированной безработицы на конец 2017 года составил 0,31% против 0,39% в 2016 году. По уровню занятости населения Балабаново является одним из наиболее благополучных населенных пунктов Калужской области. </a:t>
            </a:r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2017 году в Балабаново среднемесячная заработная плата составила 33 393 рубля, что на 7% выше уровня 2016 года. В 2018 году также ожидается увеличение заработной платы к уровню 2017 года на 5% - она  составит 36 352 руб. Рост заработной платы в среднем на 4,5% ежегодно планируется в 2019-2021 годах.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2969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Промышленное производство</a:t>
            </a:r>
          </a:p>
          <a:p>
            <a:r>
              <a:rPr lang="ru-RU" sz="1200" dirty="0" smtClean="0"/>
              <a:t>        Объем производства промышленной продукции в 2017 году крупных и средних предприятий  составил 19 211  млн. руб., или 95% фактического выпуска 2016 года. По оценке 2018 года ожидается увеличение объемов отгруженной продукции до 20 966 млн. руб. </a:t>
            </a:r>
          </a:p>
          <a:p>
            <a:r>
              <a:rPr lang="ru-RU" sz="1200" dirty="0" smtClean="0"/>
              <a:t>        По малым предприятиям объем в 2017 году составил 1711 млн. руб., или 102% фактического объема 2016 года. </a:t>
            </a:r>
          </a:p>
          <a:p>
            <a:r>
              <a:rPr lang="ru-RU" sz="1200" dirty="0" smtClean="0"/>
              <a:t>        В 2019-2021 годах ожидается рост объемов отгруженной продукции промышленных предприятий города в среднем на 3% ежегодно, в основном за счет крупных и средних предприятий обрабатывающих производств. </a:t>
            </a:r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Строительство</a:t>
            </a:r>
          </a:p>
          <a:p>
            <a:r>
              <a:rPr lang="ru-RU" sz="1200" dirty="0" smtClean="0"/>
              <a:t>       Всего на территории городского поселения «Город Балабаново» в 2017 году действовало 60 предприятий данной отрасли. В 2017 году объемы работ предприятий по виду деятельности «Строительство» составили 859  млн. руб., что на 17% выше уровня 2016 года.</a:t>
            </a:r>
            <a:r>
              <a:rPr lang="ru-RU" sz="1200" i="1" dirty="0" smtClean="0"/>
              <a:t> </a:t>
            </a:r>
            <a:r>
              <a:rPr lang="ru-RU" sz="1200" dirty="0" smtClean="0"/>
              <a:t>В 2019-2021 годах существенного увеличения объемов работ строительных предприятий города не ожидается.</a:t>
            </a:r>
          </a:p>
          <a:p>
            <a:r>
              <a:rPr lang="ru-RU" sz="1200" dirty="0" smtClean="0"/>
              <a:t>       Идет активное строительство и реконструкция промышленных объектов: ООО КМДК «СОЮЗ-Центр», ООО «УниверсалКомплекс» и ООО «ДекоИнвест». </a:t>
            </a:r>
          </a:p>
          <a:p>
            <a:r>
              <a:rPr lang="ru-RU" sz="1200" dirty="0" smtClean="0"/>
              <a:t>       Продолжается реконструкция жилого дома ООО «Партнер» по ул. Боровская с общим количеством 116 квартир. ООО «НадияХолдинг» ведется строительство двухсекционного девятиэтажного 144 квартирного жилого дома по ул. Энергетиков и сформирован земельный участок для строительства второй очереди. </a:t>
            </a:r>
          </a:p>
          <a:p>
            <a:r>
              <a:rPr lang="ru-RU" sz="1200" dirty="0" smtClean="0"/>
              <a:t>       Проектно-сметная документация на строительство школы на 1000 мест получила положительное заключение государственной экспертизы. Начало строительства планируется в 2018 году.</a:t>
            </a:r>
          </a:p>
          <a:p>
            <a:r>
              <a:rPr lang="ru-RU" sz="1200" dirty="0" smtClean="0"/>
              <a:t>       Сформирован земельный участок для строительства детского сада на 240 мест в районе здания поликлиники по ул. Гагарина.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3072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Малое предпринимательство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Малое предпринимательство является неотъемлемой частью рыночной системы хозяйства города.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По состоянию на конец 2017 года в городе зарегистрировано 481 малое предприятие.  Среднесписочная численность работников составила 3660 человек.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Субъектами малого предпринимательства  по итогам 2017 года: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-    отгружено товаров собственного производства на сумму 4 300 млн. руб.,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-	продано в сфере оптовой и розничной торговли товаров несобственного производства на сумму 3 493 млн. руб.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В общей сумме отгруженных товаров собственного производства наибольший удельный вес имеют товары промышленные (40%) и строительные (20%).</a:t>
            </a:r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200" dirty="0" smtClean="0"/>
              <a:t>й</a:t>
            </a:r>
          </a:p>
          <a:p>
            <a:r>
              <a:rPr lang="ru-RU" sz="1200" dirty="0" smtClean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r>
              <a:rPr lang="ru-RU" sz="1200" dirty="0" smtClean="0"/>
              <a:t>        Прибыль прибыльных предприятий в 2017 году составила  2678,2 млн. руб., что выше уровня 2016 года на 5%. В 2018 году, по опросу прибыльных предприятий города, прогнозируется прибыль 2710,1 млн. руб. В 2019-2021 годах прогнозируется рост прибыли прибыльных предприятий города до 3586 млн. руб. в 2021 году. </a:t>
            </a:r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Инвестиции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  В 2017 году объем инвестиций, включая в собственное производство, составил 1352,5 млн. руб., что составляет 42% объема 2016 года. Из них 317,8 млн. руб. – инвестиции за счет собственных средств организаций, 1025,6 млн. руб. – за счет кредитов банков и заемных средств других организаций, 9,1 млн. руб. – за счет бюджетных средств.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  В 2018 году объем  инвестиций в основной капитал составит 1422,2 млн. руб., из которых  294,4 млн. руб. (20,7%) - за счет собственных средств организаций, 1121,3  млн. руб. (78,8%) – за счет заемных средств, 6,5 млн. руб. (0,5%)- за счет бюджетных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3174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Рынок товаров и услуг</a:t>
            </a:r>
          </a:p>
          <a:p>
            <a:r>
              <a:rPr lang="ru-RU" sz="1200" dirty="0" smtClean="0"/>
              <a:t>      Оборот розничной торговли в 2017 году в городском поселении «Город Балабаново» составил 2 645 581 тыс. руб. </a:t>
            </a:r>
          </a:p>
          <a:p>
            <a:r>
              <a:rPr lang="ru-RU" sz="1200" dirty="0" smtClean="0"/>
              <a:t>       В 2017 году в Балабаново открылись 6 магазинов розничной торговли. Введен в эксплуатацию торговый центр на ул. 50 лет Октября, д.22Б общей площадью 137,6 м2.</a:t>
            </a:r>
          </a:p>
          <a:p>
            <a:r>
              <a:rPr lang="ru-RU" sz="1200" dirty="0" smtClean="0"/>
              <a:t>       В 2018 году планируется строительство и открытие магазина «Пятерочка» на ул. Московской. Заявленная площадь здания 674,4 м2, площадь торгового зала 495,24 м2.</a:t>
            </a:r>
          </a:p>
          <a:p>
            <a:r>
              <a:rPr lang="ru-RU" sz="1200" dirty="0" smtClean="0"/>
              <a:t>      Оборот общественного питания в 2017 году составил 9 976 тыс. руб.</a:t>
            </a:r>
          </a:p>
          <a:p>
            <a:r>
              <a:rPr lang="ru-RU" sz="1200" dirty="0" smtClean="0"/>
              <a:t>      Объем платных услуг в 2017 году составил 82 281,6 тыс. руб. </a:t>
            </a:r>
          </a:p>
          <a:p>
            <a:pPr algn="just">
              <a:lnSpc>
                <a:spcPct val="90000"/>
              </a:lnSpc>
            </a:pPr>
            <a:endParaRPr lang="ru-RU" sz="1200" dirty="0" smtClean="0"/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277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615830"/>
          </a:xfrm>
        </p:spPr>
        <p:txBody>
          <a:bodyPr/>
          <a:lstStyle/>
          <a:p>
            <a:r>
              <a:rPr lang="ru-RU" sz="1200" dirty="0" smtClean="0"/>
              <a:t>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бюджетной и налоговой политики городского поселения «Город Балабаново» на 2019 год и на плановый период 2020 и 2021 годов являются:</a:t>
            </a:r>
          </a:p>
          <a:p>
            <a:r>
              <a:rPr lang="ru-RU" sz="1200" dirty="0" smtClean="0"/>
              <a:t>-обеспечение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политики;</a:t>
            </a:r>
          </a:p>
          <a:p>
            <a:r>
              <a:rPr lang="ru-RU" sz="1200" dirty="0" smtClean="0"/>
              <a:t>- укрепление доходной базы бюджета городского поселения «Город Балабаново» за счет наращивания доходных источников и мобилизации в бюджет имеющихся резервов;</a:t>
            </a:r>
          </a:p>
          <a:p>
            <a:r>
              <a:rPr lang="ru-RU" sz="1200" dirty="0" smtClean="0"/>
              <a:t>- безусловное исполнение всех обязательств государства и 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года»;</a:t>
            </a:r>
          </a:p>
          <a:p>
            <a:r>
              <a:rPr lang="ru-RU" sz="1200" dirty="0" smtClean="0"/>
              <a:t>- обеспечение прозрачного механизма оценки эффективности предоставленных налоговых льгот, установленных соответствующими решениями Городской Думы городского поселения «Город Балабаново»;</a:t>
            </a:r>
          </a:p>
          <a:p>
            <a:r>
              <a:rPr lang="ru-RU" sz="1200" dirty="0" smtClean="0"/>
              <a:t>-прямое вовлечение населения в решение приоритетных социальных проблем местного уровня;</a:t>
            </a:r>
          </a:p>
          <a:p>
            <a:r>
              <a:rPr lang="ru-RU" sz="1200" dirty="0" smtClean="0"/>
              <a:t>-повышение открытости и прозрачности управления общественными финансами. </a:t>
            </a:r>
          </a:p>
          <a:p>
            <a:r>
              <a:rPr lang="ru-RU" sz="1200" dirty="0" smtClean="0"/>
              <a:t>      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направлениями бюджетной и налоговой политики городского поселения «Город Балабаново» на 2019 год и на плановый период 2020 и 2021 годов являются:</a:t>
            </a:r>
          </a:p>
          <a:p>
            <a:r>
              <a:rPr lang="ru-RU" sz="1200" dirty="0" smtClean="0"/>
              <a:t>- повышение реалистичности и минимизация рисков несбалансированности бюджета;</a:t>
            </a:r>
          </a:p>
          <a:p>
            <a:r>
              <a:rPr lang="ru-RU" sz="1200" dirty="0" smtClean="0"/>
              <a:t>-  обеспечение роста поступлений неналоговых доходов бюджета, в том числе за счет улучшения качества администрирования неналоговых доходов бюджета;</a:t>
            </a:r>
          </a:p>
          <a:p>
            <a:r>
              <a:rPr lang="ru-RU" sz="1200" dirty="0" smtClean="0"/>
              <a:t>- активизация работы по повышению поступлений от всех мер принудительного взыскания задолженности, обеспечению роста эффективности взыскания;</a:t>
            </a:r>
          </a:p>
          <a:p>
            <a:r>
              <a:rPr lang="ru-RU" sz="1200" dirty="0"/>
              <a:t>- повышение эффективности реализации мер, направленных на расширение налоговой базы </a:t>
            </a:r>
            <a:r>
              <a:rPr lang="ru-RU" sz="1200" dirty="0" smtClean="0"/>
              <a:t>по</a:t>
            </a:r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467544" y="932607"/>
            <a:ext cx="8351837" cy="5881042"/>
          </a:xfrm>
        </p:spPr>
        <p:txBody>
          <a:bodyPr/>
          <a:lstStyle/>
          <a:p>
            <a:pPr algn="just"/>
            <a:r>
              <a:rPr lang="ru-RU" sz="1200" dirty="0"/>
              <a:t>имущественным налогам путем выявления и включения в налогооблагаемую базу </a:t>
            </a:r>
            <a:r>
              <a:rPr lang="ru-RU" sz="1200" dirty="0" smtClean="0"/>
              <a:t>недвижимого имущества и земельных участков, которые до настоящего времени не зарегистрированы;</a:t>
            </a:r>
          </a:p>
          <a:p>
            <a:r>
              <a:rPr lang="ru-RU" sz="1200" dirty="0" smtClean="0"/>
              <a:t>- обеспечение своевременного исполнения долговых обязательств и поддержание объема муниципального долга на экономически безопасном уровне;</a:t>
            </a:r>
          </a:p>
          <a:p>
            <a:r>
              <a:rPr lang="ru-RU" sz="1200" dirty="0" smtClean="0"/>
              <a:t>- поддержка инвестиционной активности субъектов предпринимательской деятельности;</a:t>
            </a:r>
          </a:p>
          <a:p>
            <a:r>
              <a:rPr lang="ru-RU" sz="1200" dirty="0" smtClean="0"/>
              <a:t>- внедрение проектных принципов, финансовое обеспечение реализации приоритетных для поселения задач;</a:t>
            </a:r>
          </a:p>
          <a:p>
            <a:r>
              <a:rPr lang="ru-RU" sz="1200" dirty="0" smtClean="0"/>
              <a:t>- концентрация расходов на первоочередных и приоритетных направлениях;</a:t>
            </a:r>
          </a:p>
          <a:p>
            <a:r>
              <a:rPr lang="ru-RU" sz="1200" dirty="0" smtClean="0"/>
              <a:t>- 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деятельности;</a:t>
            </a:r>
          </a:p>
          <a:p>
            <a:r>
              <a:rPr lang="ru-RU" sz="1200" dirty="0" smtClean="0"/>
              <a:t>-  повышение с 1 января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r>
              <a:rPr lang="ru-RU" sz="1200" dirty="0" smtClean="0"/>
              <a:t>-  реализация мероприятий по формированию современной городской среды;</a:t>
            </a:r>
          </a:p>
          <a:p>
            <a:r>
              <a:rPr lang="ru-RU" sz="1200" dirty="0" smtClean="0"/>
              <a:t>-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</a:p>
          <a:p>
            <a:r>
              <a:rPr lang="ru-RU" sz="1200" dirty="0" smtClean="0"/>
              <a:t>-  поддержка проектов развития  общественной инфраструктуры муниципального образования, основанных на местных инициативах;</a:t>
            </a:r>
          </a:p>
          <a:p>
            <a:r>
              <a:rPr lang="ru-RU" sz="1200" dirty="0" smtClean="0"/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Балабаново». </a:t>
            </a:r>
          </a:p>
        </p:txBody>
      </p:sp>
      <p:pic>
        <p:nvPicPr>
          <p:cNvPr id="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116632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777875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426450" cy="5327650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Возможности влияния граждан на состав бюджета………………………………………………………….….………….7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Публичные слушания ………………………………………………………………………………………………….…………...8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Что такое бюджет?............................................................................................................................................................9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Бюджетная система РФ…………………………………………………………………………………………….…………..…10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процесс ……………………………………………………………………………………………...…………....….11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Гражданин, его участие в бюджетном процессе ……………………………………………………………….….…….…12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Основы составления проекта бюджета……………………………………………………………………………..………...13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Балабаново»…………………………………….……...14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Основные задачи и направления бюджетной и налоговой политики……….…….……………………….…………18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Динамика поступлений доходов в бюджет Городского поселения «Город Балабаново</a:t>
            </a:r>
            <a:r>
              <a:rPr lang="ru-RU" sz="1200" dirty="0" smtClean="0"/>
              <a:t>»……….………………20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</a:t>
            </a:r>
            <a:r>
              <a:rPr lang="ru-RU" sz="1200" dirty="0"/>
              <a:t>доходов бюджета в 2018 </a:t>
            </a:r>
            <a:r>
              <a:rPr lang="ru-RU" sz="1200" dirty="0" smtClean="0"/>
              <a:t>году…………………..………..........21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Планируемые доходы </a:t>
            </a:r>
            <a:r>
              <a:rPr lang="ru-RU" sz="1200" dirty="0"/>
              <a:t>бюджета Городского поселения «Город Балабаново» в 2019-2021 г</a:t>
            </a:r>
            <a:r>
              <a:rPr lang="ru-RU" sz="1200" dirty="0" smtClean="0"/>
              <a:t>. г</a:t>
            </a:r>
            <a:r>
              <a:rPr lang="ru-RU" sz="1200" dirty="0"/>
              <a:t>. .</a:t>
            </a:r>
            <a:r>
              <a:rPr lang="ru-RU" sz="1200" dirty="0" smtClean="0"/>
              <a:t>……………….22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Межбюджетные трансферты……………………………….……………………………………………………………….…...23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Безвозмездные поступления в 2019-2021 годы </a:t>
            </a:r>
            <a:r>
              <a:rPr lang="ru-RU" sz="1200" dirty="0" smtClean="0"/>
              <a:t>………………………………………………………………………….…24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Расходы бюджета Городского поселения «Город Балабаново» за последние 5 </a:t>
            </a:r>
            <a:r>
              <a:rPr lang="ru-RU" sz="1200" dirty="0" smtClean="0"/>
              <a:t>лет …...........................…..….25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расходов </a:t>
            </a:r>
            <a:r>
              <a:rPr lang="ru-RU" sz="1200" dirty="0"/>
              <a:t>бюджета в 2018 </a:t>
            </a:r>
            <a:r>
              <a:rPr lang="ru-RU" sz="1200" dirty="0" smtClean="0"/>
              <a:t>году ………………………………..26</a:t>
            </a:r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153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6205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14298"/>
              </p:ext>
            </p:extLst>
          </p:nvPr>
        </p:nvGraphicFramePr>
        <p:xfrm>
          <a:off x="250825" y="1339850"/>
          <a:ext cx="8640763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Лист" r:id="rId3" imgW="8791696" imgH="5000523" progId="Excel.Sheet.8">
                  <p:embed/>
                </p:oleObj>
              </mc:Choice>
              <mc:Fallback>
                <p:oleObj name="Лист" r:id="rId3" imgW="8791696" imgH="5000523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39850"/>
                        <a:ext cx="8640763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pic>
        <p:nvPicPr>
          <p:cNvPr id="3584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2018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01391"/>
              </p:ext>
            </p:extLst>
          </p:nvPr>
        </p:nvGraphicFramePr>
        <p:xfrm>
          <a:off x="395288" y="1004888"/>
          <a:ext cx="8220075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pic>
        <p:nvPicPr>
          <p:cNvPr id="3789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2019-2021 г. г.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14955"/>
              </p:ext>
            </p:extLst>
          </p:nvPr>
        </p:nvGraphicFramePr>
        <p:xfrm>
          <a:off x="139700" y="1274763"/>
          <a:ext cx="880427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Лист" r:id="rId3" imgW="8839290" imgH="5152950" progId="Excel.Sheet.8">
                  <p:embed/>
                </p:oleObj>
              </mc:Choice>
              <mc:Fallback>
                <p:oleObj name="Лист" r:id="rId3" imgW="8839290" imgH="5152950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274763"/>
                        <a:ext cx="8804275" cy="513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3482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 в 2019-2021 годы (тыс. руб.)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422358"/>
              </p:ext>
            </p:extLst>
          </p:nvPr>
        </p:nvGraphicFramePr>
        <p:xfrm>
          <a:off x="185738" y="1004888"/>
          <a:ext cx="8706742" cy="55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3891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22600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2018 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10445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pic>
        <p:nvPicPr>
          <p:cNvPr id="409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Планируемые Расходы бюджета ГОРОДСКОГО ПОСЕЛЕНИЯ «ГОРОД БАЛАБАНОВО» в 2019-2021 г. г.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578103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9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188913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2019-2021 годы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17 </a:t>
            </a:r>
            <a:r>
              <a:rPr lang="ru-RU" sz="2000" dirty="0">
                <a:solidFill>
                  <a:srgbClr val="C00000"/>
                </a:solidFill>
              </a:rPr>
              <a:t>программ </a:t>
            </a:r>
            <a:r>
              <a:rPr lang="ru-RU" sz="2000" dirty="0" smtClean="0">
                <a:solidFill>
                  <a:srgbClr val="C00000"/>
                </a:solidFill>
              </a:rPr>
              <a:t>2019 г.– 96,7 %, </a:t>
            </a:r>
            <a:r>
              <a:rPr lang="ru-RU" sz="2000" dirty="0">
                <a:solidFill>
                  <a:srgbClr val="C00000"/>
                </a:solidFill>
              </a:rPr>
              <a:t>2020 </a:t>
            </a:r>
            <a:r>
              <a:rPr lang="ru-RU" sz="2000" dirty="0" smtClean="0">
                <a:solidFill>
                  <a:srgbClr val="C00000"/>
                </a:solidFill>
              </a:rPr>
              <a:t>г.– 96,2 %, 2021 г.– 96,2 %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405832"/>
              </p:ext>
            </p:extLst>
          </p:nvPr>
        </p:nvGraphicFramePr>
        <p:xfrm>
          <a:off x="545306" y="1340768"/>
          <a:ext cx="8229600" cy="541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pic>
        <p:nvPicPr>
          <p:cNvPr id="4198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551993"/>
              </p:ext>
            </p:extLst>
          </p:nvPr>
        </p:nvGraphicFramePr>
        <p:xfrm>
          <a:off x="185738" y="1052736"/>
          <a:ext cx="8712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430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/>
              <a:t>Планируемые </a:t>
            </a:r>
            <a:r>
              <a:rPr lang="ru-RU" sz="1200" dirty="0" smtClean="0"/>
              <a:t>расходы </a:t>
            </a:r>
            <a:r>
              <a:rPr lang="ru-RU" sz="1200" dirty="0"/>
              <a:t>бюджета Городского поселения «Город Балабаново» в 2019-2021 г. г</a:t>
            </a:r>
            <a:r>
              <a:rPr lang="ru-RU" sz="1200" dirty="0" smtClean="0"/>
              <a:t>. …….………....27 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Муниципальные программы в 2019-2021 годы ………………………………………………………………..…………....28</a:t>
            </a:r>
          </a:p>
          <a:p>
            <a:r>
              <a:rPr lang="ru-RU" sz="1200" dirty="0" smtClean="0"/>
              <a:t>Расходы социального характера …………………………….………………………………………………………….……..29</a:t>
            </a:r>
          </a:p>
          <a:p>
            <a:r>
              <a:rPr lang="ru-RU" sz="1200" dirty="0" smtClean="0"/>
              <a:t>Расходы на ЖКХ и дорожное хозяйство …………………………………………………………………………………......35</a:t>
            </a:r>
          </a:p>
          <a:p>
            <a:r>
              <a:rPr lang="ru-RU" sz="1200" dirty="0" smtClean="0"/>
              <a:t>Расходы на исполнение прочих полномочий…………………………….………………………………………………….40</a:t>
            </a:r>
          </a:p>
          <a:p>
            <a:r>
              <a:rPr lang="ru-RU" sz="1200" dirty="0" smtClean="0"/>
              <a:t>Источники внутреннего финансирования дефицита бюджета………………………………………………………….41</a:t>
            </a:r>
          </a:p>
          <a:p>
            <a:r>
              <a:rPr lang="ru-RU" sz="1200" dirty="0" smtClean="0"/>
              <a:t>Контактная информация………………………………………………………………………………………………………..…42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16388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МУ «Балабановский городской Дом культуры»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52717"/>
              </p:ext>
            </p:extLst>
          </p:nvPr>
        </p:nvGraphicFramePr>
        <p:xfrm>
          <a:off x="185738" y="1412776"/>
          <a:ext cx="870674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pic>
        <p:nvPicPr>
          <p:cNvPr id="4403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5004048" y="142264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МКУК «Балабановская городская библиотека» имени Н. П. </a:t>
            </a:r>
            <a:r>
              <a:rPr lang="ru-RU" sz="2400" dirty="0" smtClean="0">
                <a:solidFill>
                  <a:srgbClr val="C00000"/>
                </a:solidFill>
              </a:rPr>
              <a:t>Глухарева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74696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4506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\obmen\Отчет Главы Парфёнов В.В. за 2016\ОСП и ИО фото и текстовая часть\Библиотека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5738" y="4941168"/>
            <a:ext cx="2185580" cy="16098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8229600" cy="889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2400" dirty="0" smtClean="0">
                <a:solidFill>
                  <a:srgbClr val="C00000"/>
                </a:solidFill>
              </a:rPr>
              <a:t>Балабаново»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77396"/>
              </p:ext>
            </p:extLst>
          </p:nvPr>
        </p:nvGraphicFramePr>
        <p:xfrm>
          <a:off x="323528" y="1124745"/>
          <a:ext cx="8568952" cy="521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4678-D269-45C3-9574-08F99E34A2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pic>
        <p:nvPicPr>
          <p:cNvPr id="4608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80112" y="1916832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400" dirty="0" smtClean="0">
                <a:solidFill>
                  <a:srgbClr val="C00000"/>
                </a:solidFill>
              </a:rPr>
              <a:t>»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906852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pic>
        <p:nvPicPr>
          <p:cNvPr id="471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3588"/>
          <a:stretch/>
        </p:blipFill>
        <p:spPr bwMode="auto">
          <a:xfrm>
            <a:off x="183948" y="2708920"/>
            <a:ext cx="2448273" cy="1606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06606" y="1196752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06605" y="4221087"/>
            <a:ext cx="2425615" cy="1604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pp.userapi.com/c824603/v824603167/4659d/8rhBQpmoS_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24190" y="0"/>
            <a:ext cx="2160240" cy="1483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https://pp.userapi.com/c837338/v837338335/4657b/XARvCSZQeZ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66284" y="2924944"/>
            <a:ext cx="2170864" cy="1446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</a:rPr>
              <a:t>Расходы на </a:t>
            </a:r>
            <a:r>
              <a:rPr lang="ru-RU" sz="2600" dirty="0" smtClean="0">
                <a:solidFill>
                  <a:srgbClr val="C00000"/>
                </a:solidFill>
              </a:rPr>
              <a:t>другие социальные программы в 2019-2021 г. г.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913449"/>
              </p:ext>
            </p:extLst>
          </p:nvPr>
        </p:nvGraphicFramePr>
        <p:xfrm>
          <a:off x="185739" y="1268760"/>
          <a:ext cx="879869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4813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66284" y="1483354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866284" y="440362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ЖКХ и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37470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5018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796136" y="1120178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263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463"/>
            <a:ext cx="2336391" cy="169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7053263" y="5307013"/>
            <a:ext cx="2020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400" u="sng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958559"/>
              </p:ext>
            </p:extLst>
          </p:nvPr>
        </p:nvGraphicFramePr>
        <p:xfrm>
          <a:off x="457200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5222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80718"/>
              </p:ext>
            </p:extLst>
          </p:nvPr>
        </p:nvGraphicFramePr>
        <p:xfrm>
          <a:off x="251519" y="1005111"/>
          <a:ext cx="8679686" cy="5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pic>
        <p:nvPicPr>
          <p:cNvPr id="5325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-32274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971623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 календарь 2018\IMG_39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7438"/>
            <a:ext cx="1800200" cy="12001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Data-server\обмен\ОГХ\Кулагина А.В\ФОТО по МУНИЧЫПАЛЬНОЙ ПРАКТИКЕ\СТРУКТУРА\Остановочные павильены\_DSC00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590809"/>
            <a:ext cx="1816922" cy="12067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111125"/>
            <a:ext cx="640342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благоустройство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761940"/>
              </p:ext>
            </p:extLst>
          </p:nvPr>
        </p:nvGraphicFramePr>
        <p:xfrm>
          <a:off x="323850" y="1196752"/>
          <a:ext cx="8604634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530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7308304" y="67604"/>
            <a:ext cx="162018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/>
          <p:nvPr/>
        </p:nvPicPr>
        <p:blipFill>
          <a:blip r:embed="rId10"/>
          <a:stretch>
            <a:fillRect/>
          </a:stretch>
        </p:blipFill>
        <p:spPr>
          <a:xfrm>
            <a:off x="858034" y="3284984"/>
            <a:ext cx="273007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11"/>
          <a:stretch>
            <a:fillRect/>
          </a:stretch>
        </p:blipFill>
        <p:spPr>
          <a:xfrm>
            <a:off x="3288454" y="4365104"/>
            <a:ext cx="2736304" cy="190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12"/>
          <a:stretch>
            <a:fillRect/>
          </a:stretch>
        </p:blipFill>
        <p:spPr>
          <a:xfrm>
            <a:off x="5652120" y="5013176"/>
            <a:ext cx="2867722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009">
            <a:off x="635361" y="4793414"/>
            <a:ext cx="1468343" cy="18896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2400" dirty="0" smtClean="0">
                <a:solidFill>
                  <a:srgbClr val="C00000"/>
                </a:solidFill>
              </a:rPr>
              <a:t>полномочий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8990875"/>
              </p:ext>
            </p:extLst>
          </p:nvPr>
        </p:nvGraphicFramePr>
        <p:xfrm>
          <a:off x="35497" y="1052736"/>
          <a:ext cx="34563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5632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0287930"/>
              </p:ext>
            </p:extLst>
          </p:nvPr>
        </p:nvGraphicFramePr>
        <p:xfrm>
          <a:off x="3563888" y="1004888"/>
          <a:ext cx="54006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014264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C00000"/>
                </a:solidFill>
              </a:rPr>
              <a:t>бюджета в 2019-2021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5837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113510"/>
              </p:ext>
            </p:extLst>
          </p:nvPr>
        </p:nvGraphicFramePr>
        <p:xfrm>
          <a:off x="185737" y="1498431"/>
          <a:ext cx="8490719" cy="4874915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288079"/>
                <a:gridCol w="1117200"/>
                <a:gridCol w="1117200"/>
                <a:gridCol w="968240"/>
              </a:tblGrid>
              <a:tr h="6649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кредитных организаций бюджетами поселений в валюте Российской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70 000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-70 000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-10 000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</a:t>
                      </a:r>
                      <a:r>
                        <a:rPr lang="ru-RU" sz="1400" dirty="0" smtClean="0"/>
                        <a:t>541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r>
                        <a:rPr lang="ru-RU" sz="1400" baseline="0" dirty="0" smtClean="0"/>
                        <a:t> 916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r>
                        <a:rPr lang="ru-RU" sz="1400" baseline="0" dirty="0" smtClean="0"/>
                        <a:t> 590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</a:t>
                      </a:r>
                      <a:r>
                        <a:rPr lang="ru-RU" sz="1400" dirty="0" smtClean="0"/>
                        <a:t>541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916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590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7380312" y="112474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5939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953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6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pic>
        <p:nvPicPr>
          <p:cNvPr id="1945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6113462" cy="485775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993,6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 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7860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</a:p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лесного фонда </a:t>
            </a:r>
          </a:p>
          <a:p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64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 га </a:t>
            </a:r>
            <a:endParaRPr lang="ru-RU" sz="2000" dirty="0"/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66725" y="3051175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Население</a:t>
            </a:r>
            <a:r>
              <a:rPr lang="en-US" sz="2000" dirty="0">
                <a:solidFill>
                  <a:srgbClr val="067CB9"/>
                </a:solidFill>
                <a:latin typeface="Century Gothic" pitchFamily="34" charset="0"/>
              </a:rPr>
              <a:t/>
            </a:r>
            <a:br>
              <a:rPr lang="en-US" sz="2000" dirty="0">
                <a:solidFill>
                  <a:srgbClr val="067CB9"/>
                </a:solidFill>
                <a:latin typeface="Century Gothic" pitchFamily="34" charset="0"/>
              </a:rPr>
            </a:b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25 </a:t>
            </a:r>
            <a:r>
              <a:rPr lang="ru-RU" sz="2000" b="1" dirty="0" smtClean="0">
                <a:solidFill>
                  <a:srgbClr val="067CB9"/>
                </a:solidFill>
                <a:latin typeface="Century Gothic" pitchFamily="34" charset="0"/>
              </a:rPr>
              <a:t>608 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человек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8325" y="1989138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6100" y="3005138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8325" y="376555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496888" y="3794125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Уровень безработицы </a:t>
            </a:r>
            <a:r>
              <a:rPr lang="ru-RU" sz="2000" b="1" dirty="0">
                <a:solidFill>
                  <a:srgbClr val="067CB9"/>
                </a:solidFill>
                <a:latin typeface="Century Gothic" pitchFamily="34" charset="0"/>
              </a:rPr>
              <a:t>0,31%</a:t>
            </a:r>
            <a:endParaRPr lang="ru-RU" sz="2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8325" y="472440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88950" y="4724400"/>
            <a:ext cx="224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Средняя заработная плата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33 393 руб</a:t>
            </a: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57200" y="5730875"/>
            <a:ext cx="2962672" cy="8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dirty="0">
                <a:solidFill>
                  <a:srgbClr val="067CB9"/>
                </a:solidFill>
                <a:latin typeface="Century Gothic" pitchFamily="34" charset="0"/>
              </a:rPr>
              <a:t>Средняя трудовая пенсия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14 387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руб.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8325" y="5751513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pic>
        <p:nvPicPr>
          <p:cNvPr id="2048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pic>
        <p:nvPicPr>
          <p:cNvPr id="215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7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95700"/>
            <a:ext cx="3528392" cy="2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pic>
        <p:nvPicPr>
          <p:cNvPr id="2253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3126</TotalTime>
  <Words>4221</Words>
  <Application>Microsoft Office PowerPoint</Application>
  <PresentationFormat>Экран (4:3)</PresentationFormat>
  <Paragraphs>454</Paragraphs>
  <Slides>42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Главная</vt:lpstr>
      <vt:lpstr>Лист</vt:lpstr>
      <vt:lpstr>Microsoft Excel 97-2003 Worksheet</vt:lpstr>
      <vt:lpstr>к решению Городской Думы городского поселения «Город Балабаново» от 20.12.2018 г. № 86-д «О бюджете городского поселения «Город Балабаново» на 2019 год и на плановый период 2020 и 2021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2018 году, %</vt:lpstr>
      <vt:lpstr>ПЛАНИРУЕМЫЕ Доходы бюджета Городского поселения «Город Балабаново» в 2019-2021 г. г.</vt:lpstr>
      <vt:lpstr>Межбюджетные трансферты</vt:lpstr>
      <vt:lpstr>Безвозмездные поступления в 2019-2021 годы (тыс. руб.)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2018 году, %</vt:lpstr>
      <vt:lpstr>Планируемые Расходы бюджета ГОРОДСКОГО ПОСЕЛЕНИЯ «ГОРОД БАЛАБАНОВО» в 2019-2021 г. г.</vt:lpstr>
      <vt:lpstr>Муниципальные программы в 2019-2021 годы  17 программ 2019 г.– 96,7 %, 2020 г.– 96,2 %, 2021 г.– 96,2 % расходов бюджета</vt:lpstr>
      <vt:lpstr>Расходы социального характера</vt:lpstr>
      <vt:lpstr>Расходы на МУ «Балабановский городской Дом культуры» в 2019-2021 г. г.</vt:lpstr>
      <vt:lpstr>Расходы на МКУК «Балабановская городская библиотека» имени Н. П. Глухарева в 2019-2021 г. г.</vt:lpstr>
      <vt:lpstr>Расходы на МКУ «Редакция газеты «Балабаново» в 2019-2021 г. г.</vt:lpstr>
      <vt:lpstr>Расходы на МУ «Центр физической культуры и спорта» в 2019-2021 г. г.</vt:lpstr>
      <vt:lpstr>Расходы на другие социальные программы в 2019-2021 г. г.</vt:lpstr>
      <vt:lpstr>Расходы на ЖКХ и дорожное хозяйство в 2019-2021 г. г.</vt:lpstr>
      <vt:lpstr>Расходы на жилищное хозяйство в 2019-2021 г. г.</vt:lpstr>
      <vt:lpstr>Расходы на коммунальное хозяйство в 2019-2021 г. г.</vt:lpstr>
      <vt:lpstr>Расходы на дорожное хозяйство в 2019-2021 г. г.</vt:lpstr>
      <vt:lpstr>Расходы на благоустройство в 2019-2021 г. г.</vt:lpstr>
      <vt:lpstr>Расходы на исполнение прочих полномочий в 2019-2021 г. г.</vt:lpstr>
      <vt:lpstr>Источники внутреннего финансирования дефицита бюджета в 2019-2021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182</cp:revision>
  <cp:lastPrinted>2018-11-28T09:15:32Z</cp:lastPrinted>
  <dcterms:created xsi:type="dcterms:W3CDTF">2018-07-11T11:08:22Z</dcterms:created>
  <dcterms:modified xsi:type="dcterms:W3CDTF">2019-04-19T11:01:33Z</dcterms:modified>
</cp:coreProperties>
</file>