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292" r:id="rId4"/>
    <p:sldId id="294" r:id="rId5"/>
    <p:sldId id="293" r:id="rId6"/>
    <p:sldId id="262" r:id="rId7"/>
    <p:sldId id="289" r:id="rId8"/>
    <p:sldId id="288" r:id="rId9"/>
    <p:sldId id="258" r:id="rId10"/>
    <p:sldId id="263" r:id="rId11"/>
    <p:sldId id="260" r:id="rId12"/>
    <p:sldId id="261" r:id="rId13"/>
    <p:sldId id="259" r:id="rId14"/>
    <p:sldId id="297" r:id="rId15"/>
    <p:sldId id="299" r:id="rId16"/>
    <p:sldId id="298" r:id="rId17"/>
    <p:sldId id="300" r:id="rId18"/>
    <p:sldId id="301" r:id="rId19"/>
    <p:sldId id="302" r:id="rId20"/>
    <p:sldId id="264" r:id="rId21"/>
    <p:sldId id="265" r:id="rId22"/>
    <p:sldId id="290" r:id="rId23"/>
    <p:sldId id="267" r:id="rId24"/>
    <p:sldId id="268" r:id="rId25"/>
    <p:sldId id="269" r:id="rId26"/>
    <p:sldId id="271" r:id="rId27"/>
    <p:sldId id="270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303" r:id="rId43"/>
    <p:sldId id="286" r:id="rId44"/>
    <p:sldId id="295" r:id="rId45"/>
    <p:sldId id="296" r:id="rId46"/>
  </p:sldIdLst>
  <p:sldSz cx="9144000" cy="6858000" type="screen4x3"/>
  <p:notesSz cx="6745288" cy="9856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4AC"/>
    <a:srgbClr val="57B9CD"/>
    <a:srgbClr val="6093C2"/>
    <a:srgbClr val="358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29" autoAdjust="0"/>
  </p:normalViewPr>
  <p:slideViewPr>
    <p:cSldViewPr>
      <p:cViewPr>
        <p:scale>
          <a:sx n="100" d="100"/>
          <a:sy n="100" d="100"/>
        </p:scale>
        <p:origin x="-196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049236900942939E-2"/>
          <c:y val="3.9460414911470072E-2"/>
          <c:w val="0.70770671945541408"/>
          <c:h val="0.866990448815309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592592592592587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98E-3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45679012345678E-2"/>
                  <c:y val="-1.6836195965366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126</c:v>
                </c:pt>
                <c:pt idx="1">
                  <c:v>152</c:v>
                </c:pt>
                <c:pt idx="2">
                  <c:v>167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592592592592587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592592592592587E-3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45679012345678E-2"/>
                  <c:y val="-3.647842459162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</c:v>
                </c:pt>
                <c:pt idx="1">
                  <c:v>45</c:v>
                </c:pt>
                <c:pt idx="2">
                  <c:v>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58E-3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392E-3"/>
                  <c:y val="-6.734478386146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2592592592587E-3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41</c:v>
                </c:pt>
                <c:pt idx="1">
                  <c:v>69</c:v>
                </c:pt>
                <c:pt idx="2">
                  <c:v>58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592592592592587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02469135802469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88E-2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189</c:v>
                </c:pt>
                <c:pt idx="1">
                  <c:v>266</c:v>
                </c:pt>
                <c:pt idx="2">
                  <c:v>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518912"/>
        <c:axId val="85794816"/>
        <c:axId val="0"/>
      </c:bar3DChart>
      <c:catAx>
        <c:axId val="44518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5794816"/>
        <c:crosses val="autoZero"/>
        <c:auto val="1"/>
        <c:lblAlgn val="ctr"/>
        <c:lblOffset val="100"/>
        <c:noMultiLvlLbl val="0"/>
      </c:catAx>
      <c:valAx>
        <c:axId val="8579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518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52896969207275"/>
          <c:y val="0.33583846652421029"/>
          <c:w val="0.21418304302276789"/>
          <c:h val="0.3579413596712426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11903373189463"/>
          <c:y val="1.2564099648660018E-3"/>
          <c:w val="0.44571254982016129"/>
          <c:h val="0.744757107609442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contrasting" dir="t"/>
            </a:scene3d>
            <a:sp3d prstMaterial="dkEdge">
              <a:bevelT w="165100" prst="coolSlant"/>
            </a:sp3d>
          </c:spPr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12916010498687663"/>
                  <c:y val="-6.2114122957623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185185185185185"/>
                  <c:y val="-9.2525619555489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808641975308643"/>
                  <c:y val="3.7317690609655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802469135802469E-2"/>
                  <c:y val="-0.14871973102740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 зарплату и начисления на оплату труда</c:v>
                </c:pt>
                <c:pt idx="1">
                  <c:v>На содержание учреждения </c:v>
                </c:pt>
                <c:pt idx="2">
                  <c:v>На печать газеты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4296</c:v>
                </c:pt>
                <c:pt idx="1">
                  <c:v>588</c:v>
                </c:pt>
                <c:pt idx="2">
                  <c:v>1023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0"/>
        <c:holeSize val="27"/>
      </c:doughnutChart>
    </c:plotArea>
    <c:legend>
      <c:legendPos val="b"/>
      <c:layout>
        <c:manualLayout>
          <c:xMode val="edge"/>
          <c:yMode val="edge"/>
          <c:x val="0.41194638864586369"/>
          <c:y val="0.76079420215936833"/>
          <c:w val="0.57425537085642075"/>
          <c:h val="0.2211555641824888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3902312047971"/>
          <c:y val="2.6224938970744998E-2"/>
          <c:w val="0.41694104695437878"/>
          <c:h val="0.681754955155132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0.12535338130474019"/>
                  <c:y val="-5.00507451124049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388703367210856E-2"/>
                  <c:y val="9.29513837801805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45584742191179E-3"/>
                  <c:y val="4.29006386677756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7659029621134846E-2"/>
                  <c:y val="-4.76673762975285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 зарплату и начисления на оплату труда</c:v>
                </c:pt>
                <c:pt idx="1">
                  <c:v>На содержание учреждения</c:v>
                </c:pt>
                <c:pt idx="2">
                  <c:v>На проведение мероприятий</c:v>
                </c:pt>
                <c:pt idx="3">
                  <c:v>На ремонт и приобретение спортинвентаря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10349</c:v>
                </c:pt>
                <c:pt idx="1">
                  <c:v>2525</c:v>
                </c:pt>
                <c:pt idx="2">
                  <c:v>1113</c:v>
                </c:pt>
                <c:pt idx="3" formatCode="General">
                  <c:v>9438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55"/>
      </c:pieChart>
    </c:plotArea>
    <c:legend>
      <c:legendPos val="b"/>
      <c:layout>
        <c:manualLayout>
          <c:xMode val="edge"/>
          <c:yMode val="edge"/>
          <c:x val="1.688001149550878E-2"/>
          <c:y val="0.7351228992574399"/>
          <c:w val="0.55811268904006073"/>
          <c:h val="0.243426781408672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84752600369399E-2"/>
          <c:y val="2.2448261287155904E-2"/>
          <c:w val="0.42903881380491943"/>
          <c:h val="0.90177719716966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По МП "Молодежная политика города Балабаново"</c:v>
                </c:pt>
                <c:pt idx="1">
                  <c:v>По МП "Развитие системы социального обслуживания населения городского поселения "Г.Балабаново"</c:v>
                </c:pt>
                <c:pt idx="2">
                  <c:v>По МП "Кадровая политика в г. Балабаново"</c:v>
                </c:pt>
                <c:pt idx="3">
                  <c:v>По МП "Выборы в г. Балабаново"</c:v>
                </c:pt>
                <c:pt idx="4">
                  <c:v>По МП "Совершенствование системы муниципального управления городского поселения «Город Балабаново» </c:v>
                </c:pt>
                <c:pt idx="5">
                  <c:v>По МП "Проведение праздничных мероприятий в г. Балабаново"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622</c:v>
                </c:pt>
                <c:pt idx="1">
                  <c:v>778</c:v>
                </c:pt>
                <c:pt idx="2">
                  <c:v>569</c:v>
                </c:pt>
                <c:pt idx="3">
                  <c:v>109</c:v>
                </c:pt>
                <c:pt idx="4">
                  <c:v>356</c:v>
                </c:pt>
                <c:pt idx="5">
                  <c:v>2397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4982365646273997"/>
          <c:y val="6.401684400809296E-2"/>
          <c:w val="0.54091716866097383"/>
          <c:h val="0.90234083186159397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7179935841354E-3"/>
                  <c:y val="-1.9875776397515529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16049382716049E-3"/>
                  <c:y val="-1.9562772042521342E-7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16049382716049E-3"/>
                  <c:y val="-1.9875776397515529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жилищное хозяйство</c:v>
                </c:pt>
                <c:pt idx="1">
                  <c:v>На коммунальное хозяйство</c:v>
                </c:pt>
                <c:pt idx="2">
                  <c:v>На благоустройство</c:v>
                </c:pt>
                <c:pt idx="3">
                  <c:v>На дорожное хозяйство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19.2</c:v>
                </c:pt>
                <c:pt idx="1">
                  <c:v>57.2</c:v>
                </c:pt>
                <c:pt idx="2">
                  <c:v>22</c:v>
                </c:pt>
                <c:pt idx="3">
                  <c:v>45.9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02469135802469E-2"/>
                  <c:y val="-2.9917786785186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98E-2"/>
                  <c:y val="-7.4534161490683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32098765432098E-3"/>
                  <c:y val="-2.7815345382384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728395061728392E-3"/>
                  <c:y val="-3.7267080745341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жилищное хозяйство</c:v>
                </c:pt>
                <c:pt idx="1">
                  <c:v>На коммунальное хозяйство</c:v>
                </c:pt>
                <c:pt idx="2">
                  <c:v>На благоустройство</c:v>
                </c:pt>
                <c:pt idx="3">
                  <c:v>На дорожное хозяйство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6.2</c:v>
                </c:pt>
                <c:pt idx="1">
                  <c:v>66.599999999999994</c:v>
                </c:pt>
                <c:pt idx="2">
                  <c:v>27.9</c:v>
                </c:pt>
                <c:pt idx="3">
                  <c:v>46.2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28E-2"/>
                  <c:y val="-1.5115202839277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091E-2"/>
                  <c:y val="-2.5192004732129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5.0384009464259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жилищное хозяйство</c:v>
                </c:pt>
                <c:pt idx="1">
                  <c:v>На коммунальное хозяйство</c:v>
                </c:pt>
                <c:pt idx="2">
                  <c:v>На благоустройство</c:v>
                </c:pt>
                <c:pt idx="3">
                  <c:v>На дорожное хозяйство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4.3</c:v>
                </c:pt>
                <c:pt idx="1">
                  <c:v>50.7</c:v>
                </c:pt>
                <c:pt idx="2">
                  <c:v>44.8</c:v>
                </c:pt>
                <c:pt idx="3">
                  <c:v>31.1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056512"/>
        <c:axId val="41593664"/>
        <c:axId val="0"/>
      </c:bar3DChart>
      <c:catAx>
        <c:axId val="93056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1593664"/>
        <c:crosses val="autoZero"/>
        <c:auto val="1"/>
        <c:lblAlgn val="ctr"/>
        <c:lblOffset val="100"/>
        <c:noMultiLvlLbl val="0"/>
      </c:catAx>
      <c:valAx>
        <c:axId val="4159366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930565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304855275443512E-2"/>
          <c:y val="5.3896604938271607E-2"/>
          <c:w val="0.65874194677871145"/>
          <c:h val="0.88975694444444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 жилищное хозяйство</c:v>
                </c:pt>
                <c:pt idx="1">
                  <c:v>На коммунальное хозяйство</c:v>
                </c:pt>
                <c:pt idx="2">
                  <c:v>На дорожное хозяйство</c:v>
                </c:pt>
                <c:pt idx="3">
                  <c:v>На благоустройство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3.2989706477964833</c:v>
                </c:pt>
                <c:pt idx="1">
                  <c:v>38.720302004447539</c:v>
                </c:pt>
                <c:pt idx="2">
                  <c:v>23.74616954126197</c:v>
                </c:pt>
                <c:pt idx="3">
                  <c:v>34.234557806494017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698972922502332"/>
          <c:y val="0.25741435185185185"/>
          <c:w val="0.3185634920634921"/>
          <c:h val="0.3822777777777777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depthPercent val="1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64356916810825E-2"/>
          <c:y val="2.7350369255382791E-2"/>
          <c:w val="0.7589830312357172"/>
          <c:h val="0.775407617086790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4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8.3538800045168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695077149155572E-3"/>
                  <c:y val="2.3203395051915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084074354776188E-3"/>
                  <c:y val="3.1548139142166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756061719324026E-2"/>
                  <c:y val="2.320522223476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40852314474651E-3"/>
                  <c:y val="-1.8564177787815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17239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1570926889098451E-7"/>
                  <c:y val="-7.657723337473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170462894930201E-3"/>
                  <c:y val="-2.3201750587347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881327105213193E-17"/>
                  <c:y val="4.1769400022583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64584864070537E-2"/>
                  <c:y val="-1.4088676107355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164584864070537E-2"/>
                  <c:y val="-4.47568439874529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7024246877295998E-2"/>
                  <c:y val="2.3205222234768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</c:formatCode>
                <c:ptCount val="1"/>
                <c:pt idx="0">
                  <c:v>21720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225453724970639E-2"/>
                  <c:y val="-7.6577416093022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56061719324026E-2"/>
                  <c:y val="2.784626668172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8655400440847E-2"/>
                  <c:y val="-1.8564360506100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950771491550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164584864070537E-2"/>
                  <c:y val="1.6243655564338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</c:formatCode>
                <c:ptCount val="1"/>
                <c:pt idx="0">
                  <c:v>25110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822656"/>
        <c:axId val="41591936"/>
        <c:axId val="0"/>
      </c:bar3DChart>
      <c:catAx>
        <c:axId val="15482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500" kern="700" baseline="0"/>
            </a:pPr>
            <a:endParaRPr lang="ru-RU"/>
          </a:p>
        </c:txPr>
        <c:crossAx val="41591936"/>
        <c:crosses val="autoZero"/>
        <c:auto val="1"/>
        <c:lblAlgn val="ctr"/>
        <c:lblOffset val="100"/>
        <c:tickLblSkip val="1"/>
        <c:noMultiLvlLbl val="0"/>
      </c:catAx>
      <c:valAx>
        <c:axId val="415919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700" baseline="0"/>
            </a:pPr>
            <a:endParaRPr lang="ru-RU"/>
          </a:p>
        </c:txPr>
        <c:crossAx val="154822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239099116491611E-2"/>
          <c:y val="0"/>
          <c:w val="0.66357790846554388"/>
          <c:h val="0.930882304368583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4.3370636413804656E-3"/>
                  <c:y val="-1.4300212889258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825997475689254E-3"/>
                  <c:y val="-7.150106444629275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239212947195301E-2"/>
                  <c:y val="-7.150106444629275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912998737844098E-3"/>
                  <c:y val="-2.14503193338878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Другие вопросы нац. экономики</c:v>
                </c:pt>
                <c:pt idx="1">
                  <c:v>Нац. безопасность и прав.деят.</c:v>
                </c:pt>
                <c:pt idx="2">
                  <c:v>Содержание ВУС</c:v>
                </c:pt>
                <c:pt idx="3">
                  <c:v>Резервный фонд</c:v>
                </c:pt>
                <c:pt idx="4">
                  <c:v>Другие общегос. обязательства</c:v>
                </c:pt>
                <c:pt idx="5">
                  <c:v>Реализация приоритетных проектов</c:v>
                </c:pt>
                <c:pt idx="6">
                  <c:v>Обслуживание муниц. долга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3.2417363600159304</c:v>
                </c:pt>
                <c:pt idx="1">
                  <c:v>7.849462365591398</c:v>
                </c:pt>
                <c:pt idx="2">
                  <c:v>6.4436479490242933</c:v>
                </c:pt>
                <c:pt idx="3">
                  <c:v>0.34249303066507364</c:v>
                </c:pt>
                <c:pt idx="4">
                  <c:v>34.026284348864991</c:v>
                </c:pt>
                <c:pt idx="5">
                  <c:v>28.088410991636799</c:v>
                </c:pt>
                <c:pt idx="6">
                  <c:v>20.007964954201512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2735986985052659"/>
          <c:y val="0.14795503202346885"/>
          <c:w val="0.27060916273419527"/>
          <c:h val="0.8492051934169476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75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70624211153224"/>
          <c:y val="6.8588058116999348E-2"/>
          <c:w val="0.63639365662467384"/>
          <c:h val="0.681555444456788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6"/>
          <c:dPt>
            <c:idx val="0"/>
            <c:bubble3D val="1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1"/>
            <c:spPr>
              <a:solidFill>
                <a:srgbClr val="FF5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1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1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Городская Дума</c:v>
                </c:pt>
                <c:pt idx="1">
                  <c:v>Контрольно-счетный орган</c:v>
                </c:pt>
                <c:pt idx="2">
                  <c:v>Администрация</c:v>
                </c:pt>
                <c:pt idx="3">
                  <c:v>МП "Кадровая политика"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4399</c:v>
                </c:pt>
                <c:pt idx="1">
                  <c:v>1757</c:v>
                </c:pt>
                <c:pt idx="2">
                  <c:v>23809</c:v>
                </c:pt>
                <c:pt idx="3">
                  <c:v>15759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7193501723852175"/>
          <c:y val="0.85300012961522798"/>
          <c:w val="0.80214060914907448"/>
          <c:h val="0.132302429359700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75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10849432030322"/>
          <c:y val="2.6945308545964029E-2"/>
          <c:w val="0.74048045208091628"/>
          <c:h val="0.7917862521448233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7193501723852175"/>
          <c:y val="0.85300012961522798"/>
          <c:w val="0.66480386514431"/>
          <c:h val="0.132302429359700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56805725289783"/>
          <c:y val="4.1891210481664019E-2"/>
          <c:w val="0.61892324463948445"/>
          <c:h val="0.85355644391920216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Налоговые и 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3.7010818242417511E-2"/>
                  <c:y val="-0.3396299132800095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155 749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97441025071289E-3"/>
                  <c:y val="-0.30656936113742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270497722475282E-3"/>
                  <c:y val="-0.32015422755827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394882050142578E-3"/>
                  <c:y val="-0.29608856365683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037486575565674E-3"/>
                  <c:y val="-0.29209381571259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092323075213866E-2"/>
                  <c:y val="-0.37207563488474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2910787690256637E-2"/>
                  <c:y val="-0.3283248308961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155749</c:v>
                </c:pt>
                <c:pt idx="1">
                  <c:v>141736</c:v>
                </c:pt>
                <c:pt idx="2">
                  <c:v>166112</c:v>
                </c:pt>
                <c:pt idx="3">
                  <c:v>147444</c:v>
                </c:pt>
                <c:pt idx="4">
                  <c:v>147810</c:v>
                </c:pt>
                <c:pt idx="5">
                  <c:v>196760</c:v>
                </c:pt>
                <c:pt idx="6">
                  <c:v>244398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4.389084083250009E-2"/>
                  <c:y val="-0.10791390061697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092323075213598E-3"/>
                  <c:y val="-0.13887330034430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94882050142036E-3"/>
                  <c:y val="-0.115291041795272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127883938821613E-3"/>
                  <c:y val="-0.12400698678568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789764100285156E-3"/>
                  <c:y val="-0.13363279844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8185803429248599E-3"/>
                  <c:y val="-0.15186972533202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7031811280228014E-2"/>
                  <c:y val="-0.10599483400858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Лист1!$C$2:$C$8</c:f>
              <c:numCache>
                <c:formatCode>#,##0</c:formatCode>
                <c:ptCount val="7"/>
                <c:pt idx="0">
                  <c:v>41825</c:v>
                </c:pt>
                <c:pt idx="1">
                  <c:v>64836</c:v>
                </c:pt>
                <c:pt idx="2">
                  <c:v>35235</c:v>
                </c:pt>
                <c:pt idx="3">
                  <c:v>39560</c:v>
                </c:pt>
                <c:pt idx="4">
                  <c:v>41194</c:v>
                </c:pt>
                <c:pt idx="5">
                  <c:v>69479</c:v>
                </c:pt>
                <c:pt idx="6">
                  <c:v>58469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59588608"/>
        <c:axId val="85797120"/>
      </c:areaChart>
      <c:catAx>
        <c:axId val="5958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797120"/>
        <c:crosses val="autoZero"/>
        <c:auto val="1"/>
        <c:lblAlgn val="ctr"/>
        <c:lblOffset val="100"/>
        <c:noMultiLvlLbl val="0"/>
      </c:catAx>
      <c:valAx>
        <c:axId val="8579712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595886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361779246750358"/>
          <c:y val="0.3123782064291738"/>
          <c:w val="0.26491246342998925"/>
          <c:h val="0.414264145458749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196185153498082E-3"/>
          <c:y val="2.3051431785357183E-2"/>
          <c:w val="0.99003522946602462"/>
          <c:h val="0.602708900399955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explosion val="10"/>
          <c:dLbls>
            <c:dLbl>
              <c:idx val="1"/>
              <c:layout>
                <c:manualLayout>
                  <c:x val="0"/>
                  <c:y val="-1.76369292300855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260928726395671E-2"/>
                  <c:y val="-3.968309076769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903040372510602E-3"/>
                  <c:y val="2.86600099988889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1806080745021204E-3"/>
                  <c:y val="-4.409232307521406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451520186255017E-3"/>
                  <c:y val="-2.2046161537606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НДФЛ - 55 278 тыс.руб.</c:v>
                </c:pt>
                <c:pt idx="1">
                  <c:v>Акцизы - 679 тыс.руб.</c:v>
                </c:pt>
                <c:pt idx="2">
                  <c:v>Налоги на совокупный доход - 23 475 тыс.руб.</c:v>
                </c:pt>
                <c:pt idx="3">
                  <c:v>Налоги на имущество - 72 164 тыс.руб.</c:v>
                </c:pt>
                <c:pt idx="4">
                  <c:v>Доходы от использования имущества - 21 980 тыс.руб.</c:v>
                </c:pt>
                <c:pt idx="5">
                  <c:v>Доходы от оказания платных услуг и компенсации - 1 901 тыс.руб.</c:v>
                </c:pt>
                <c:pt idx="6">
                  <c:v>Доходы от продажи мат.и немат. активов - 19 903 тыс.руб.</c:v>
                </c:pt>
                <c:pt idx="7">
                  <c:v>Штрафы и прочие неналоговые доходы - 1 381 тыс.руб.</c:v>
                </c:pt>
                <c:pt idx="8">
                  <c:v>Безвозмездные поступления - 69 479 тыс. руб.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20.762733694853353</c:v>
                </c:pt>
                <c:pt idx="1">
                  <c:v>0.25521327496371288</c:v>
                </c:pt>
                <c:pt idx="2">
                  <c:v>8.8171551586611958</c:v>
                </c:pt>
                <c:pt idx="3">
                  <c:v>27.104732995800202</c:v>
                </c:pt>
                <c:pt idx="4">
                  <c:v>8.2556993957736253</c:v>
                </c:pt>
                <c:pt idx="5">
                  <c:v>0.7138699329480156</c:v>
                </c:pt>
                <c:pt idx="6" formatCode="0">
                  <c:v>7.4755545141914101</c:v>
                </c:pt>
                <c:pt idx="7">
                  <c:v>0.51861616500368124</c:v>
                </c:pt>
                <c:pt idx="8">
                  <c:v>26.096424867804807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1.8913920482161953E-2"/>
          <c:y val="0.64994375624930567"/>
          <c:w val="0.95290303647921415"/>
          <c:h val="0.3500562437506943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4081486534942089"/>
          <c:y val="8.8124981997885002E-2"/>
          <c:w val="0.35918513465057905"/>
          <c:h val="0.535577817742473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3"/>
            <c:bubble3D val="0"/>
            <c:spPr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5"/>
            <c:bubble3D val="0"/>
            <c:spPr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Lbls>
            <c:dLbl>
              <c:idx val="0"/>
              <c:layout>
                <c:manualLayout>
                  <c:x val="3.4837315650015602E-3"/>
                  <c:y val="-5.0517865739785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59289097098365E-2"/>
                  <c:y val="-3.0691034329518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406717860119866E-2"/>
                  <c:y val="-8.658160067262759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177888712448953E-3"/>
                  <c:y val="3.8046527066265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531891906994937E-2"/>
                  <c:y val="-7.52917028423457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5424162130194047E-3"/>
                  <c:y val="7.6541563968886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9102267382567832E-3"/>
                  <c:y val="-9.2163799358370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7662486437149871E-2"/>
                  <c:y val="1.461754592425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1828202346082024E-2"/>
                  <c:y val="-6.004185406011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0349677052821771E-2"/>
                  <c:y val="-2.1773986703809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4355758797807593E-3"/>
                  <c:y val="4.572537207799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Дотация на выравнивание  бюджетной обеспенности</c:v>
                </c:pt>
                <c:pt idx="1">
                  <c:v>Субвенция на осуществление первичного воинского учета</c:v>
                </c:pt>
                <c:pt idx="2">
                  <c:v>Прочие межбюджетные трансферты, передаваемые бюджетам городских поселений из бюджетов муниципальных районов</c:v>
                </c:pt>
                <c:pt idx="3">
                  <c:v>Субсидии бюджетам городских поселений  на поддержку государственных программ субъектов Российской Федерации и муниципальных программ формирования современной городской среды</c:v>
                </c:pt>
                <c:pt idx="4">
                  <c:v>Прочие субсидии бюджетам городских поселений на развитие материально-технической базы государственных и муниципальных учреждений Калужской области</c:v>
                </c:pt>
                <c:pt idx="5">
                  <c:v> Прочие субсидии бюджетам городских поселений на реализацию мероприятий  в области земельных отношений</c:v>
                </c:pt>
                <c:pt idx="6">
                  <c:v>Прочие межбюджетные трансферты бюджетам городских поселений на обеспечение финансовой устойчивости муниципальных образований Калужской области</c:v>
                </c:pt>
                <c:pt idx="7">
                  <c:v> Прочие субсидии бюджетам городских поселений на реализацию мероприятий, направленных на развитие водохозяйственного комплекса в Калужской области</c:v>
                </c:pt>
                <c:pt idx="8">
                  <c:v>  Прочие межбюджетные трансферты, передаваемые бюджетам городских поселений на реализацию проектов развития общественной инфраструктуры муниципальных образований, основанных на местных инициативах</c:v>
                </c:pt>
                <c:pt idx="9">
                  <c:v>  Прочие межбюджетные трансферты, передаваемые бюджетам городских поселений на реализацию проектов развития общественной инфраструктуры муниципальных образований в рамках Фонда приоритетых проектов на территории Боровского района</c:v>
                </c:pt>
                <c:pt idx="10">
                  <c:v>Прочие безвозмездные поступления от физических и юридических лиц</c:v>
                </c:pt>
                <c:pt idx="11">
                  <c:v> Возврат остатков субсидий, субвенций и иных межбюджетных трансфертов, имеющих целевое назначение, прошлых лет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10446</c:v>
                </c:pt>
                <c:pt idx="1">
                  <c:v>1618</c:v>
                </c:pt>
                <c:pt idx="2">
                  <c:v>10058</c:v>
                </c:pt>
                <c:pt idx="3">
                  <c:v>18933</c:v>
                </c:pt>
                <c:pt idx="4">
                  <c:v>7000</c:v>
                </c:pt>
                <c:pt idx="5">
                  <c:v>112</c:v>
                </c:pt>
                <c:pt idx="6">
                  <c:v>2651</c:v>
                </c:pt>
                <c:pt idx="7">
                  <c:v>3589</c:v>
                </c:pt>
                <c:pt idx="8">
                  <c:v>372</c:v>
                </c:pt>
                <c:pt idx="9">
                  <c:v>3846</c:v>
                </c:pt>
                <c:pt idx="10">
                  <c:v>230</c:v>
                </c:pt>
                <c:pt idx="11">
                  <c:v>-386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</c:plotArea>
    <c:legend>
      <c:legendPos val="l"/>
      <c:legendEntry>
        <c:idx val="1"/>
        <c:txPr>
          <a:bodyPr/>
          <a:lstStyle/>
          <a:p>
            <a:pPr algn="just" defTabSz="720000">
              <a:lnSpc>
                <a:spcPct val="100000"/>
              </a:lnSpc>
              <a:defRPr sz="1000" kern="0" spc="0" baseline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2.471913271639228E-2"/>
          <c:w val="0.63608393366893146"/>
          <c:h val="0.97528086728360774"/>
        </c:manualLayout>
      </c:layout>
      <c:overlay val="0"/>
      <c:txPr>
        <a:bodyPr/>
        <a:lstStyle/>
        <a:p>
          <a:pPr algn="just" defTabSz="720000">
            <a:lnSpc>
              <a:spcPct val="100000"/>
            </a:lnSpc>
            <a:defRPr sz="1000" kern="0" spc="0" baseline="0">
              <a:latin typeface="Arabic Typesetting" panose="03020402040406030203" pitchFamily="66" charset="-78"/>
              <a:cs typeface="Arabic Typesetting" panose="03020402040406030203" pitchFamily="66" charset="-78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социального характера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</c:v>
                </c:pt>
                <c:pt idx="1">
                  <c:v>49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 и дорожное хозяйство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144</c:v>
                </c:pt>
                <c:pt idx="1">
                  <c:v>147</c:v>
                </c:pt>
                <c:pt idx="2">
                  <c:v>131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50</c:v>
                </c:pt>
                <c:pt idx="1">
                  <c:v>58</c:v>
                </c:pt>
                <c:pt idx="2">
                  <c:v>70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233</c:v>
                </c:pt>
                <c:pt idx="1">
                  <c:v>254</c:v>
                </c:pt>
                <c:pt idx="2">
                  <c:v>261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9598848"/>
        <c:axId val="42803200"/>
        <c:axId val="0"/>
      </c:bar3DChart>
      <c:catAx>
        <c:axId val="59598848"/>
        <c:scaling>
          <c:orientation val="minMax"/>
        </c:scaling>
        <c:delete val="0"/>
        <c:axPos val="b"/>
        <c:majorTickMark val="out"/>
        <c:minorTickMark val="none"/>
        <c:tickLblPos val="nextTo"/>
        <c:crossAx val="42803200"/>
        <c:crosses val="autoZero"/>
        <c:auto val="1"/>
        <c:lblAlgn val="ctr"/>
        <c:lblOffset val="100"/>
        <c:noMultiLvlLbl val="0"/>
      </c:catAx>
      <c:valAx>
        <c:axId val="42803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5988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20370370370369"/>
          <c:y val="8.2029362004644543E-2"/>
          <c:w val="0.72222222222222221"/>
          <c:h val="0.60457998741526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Расходы:</c:v>
                </c:pt>
              </c:strCache>
            </c:strRef>
          </c:tx>
          <c:dLbls>
            <c:dLbl>
              <c:idx val="1"/>
              <c:layout>
                <c:manualLayout>
                  <c:x val="7.4073952561485482E-2"/>
                  <c:y val="-1.51064409344106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Расходы социального характера</c:v>
                </c:pt>
                <c:pt idx="1">
                  <c:v>На ЖКХ и дорожное хозяйство</c:v>
                </c:pt>
                <c:pt idx="2">
                  <c:v>На содержание ОМСУ</c:v>
                </c:pt>
                <c:pt idx="3">
                  <c:v>На исполнение прочих полномочий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22.819685681158088</c:v>
                </c:pt>
                <c:pt idx="1">
                  <c:v>50.074810486478626</c:v>
                </c:pt>
                <c:pt idx="2">
                  <c:v>17.49685260229521</c:v>
                </c:pt>
                <c:pt idx="3">
                  <c:v>9.6086512300680749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261327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Расходы социального характера</c:v>
                </c:pt>
                <c:pt idx="1">
                  <c:v>На ЖКХ и дорожное хозяйство</c:v>
                </c:pt>
                <c:pt idx="2">
                  <c:v>На содержание ОМСУ</c:v>
                </c:pt>
                <c:pt idx="3">
                  <c:v>На исполнение прочих полномочий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59634</c:v>
                </c:pt>
                <c:pt idx="1">
                  <c:v>130859</c:v>
                </c:pt>
                <c:pt idx="2">
                  <c:v>45724</c:v>
                </c:pt>
                <c:pt idx="3">
                  <c:v>25110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1.2094147953728169E-3"/>
          <c:y val="0.68591588051717145"/>
          <c:w val="0.48469767667930402"/>
          <c:h val="0.3092556093069949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28848768869573"/>
          <c:y val="0.10907070647655516"/>
          <c:w val="0.72737579203779934"/>
          <c:h val="0.555285859493751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4.3727923710955895E-3"/>
                  <c:y val="-6.832565910051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культуру</c:v>
                </c:pt>
                <c:pt idx="1">
                  <c:v>На СМИ</c:v>
                </c:pt>
                <c:pt idx="2">
                  <c:v>На физкультуру и спорт</c:v>
                </c:pt>
                <c:pt idx="3">
                  <c:v>Остальные расходы соц.характера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18530</c:v>
                </c:pt>
                <c:pt idx="1">
                  <c:v>3920</c:v>
                </c:pt>
                <c:pt idx="2">
                  <c:v>12429</c:v>
                </c:pt>
                <c:pt idx="3">
                  <c:v>4477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2.0497697730153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68892453886527E-16"/>
                  <c:y val="-3.8717873490289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культуру</c:v>
                </c:pt>
                <c:pt idx="1">
                  <c:v>На СМИ</c:v>
                </c:pt>
                <c:pt idx="2">
                  <c:v>На физкультуру и спорт</c:v>
                </c:pt>
                <c:pt idx="3">
                  <c:v>Остальные расходы соц.характера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23443</c:v>
                </c:pt>
                <c:pt idx="1">
                  <c:v>4763</c:v>
                </c:pt>
                <c:pt idx="2">
                  <c:v>16432</c:v>
                </c:pt>
                <c:pt idx="3">
                  <c:v>4527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575974570318632E-3"/>
                  <c:y val="-9.1100878800681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099539546030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68892453886527E-16"/>
                  <c:y val="-8.426831289063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культуру</c:v>
                </c:pt>
                <c:pt idx="1">
                  <c:v>На СМИ</c:v>
                </c:pt>
                <c:pt idx="2">
                  <c:v>На физкультуру и спорт</c:v>
                </c:pt>
                <c:pt idx="3">
                  <c:v>Остальные расходы соц.характера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25471</c:v>
                </c:pt>
                <c:pt idx="1">
                  <c:v>5907</c:v>
                </c:pt>
                <c:pt idx="2">
                  <c:v>23425</c:v>
                </c:pt>
                <c:pt idx="3">
                  <c:v>4831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2554752"/>
        <c:axId val="42809536"/>
        <c:axId val="0"/>
      </c:bar3DChart>
      <c:catAx>
        <c:axId val="92554752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600"/>
            </a:pPr>
            <a:endParaRPr lang="ru-RU"/>
          </a:p>
        </c:txPr>
        <c:crossAx val="42809536"/>
        <c:crosses val="autoZero"/>
        <c:auto val="1"/>
        <c:lblAlgn val="ctr"/>
        <c:lblOffset val="100"/>
        <c:noMultiLvlLbl val="0"/>
      </c:catAx>
      <c:valAx>
        <c:axId val="4280953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12700">
            <a:noFill/>
          </a:ln>
        </c:spPr>
        <c:crossAx val="92554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2508463246967045"/>
          <c:y val="0.15069179281508172"/>
          <c:w val="0.17045810336959805"/>
          <c:h val="0.3482533737811671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28777312539045"/>
          <c:y val="6.028834023859988E-3"/>
          <c:w val="0.4094244537492191"/>
          <c:h val="0.719766779157408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3299979419408772"/>
                  <c:y val="9.3513769633670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9749845645565799E-2"/>
                  <c:y val="-0.13467523333219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167369381544126"/>
                  <c:y val="-9.37273397795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4022804387854901"/>
                  <c:y val="3.1636390796799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 зарплату и начисления на оплату труда</c:v>
                </c:pt>
                <c:pt idx="1">
                  <c:v>На содержание учреждения</c:v>
                </c:pt>
                <c:pt idx="2">
                  <c:v>На проведение мероприятий</c:v>
                </c:pt>
                <c:pt idx="3">
                  <c:v>На ремонт ДК и приобретение оборудования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10892</c:v>
                </c:pt>
                <c:pt idx="1">
                  <c:v>2904</c:v>
                </c:pt>
                <c:pt idx="2">
                  <c:v>2710</c:v>
                </c:pt>
                <c:pt idx="3">
                  <c:v>2549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17"/>
        <c:holeSize val="10"/>
      </c:doughnutChart>
    </c:plotArea>
    <c:legend>
      <c:legendPos val="b"/>
      <c:layout>
        <c:manualLayout>
          <c:xMode val="edge"/>
          <c:yMode val="edge"/>
          <c:x val="1.3387629061251835E-2"/>
          <c:y val="0.71702379657194848"/>
          <c:w val="0.59735564445480549"/>
          <c:h val="0.267275015577556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22010725989664"/>
          <c:y val="1.525294961133053E-2"/>
          <c:w val="0.44824042081354293"/>
          <c:h val="0.786067671253553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6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0"/>
                  <c:y val="-3.86562905979036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862103227999523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724435980597364E-3"/>
                  <c:y val="8.69766538452831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зарплату и начисления на оплату труда</c:v>
                </c:pt>
                <c:pt idx="1">
                  <c:v>На содержание учреждения</c:v>
                </c:pt>
                <c:pt idx="2">
                  <c:v>На укрепление и развитие МТБ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4477</c:v>
                </c:pt>
                <c:pt idx="1">
                  <c:v>1016</c:v>
                </c:pt>
                <c:pt idx="2">
                  <c:v>924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06"/>
      </c:pieChart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D57F8-D957-41FE-BE78-38F086E9BEB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B3436F-921D-4B62-8CCB-3BC8F1A605C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07B1C58-5C43-46FF-82A3-5D9DED83926F}" type="parTrans" cxnId="{983DC86B-6A3B-46BA-996D-91889E1CE578}">
      <dgm:prSet/>
      <dgm:spPr/>
      <dgm:t>
        <a:bodyPr/>
        <a:lstStyle/>
        <a:p>
          <a:endParaRPr lang="ru-RU"/>
        </a:p>
      </dgm:t>
    </dgm:pt>
    <dgm:pt modelId="{58E40D9F-E5C9-4E5E-BA7F-C6F8A757B395}" type="sibTrans" cxnId="{983DC86B-6A3B-46BA-996D-91889E1CE578}">
      <dgm:prSet/>
      <dgm:spPr/>
      <dgm:t>
        <a:bodyPr/>
        <a:lstStyle/>
        <a:p>
          <a:endParaRPr lang="ru-RU"/>
        </a:p>
      </dgm:t>
    </dgm:pt>
    <dgm:pt modelId="{D2635E52-FCA5-4474-A561-D66C713F4DBE}">
      <dgm:prSet phldrT="[Текст]"/>
      <dgm:spPr/>
      <dgm:t>
        <a:bodyPr/>
        <a:lstStyle/>
        <a:p>
          <a:r>
            <a:rPr lang="ru-RU" dirty="0" smtClean="0"/>
            <a:t>Публичные слушания по проекту бюджета городского поселения «Город Балабаново»</a:t>
          </a:r>
          <a:endParaRPr lang="ru-RU" dirty="0"/>
        </a:p>
      </dgm:t>
    </dgm:pt>
    <dgm:pt modelId="{0EBB973C-03D5-4F85-9AEE-26CA1E85E7F8}" type="parTrans" cxnId="{FA12372D-6EA7-4498-92AC-CAFEDA2A1841}">
      <dgm:prSet/>
      <dgm:spPr/>
      <dgm:t>
        <a:bodyPr/>
        <a:lstStyle/>
        <a:p>
          <a:endParaRPr lang="ru-RU"/>
        </a:p>
      </dgm:t>
    </dgm:pt>
    <dgm:pt modelId="{C2B0FBCF-6686-482D-98DD-7BE54FB8CAF9}" type="sibTrans" cxnId="{FA12372D-6EA7-4498-92AC-CAFEDA2A1841}">
      <dgm:prSet/>
      <dgm:spPr/>
      <dgm:t>
        <a:bodyPr/>
        <a:lstStyle/>
        <a:p>
          <a:endParaRPr lang="ru-RU"/>
        </a:p>
      </dgm:t>
    </dgm:pt>
    <dgm:pt modelId="{E595EB90-7D24-4A6D-99AB-CDB5C84517E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5323B1E-5BF2-4000-9EF0-49A4340B57C4}" type="parTrans" cxnId="{767CBCFA-AFBF-4E3E-9656-801A83FE3FF9}">
      <dgm:prSet/>
      <dgm:spPr/>
      <dgm:t>
        <a:bodyPr/>
        <a:lstStyle/>
        <a:p>
          <a:endParaRPr lang="ru-RU"/>
        </a:p>
      </dgm:t>
    </dgm:pt>
    <dgm:pt modelId="{EB71F4D5-7472-4817-A40D-709C434C52B7}" type="sibTrans" cxnId="{767CBCFA-AFBF-4E3E-9656-801A83FE3FF9}">
      <dgm:prSet/>
      <dgm:spPr/>
      <dgm:t>
        <a:bodyPr/>
        <a:lstStyle/>
        <a:p>
          <a:endParaRPr lang="ru-RU"/>
        </a:p>
      </dgm:t>
    </dgm:pt>
    <dgm:pt modelId="{B7EBA959-60CA-4172-B4CC-3D3D2FEF0475}">
      <dgm:prSet phldrT="[Текст]"/>
      <dgm:spPr/>
      <dgm:t>
        <a:bodyPr/>
        <a:lstStyle/>
        <a:p>
          <a:r>
            <a:rPr lang="ru-RU" dirty="0" smtClean="0"/>
            <a:t>Публичные слушания по отчету об исполнении бюджета городского поселения «Город Балабаново»</a:t>
          </a:r>
          <a:endParaRPr lang="ru-RU" dirty="0"/>
        </a:p>
      </dgm:t>
    </dgm:pt>
    <dgm:pt modelId="{08804F63-B514-48F1-85B1-384C60520720}" type="parTrans" cxnId="{1346BF13-9753-43E3-919E-891BA390DA6C}">
      <dgm:prSet/>
      <dgm:spPr/>
      <dgm:t>
        <a:bodyPr/>
        <a:lstStyle/>
        <a:p>
          <a:endParaRPr lang="ru-RU"/>
        </a:p>
      </dgm:t>
    </dgm:pt>
    <dgm:pt modelId="{C1200AB6-CE70-448C-912E-DE440475B4BC}" type="sibTrans" cxnId="{1346BF13-9753-43E3-919E-891BA390DA6C}">
      <dgm:prSet/>
      <dgm:spPr/>
      <dgm:t>
        <a:bodyPr/>
        <a:lstStyle/>
        <a:p>
          <a:endParaRPr lang="ru-RU"/>
        </a:p>
      </dgm:t>
    </dgm:pt>
    <dgm:pt modelId="{8EA7E7E2-840C-4C33-857E-52444B8C789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693AD83-614E-4B4A-B3F4-1227A35C657D}" type="parTrans" cxnId="{A351F3A3-1D41-4846-98F2-4ECE61BD5023}">
      <dgm:prSet/>
      <dgm:spPr/>
      <dgm:t>
        <a:bodyPr/>
        <a:lstStyle/>
        <a:p>
          <a:endParaRPr lang="ru-RU"/>
        </a:p>
      </dgm:t>
    </dgm:pt>
    <dgm:pt modelId="{12796F3B-2B3A-44B8-8755-9BB26B8509DA}" type="sibTrans" cxnId="{A351F3A3-1D41-4846-98F2-4ECE61BD5023}">
      <dgm:prSet/>
      <dgm:spPr/>
      <dgm:t>
        <a:bodyPr/>
        <a:lstStyle/>
        <a:p>
          <a:endParaRPr lang="ru-RU"/>
        </a:p>
      </dgm:t>
    </dgm:pt>
    <dgm:pt modelId="{692B6664-F846-454B-89B2-9C4CB9089536}">
      <dgm:prSet phldrT="[Текст]"/>
      <dgm:spPr/>
      <dgm:t>
        <a:bodyPr/>
        <a:lstStyle/>
        <a:p>
          <a:r>
            <a:rPr lang="ru-RU" dirty="0" smtClean="0"/>
            <a:t>Общественные обсуждения муниципальных программ</a:t>
          </a:r>
          <a:endParaRPr lang="ru-RU" dirty="0"/>
        </a:p>
      </dgm:t>
    </dgm:pt>
    <dgm:pt modelId="{6DE61A6F-4F8A-4E9D-8ADC-53C1A53FCFD9}" type="parTrans" cxnId="{A6C9724F-3801-4939-ADB5-B1A457883471}">
      <dgm:prSet/>
      <dgm:spPr/>
      <dgm:t>
        <a:bodyPr/>
        <a:lstStyle/>
        <a:p>
          <a:endParaRPr lang="ru-RU"/>
        </a:p>
      </dgm:t>
    </dgm:pt>
    <dgm:pt modelId="{78B137C7-C221-4708-9C7C-6C223601C7F2}" type="sibTrans" cxnId="{A6C9724F-3801-4939-ADB5-B1A457883471}">
      <dgm:prSet/>
      <dgm:spPr/>
      <dgm:t>
        <a:bodyPr/>
        <a:lstStyle/>
        <a:p>
          <a:endParaRPr lang="ru-RU"/>
        </a:p>
      </dgm:t>
    </dgm:pt>
    <dgm:pt modelId="{BAE15357-068D-4FB3-B7DF-28630FF994EE}" type="pres">
      <dgm:prSet presAssocID="{25BD57F8-D957-41FE-BE78-38F086E9BE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9BAF9-44EF-488F-859C-3344282606AC}" type="pres">
      <dgm:prSet presAssocID="{B7B3436F-921D-4B62-8CCB-3BC8F1A605C1}" presName="composite" presStyleCnt="0"/>
      <dgm:spPr/>
    </dgm:pt>
    <dgm:pt modelId="{B487A2BA-1660-4561-A9E8-D125BB4D472D}" type="pres">
      <dgm:prSet presAssocID="{B7B3436F-921D-4B62-8CCB-3BC8F1A605C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9202F-5861-4EA2-AADA-E9DF00799883}" type="pres">
      <dgm:prSet presAssocID="{B7B3436F-921D-4B62-8CCB-3BC8F1A605C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778B5-DBAA-49C6-B9D4-93EE822D7AE2}" type="pres">
      <dgm:prSet presAssocID="{58E40D9F-E5C9-4E5E-BA7F-C6F8A757B395}" presName="sp" presStyleCnt="0"/>
      <dgm:spPr/>
    </dgm:pt>
    <dgm:pt modelId="{546F448E-8B04-43A1-99B7-513F55B90EAE}" type="pres">
      <dgm:prSet presAssocID="{E595EB90-7D24-4A6D-99AB-CDB5C84517EE}" presName="composite" presStyleCnt="0"/>
      <dgm:spPr/>
    </dgm:pt>
    <dgm:pt modelId="{4DB123E4-F85F-4B32-8220-A94BCC9E82C5}" type="pres">
      <dgm:prSet presAssocID="{E595EB90-7D24-4A6D-99AB-CDB5C84517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2A1E2-1F33-4AC3-8677-3191C1C62726}" type="pres">
      <dgm:prSet presAssocID="{E595EB90-7D24-4A6D-99AB-CDB5C84517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E3F1D-DB52-4F8A-AD8A-CA20AF7F6C09}" type="pres">
      <dgm:prSet presAssocID="{EB71F4D5-7472-4817-A40D-709C434C52B7}" presName="sp" presStyleCnt="0"/>
      <dgm:spPr/>
    </dgm:pt>
    <dgm:pt modelId="{8856FD51-07B3-428E-BAC9-A1A8474067FF}" type="pres">
      <dgm:prSet presAssocID="{8EA7E7E2-840C-4C33-857E-52444B8C7899}" presName="composite" presStyleCnt="0"/>
      <dgm:spPr/>
    </dgm:pt>
    <dgm:pt modelId="{D3422F04-9AA1-403F-8703-193243AE3774}" type="pres">
      <dgm:prSet presAssocID="{8EA7E7E2-840C-4C33-857E-52444B8C789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85C7C-8C66-4737-8206-00F290CFE66A}" type="pres">
      <dgm:prSet presAssocID="{8EA7E7E2-840C-4C33-857E-52444B8C789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491D51-BF1E-4C84-BEAB-C29ED2732C46}" type="presOf" srcId="{8EA7E7E2-840C-4C33-857E-52444B8C7899}" destId="{D3422F04-9AA1-403F-8703-193243AE3774}" srcOrd="0" destOrd="0" presId="urn:microsoft.com/office/officeart/2005/8/layout/chevron2"/>
    <dgm:cxn modelId="{CD1341C7-3A02-4CD6-A8D8-F82E4B46941F}" type="presOf" srcId="{B7B3436F-921D-4B62-8CCB-3BC8F1A605C1}" destId="{B487A2BA-1660-4561-A9E8-D125BB4D472D}" srcOrd="0" destOrd="0" presId="urn:microsoft.com/office/officeart/2005/8/layout/chevron2"/>
    <dgm:cxn modelId="{A6C9724F-3801-4939-ADB5-B1A457883471}" srcId="{8EA7E7E2-840C-4C33-857E-52444B8C7899}" destId="{692B6664-F846-454B-89B2-9C4CB9089536}" srcOrd="0" destOrd="0" parTransId="{6DE61A6F-4F8A-4E9D-8ADC-53C1A53FCFD9}" sibTransId="{78B137C7-C221-4708-9C7C-6C223601C7F2}"/>
    <dgm:cxn modelId="{A502E26D-9A81-4798-A16C-C3C6D71183A2}" type="presOf" srcId="{E595EB90-7D24-4A6D-99AB-CDB5C84517EE}" destId="{4DB123E4-F85F-4B32-8220-A94BCC9E82C5}" srcOrd="0" destOrd="0" presId="urn:microsoft.com/office/officeart/2005/8/layout/chevron2"/>
    <dgm:cxn modelId="{1346BF13-9753-43E3-919E-891BA390DA6C}" srcId="{E595EB90-7D24-4A6D-99AB-CDB5C84517EE}" destId="{B7EBA959-60CA-4172-B4CC-3D3D2FEF0475}" srcOrd="0" destOrd="0" parTransId="{08804F63-B514-48F1-85B1-384C60520720}" sibTransId="{C1200AB6-CE70-448C-912E-DE440475B4BC}"/>
    <dgm:cxn modelId="{983DC86B-6A3B-46BA-996D-91889E1CE578}" srcId="{25BD57F8-D957-41FE-BE78-38F086E9BEB2}" destId="{B7B3436F-921D-4B62-8CCB-3BC8F1A605C1}" srcOrd="0" destOrd="0" parTransId="{407B1C58-5C43-46FF-82A3-5D9DED83926F}" sibTransId="{58E40D9F-E5C9-4E5E-BA7F-C6F8A757B395}"/>
    <dgm:cxn modelId="{9A6F73B8-6F89-4BA5-B86C-A010B4FBE683}" type="presOf" srcId="{25BD57F8-D957-41FE-BE78-38F086E9BEB2}" destId="{BAE15357-068D-4FB3-B7DF-28630FF994EE}" srcOrd="0" destOrd="0" presId="urn:microsoft.com/office/officeart/2005/8/layout/chevron2"/>
    <dgm:cxn modelId="{FA12372D-6EA7-4498-92AC-CAFEDA2A1841}" srcId="{B7B3436F-921D-4B62-8CCB-3BC8F1A605C1}" destId="{D2635E52-FCA5-4474-A561-D66C713F4DBE}" srcOrd="0" destOrd="0" parTransId="{0EBB973C-03D5-4F85-9AEE-26CA1E85E7F8}" sibTransId="{C2B0FBCF-6686-482D-98DD-7BE54FB8CAF9}"/>
    <dgm:cxn modelId="{767CBCFA-AFBF-4E3E-9656-801A83FE3FF9}" srcId="{25BD57F8-D957-41FE-BE78-38F086E9BEB2}" destId="{E595EB90-7D24-4A6D-99AB-CDB5C84517EE}" srcOrd="1" destOrd="0" parTransId="{95323B1E-5BF2-4000-9EF0-49A4340B57C4}" sibTransId="{EB71F4D5-7472-4817-A40D-709C434C52B7}"/>
    <dgm:cxn modelId="{C93F7AFD-13C6-47D6-956A-434BB50E9DA1}" type="presOf" srcId="{B7EBA959-60CA-4172-B4CC-3D3D2FEF0475}" destId="{1912A1E2-1F33-4AC3-8677-3191C1C62726}" srcOrd="0" destOrd="0" presId="urn:microsoft.com/office/officeart/2005/8/layout/chevron2"/>
    <dgm:cxn modelId="{A351F3A3-1D41-4846-98F2-4ECE61BD5023}" srcId="{25BD57F8-D957-41FE-BE78-38F086E9BEB2}" destId="{8EA7E7E2-840C-4C33-857E-52444B8C7899}" srcOrd="2" destOrd="0" parTransId="{A693AD83-614E-4B4A-B3F4-1227A35C657D}" sibTransId="{12796F3B-2B3A-44B8-8755-9BB26B8509DA}"/>
    <dgm:cxn modelId="{D00B1972-975F-4552-89DB-F5BD9F19A13B}" type="presOf" srcId="{692B6664-F846-454B-89B2-9C4CB9089536}" destId="{1AE85C7C-8C66-4737-8206-00F290CFE66A}" srcOrd="0" destOrd="0" presId="urn:microsoft.com/office/officeart/2005/8/layout/chevron2"/>
    <dgm:cxn modelId="{DEC6A745-1810-441A-9A20-B09E3106BBF7}" type="presOf" srcId="{D2635E52-FCA5-4474-A561-D66C713F4DBE}" destId="{36E9202F-5861-4EA2-AADA-E9DF00799883}" srcOrd="0" destOrd="0" presId="urn:microsoft.com/office/officeart/2005/8/layout/chevron2"/>
    <dgm:cxn modelId="{3CB84772-404D-4D32-B856-A327302B756A}" type="presParOf" srcId="{BAE15357-068D-4FB3-B7DF-28630FF994EE}" destId="{9B09BAF9-44EF-488F-859C-3344282606AC}" srcOrd="0" destOrd="0" presId="urn:microsoft.com/office/officeart/2005/8/layout/chevron2"/>
    <dgm:cxn modelId="{49642038-362B-48CC-84CA-019B9BC238CA}" type="presParOf" srcId="{9B09BAF9-44EF-488F-859C-3344282606AC}" destId="{B487A2BA-1660-4561-A9E8-D125BB4D472D}" srcOrd="0" destOrd="0" presId="urn:microsoft.com/office/officeart/2005/8/layout/chevron2"/>
    <dgm:cxn modelId="{54717C60-CCDF-4C44-91AA-65C588CEDADF}" type="presParOf" srcId="{9B09BAF9-44EF-488F-859C-3344282606AC}" destId="{36E9202F-5861-4EA2-AADA-E9DF00799883}" srcOrd="1" destOrd="0" presId="urn:microsoft.com/office/officeart/2005/8/layout/chevron2"/>
    <dgm:cxn modelId="{77F27747-0796-4CE3-B6E4-88F79DF40E40}" type="presParOf" srcId="{BAE15357-068D-4FB3-B7DF-28630FF994EE}" destId="{D8E778B5-DBAA-49C6-B9D4-93EE822D7AE2}" srcOrd="1" destOrd="0" presId="urn:microsoft.com/office/officeart/2005/8/layout/chevron2"/>
    <dgm:cxn modelId="{7F6EF249-BE0A-49E6-A13D-81D2FDF99ABC}" type="presParOf" srcId="{BAE15357-068D-4FB3-B7DF-28630FF994EE}" destId="{546F448E-8B04-43A1-99B7-513F55B90EAE}" srcOrd="2" destOrd="0" presId="urn:microsoft.com/office/officeart/2005/8/layout/chevron2"/>
    <dgm:cxn modelId="{08A584F8-494A-4AD7-A1A3-AE15473796D2}" type="presParOf" srcId="{546F448E-8B04-43A1-99B7-513F55B90EAE}" destId="{4DB123E4-F85F-4B32-8220-A94BCC9E82C5}" srcOrd="0" destOrd="0" presId="urn:microsoft.com/office/officeart/2005/8/layout/chevron2"/>
    <dgm:cxn modelId="{E84E470B-05CC-4193-B765-DFCCC3F6FDE2}" type="presParOf" srcId="{546F448E-8B04-43A1-99B7-513F55B90EAE}" destId="{1912A1E2-1F33-4AC3-8677-3191C1C62726}" srcOrd="1" destOrd="0" presId="urn:microsoft.com/office/officeart/2005/8/layout/chevron2"/>
    <dgm:cxn modelId="{5C15C62C-63C0-452D-B2BD-D3C34A9391B0}" type="presParOf" srcId="{BAE15357-068D-4FB3-B7DF-28630FF994EE}" destId="{67AE3F1D-DB52-4F8A-AD8A-CA20AF7F6C09}" srcOrd="3" destOrd="0" presId="urn:microsoft.com/office/officeart/2005/8/layout/chevron2"/>
    <dgm:cxn modelId="{EC82DB3C-F591-4300-AC97-711E2F9BFB03}" type="presParOf" srcId="{BAE15357-068D-4FB3-B7DF-28630FF994EE}" destId="{8856FD51-07B3-428E-BAC9-A1A8474067FF}" srcOrd="4" destOrd="0" presId="urn:microsoft.com/office/officeart/2005/8/layout/chevron2"/>
    <dgm:cxn modelId="{76C3AA8C-917E-4373-A71F-B63749970631}" type="presParOf" srcId="{8856FD51-07B3-428E-BAC9-A1A8474067FF}" destId="{D3422F04-9AA1-403F-8703-193243AE3774}" srcOrd="0" destOrd="0" presId="urn:microsoft.com/office/officeart/2005/8/layout/chevron2"/>
    <dgm:cxn modelId="{F14334C9-47E1-4D5D-BBE4-E741AE9E32BB}" type="presParOf" srcId="{8856FD51-07B3-428E-BAC9-A1A8474067FF}" destId="{1AE85C7C-8C66-4737-8206-00F290CFE6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D17913-472D-4E46-B349-0988F6E8CC0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E5463C-7099-478A-8CDC-D0959B3BE4B9}">
      <dgm:prSet phldrT="[Текст]"/>
      <dgm:spPr/>
      <dgm:t>
        <a:bodyPr/>
        <a:lstStyle/>
        <a:p>
          <a:r>
            <a:rPr lang="ru-RU" dirty="0" smtClean="0"/>
            <a:t>Муниципальная программа «Кадровая политика в г. Балабаново» – </a:t>
          </a:r>
          <a:r>
            <a:rPr lang="ru-RU" b="1" dirty="0" smtClean="0"/>
            <a:t>16 328 тыс. руб.</a:t>
          </a:r>
          <a:endParaRPr lang="ru-RU" b="1" dirty="0"/>
        </a:p>
      </dgm:t>
    </dgm:pt>
    <dgm:pt modelId="{9627BC2D-FACF-4187-8874-2B7E23F5E4E5}" type="parTrans" cxnId="{10D0A769-64A0-4BB3-A7BB-807B3E289727}">
      <dgm:prSet/>
      <dgm:spPr/>
      <dgm:t>
        <a:bodyPr/>
        <a:lstStyle/>
        <a:p>
          <a:endParaRPr lang="ru-RU"/>
        </a:p>
      </dgm:t>
    </dgm:pt>
    <dgm:pt modelId="{FD400A6E-0EF9-45B2-80EC-3A2FB6DA4E56}" type="sibTrans" cxnId="{10D0A769-64A0-4BB3-A7BB-807B3E289727}">
      <dgm:prSet/>
      <dgm:spPr/>
      <dgm:t>
        <a:bodyPr/>
        <a:lstStyle/>
        <a:p>
          <a:endParaRPr lang="ru-RU"/>
        </a:p>
      </dgm:t>
    </dgm:pt>
    <dgm:pt modelId="{C6CE63D6-CB0E-40E7-9D03-ABA481C7BF49}">
      <dgm:prSet phldrT="[Текст]"/>
      <dgm:spPr/>
      <dgm:t>
        <a:bodyPr/>
        <a:lstStyle/>
        <a:p>
          <a:r>
            <a:rPr lang="ru-RU" dirty="0" smtClean="0"/>
            <a:t>Муниципальная программа «Безопасность жизнедеятельности в городе Балабаново» – </a:t>
          </a:r>
          <a:r>
            <a:rPr lang="ru-RU" b="1" dirty="0" smtClean="0"/>
            <a:t>2 571 тыс. руб.</a:t>
          </a:r>
          <a:endParaRPr lang="ru-RU" b="1" dirty="0"/>
        </a:p>
      </dgm:t>
    </dgm:pt>
    <dgm:pt modelId="{0E21597B-5D2A-4E7F-A66D-ECD00ED70B9F}" type="parTrans" cxnId="{E64F1A30-09E6-4239-9826-16F70363779F}">
      <dgm:prSet/>
      <dgm:spPr/>
      <dgm:t>
        <a:bodyPr/>
        <a:lstStyle/>
        <a:p>
          <a:endParaRPr lang="ru-RU"/>
        </a:p>
      </dgm:t>
    </dgm:pt>
    <dgm:pt modelId="{B6A03AF4-92B7-4D2A-A443-5E466B09492A}" type="sibTrans" cxnId="{E64F1A30-09E6-4239-9826-16F70363779F}">
      <dgm:prSet/>
      <dgm:spPr/>
      <dgm:t>
        <a:bodyPr/>
        <a:lstStyle/>
        <a:p>
          <a:endParaRPr lang="ru-RU"/>
        </a:p>
      </dgm:t>
    </dgm:pt>
    <dgm:pt modelId="{64516AFC-A8E4-404A-943B-AE7EAC14CAF5}">
      <dgm:prSet phldrT="[Текст]"/>
      <dgm:spPr/>
      <dgm:t>
        <a:bodyPr/>
        <a:lstStyle/>
        <a:p>
          <a:r>
            <a:rPr lang="ru-RU" dirty="0" smtClean="0"/>
            <a:t>Муниципальная программа «Информационная политика. Развитие СМИ в городе Балабаново» – </a:t>
          </a:r>
          <a:r>
            <a:rPr lang="ru-RU" b="1" dirty="0" smtClean="0"/>
            <a:t>5 907 тыс. руб.</a:t>
          </a:r>
          <a:endParaRPr lang="ru-RU" b="1" dirty="0"/>
        </a:p>
      </dgm:t>
    </dgm:pt>
    <dgm:pt modelId="{E7A9BFE4-CABC-4F48-A3BC-EFB0BFFED536}" type="parTrans" cxnId="{B70E223D-7546-4697-83E5-661E239CF8D8}">
      <dgm:prSet/>
      <dgm:spPr/>
      <dgm:t>
        <a:bodyPr/>
        <a:lstStyle/>
        <a:p>
          <a:endParaRPr lang="ru-RU"/>
        </a:p>
      </dgm:t>
    </dgm:pt>
    <dgm:pt modelId="{5843BD3E-3FEE-4891-92C6-6DCD1FD6F747}" type="sibTrans" cxnId="{B70E223D-7546-4697-83E5-661E239CF8D8}">
      <dgm:prSet/>
      <dgm:spPr/>
      <dgm:t>
        <a:bodyPr/>
        <a:lstStyle/>
        <a:p>
          <a:endParaRPr lang="ru-RU"/>
        </a:p>
      </dgm:t>
    </dgm:pt>
    <dgm:pt modelId="{A6F745FE-9B05-40C8-ADD7-C52D63EB9583}">
      <dgm:prSet phldrT="[Текст]"/>
      <dgm:spPr/>
      <dgm:t>
        <a:bodyPr/>
        <a:lstStyle/>
        <a:p>
          <a:r>
            <a:rPr lang="ru-RU" dirty="0" smtClean="0"/>
            <a:t>Муниципальная программа «Проведение праздничных мероприятий в г. Балабаново» –          </a:t>
          </a:r>
          <a:r>
            <a:rPr lang="ru-RU" b="1" dirty="0" smtClean="0"/>
            <a:t>2 397 тыс. руб.</a:t>
          </a:r>
          <a:endParaRPr lang="ru-RU" b="1" dirty="0"/>
        </a:p>
      </dgm:t>
    </dgm:pt>
    <dgm:pt modelId="{2202078F-B173-4350-8712-C726B8340A3D}" type="parTrans" cxnId="{33CFB0DB-3219-4E15-91CA-BE6C1B2C03B9}">
      <dgm:prSet/>
      <dgm:spPr/>
      <dgm:t>
        <a:bodyPr/>
        <a:lstStyle/>
        <a:p>
          <a:endParaRPr lang="ru-RU"/>
        </a:p>
      </dgm:t>
    </dgm:pt>
    <dgm:pt modelId="{C9772CA2-588B-4BA5-8DB2-98951E3BC068}" type="sibTrans" cxnId="{33CFB0DB-3219-4E15-91CA-BE6C1B2C03B9}">
      <dgm:prSet/>
      <dgm:spPr/>
      <dgm:t>
        <a:bodyPr/>
        <a:lstStyle/>
        <a:p>
          <a:endParaRPr lang="ru-RU"/>
        </a:p>
      </dgm:t>
    </dgm:pt>
    <dgm:pt modelId="{5169FF00-7069-40EB-8BAB-CA5F77FDA70D}">
      <dgm:prSet phldrT="[Текст]"/>
      <dgm:spPr/>
      <dgm:t>
        <a:bodyPr/>
        <a:lstStyle/>
        <a:p>
          <a:r>
            <a:rPr lang="ru-RU" dirty="0" smtClean="0"/>
            <a:t>Муниципальная программа «Управление муниципальным имуществом  МО «Город Балабаново» – </a:t>
          </a:r>
          <a:r>
            <a:rPr lang="ru-RU" b="1" dirty="0" smtClean="0"/>
            <a:t>8 244 тыс. руб.</a:t>
          </a:r>
          <a:endParaRPr lang="ru-RU" b="1" dirty="0"/>
        </a:p>
      </dgm:t>
    </dgm:pt>
    <dgm:pt modelId="{66B050C7-52B4-4F2C-AF64-06F35E290A6B}" type="parTrans" cxnId="{209686A6-9776-45FE-B7AF-000CF912399B}">
      <dgm:prSet/>
      <dgm:spPr/>
      <dgm:t>
        <a:bodyPr/>
        <a:lstStyle/>
        <a:p>
          <a:endParaRPr lang="ru-RU"/>
        </a:p>
      </dgm:t>
    </dgm:pt>
    <dgm:pt modelId="{85E4E986-8A38-4CCB-8B6D-B81274E6D459}" type="sibTrans" cxnId="{209686A6-9776-45FE-B7AF-000CF912399B}">
      <dgm:prSet/>
      <dgm:spPr/>
      <dgm:t>
        <a:bodyPr/>
        <a:lstStyle/>
        <a:p>
          <a:endParaRPr lang="ru-RU"/>
        </a:p>
      </dgm:t>
    </dgm:pt>
    <dgm:pt modelId="{2FAFDF61-9AB2-444E-B986-3D53DB27104D}">
      <dgm:prSet phldrT="[Текст]"/>
      <dgm:spPr/>
      <dgm:t>
        <a:bodyPr/>
        <a:lstStyle/>
        <a:p>
          <a:r>
            <a:rPr lang="ru-RU" dirty="0" smtClean="0"/>
            <a:t>Муниципальная программа «Энергосбережение и повышение энергетической эффективности в системах коммунальной инфраструктуры на территории городского поселения «Город Балабаново» – </a:t>
          </a:r>
          <a:r>
            <a:rPr lang="ru-RU" b="1" dirty="0" smtClean="0"/>
            <a:t>47 378 тыс. руб.</a:t>
          </a:r>
          <a:endParaRPr lang="ru-RU" b="1" dirty="0"/>
        </a:p>
      </dgm:t>
    </dgm:pt>
    <dgm:pt modelId="{7DD9E060-C429-4537-A990-E4900B30C7F9}" type="sibTrans" cxnId="{F79DECEF-F679-4D4D-9254-685750B75417}">
      <dgm:prSet/>
      <dgm:spPr/>
      <dgm:t>
        <a:bodyPr/>
        <a:lstStyle/>
        <a:p>
          <a:endParaRPr lang="ru-RU"/>
        </a:p>
      </dgm:t>
    </dgm:pt>
    <dgm:pt modelId="{043E38B2-BF2B-46C8-B7AE-A41D177953BF}" type="parTrans" cxnId="{F79DECEF-F679-4D4D-9254-685750B75417}">
      <dgm:prSet/>
      <dgm:spPr/>
      <dgm:t>
        <a:bodyPr/>
        <a:lstStyle/>
        <a:p>
          <a:endParaRPr lang="ru-RU"/>
        </a:p>
      </dgm:t>
    </dgm:pt>
    <dgm:pt modelId="{FD17F7F9-61D1-4526-99F9-8B2B4DC4F926}">
      <dgm:prSet phldrT="[Текст]"/>
      <dgm:spPr/>
      <dgm:t>
        <a:bodyPr/>
        <a:lstStyle/>
        <a:p>
          <a:r>
            <a:rPr lang="ru-RU" dirty="0" smtClean="0"/>
            <a:t>Муниципальная программа «Развитие системы социального обслуживания населения городского поселения «Город Балабаново» – </a:t>
          </a:r>
          <a:r>
            <a:rPr lang="ru-RU" b="1" dirty="0" smtClean="0"/>
            <a:t>778 тыс. руб.</a:t>
          </a:r>
          <a:endParaRPr lang="ru-RU" b="1" dirty="0"/>
        </a:p>
      </dgm:t>
    </dgm:pt>
    <dgm:pt modelId="{2E4796D6-C63D-4D62-9268-E548BE156AD0}" type="parTrans" cxnId="{EBACDFC9-C783-463D-A9F5-DC2953DCB65E}">
      <dgm:prSet/>
      <dgm:spPr/>
      <dgm:t>
        <a:bodyPr/>
        <a:lstStyle/>
        <a:p>
          <a:endParaRPr lang="ru-RU"/>
        </a:p>
      </dgm:t>
    </dgm:pt>
    <dgm:pt modelId="{746F6793-B28F-4FCA-AD41-A8916C04F168}" type="sibTrans" cxnId="{EBACDFC9-C783-463D-A9F5-DC2953DCB65E}">
      <dgm:prSet/>
      <dgm:spPr/>
      <dgm:t>
        <a:bodyPr/>
        <a:lstStyle/>
        <a:p>
          <a:endParaRPr lang="ru-RU"/>
        </a:p>
      </dgm:t>
    </dgm:pt>
    <dgm:pt modelId="{55AB6B2E-923A-48CD-9C6C-CBABF28FAF79}">
      <dgm:prSet phldrT="[Текст]"/>
      <dgm:spPr/>
      <dgm:t>
        <a:bodyPr/>
        <a:lstStyle/>
        <a:p>
          <a:r>
            <a:rPr lang="ru-RU" dirty="0" smtClean="0"/>
            <a:t>Муниципальная программа «Развитие жилищной и коммунальной инфраструктуры городского поселения «Город Балабаново» – </a:t>
          </a:r>
          <a:r>
            <a:rPr lang="ru-RU" b="1" dirty="0" smtClean="0"/>
            <a:t>4 317 тыс. руб.</a:t>
          </a:r>
          <a:endParaRPr lang="ru-RU" b="1" dirty="0"/>
        </a:p>
      </dgm:t>
    </dgm:pt>
    <dgm:pt modelId="{ABC722C4-7C06-4F89-902F-8B17DEF5DB8F}" type="parTrans" cxnId="{BE48717B-361B-4221-AF0D-5B2BC33FF82F}">
      <dgm:prSet/>
      <dgm:spPr/>
      <dgm:t>
        <a:bodyPr/>
        <a:lstStyle/>
        <a:p>
          <a:endParaRPr lang="ru-RU"/>
        </a:p>
      </dgm:t>
    </dgm:pt>
    <dgm:pt modelId="{B8A78D9D-5529-4144-960D-227DC4B634B7}" type="sibTrans" cxnId="{BE48717B-361B-4221-AF0D-5B2BC33FF82F}">
      <dgm:prSet/>
      <dgm:spPr/>
      <dgm:t>
        <a:bodyPr/>
        <a:lstStyle/>
        <a:p>
          <a:endParaRPr lang="ru-RU"/>
        </a:p>
      </dgm:t>
    </dgm:pt>
    <dgm:pt modelId="{3033608E-00BA-46B0-9AD6-DF0C79C428A2}">
      <dgm:prSet phldrT="[Текст]"/>
      <dgm:spPr/>
      <dgm:t>
        <a:bodyPr/>
        <a:lstStyle/>
        <a:p>
          <a:r>
            <a:rPr lang="ru-RU" dirty="0" smtClean="0"/>
            <a:t>Муниципальная программа «Выборы» – </a:t>
          </a:r>
          <a:r>
            <a:rPr lang="ru-RU" b="1" dirty="0" smtClean="0"/>
            <a:t>109 тыс. руб.</a:t>
          </a:r>
          <a:endParaRPr lang="ru-RU" b="1" dirty="0"/>
        </a:p>
      </dgm:t>
    </dgm:pt>
    <dgm:pt modelId="{1B5373D6-8C16-41D8-ACAB-A6D3A96A7AED}" type="parTrans" cxnId="{A1319B69-E763-4A30-80EF-87D767442B0F}">
      <dgm:prSet/>
      <dgm:spPr/>
      <dgm:t>
        <a:bodyPr/>
        <a:lstStyle/>
        <a:p>
          <a:endParaRPr lang="ru-RU"/>
        </a:p>
      </dgm:t>
    </dgm:pt>
    <dgm:pt modelId="{6C89FDA8-9993-4DD3-8999-2A3730B4CD43}" type="sibTrans" cxnId="{A1319B69-E763-4A30-80EF-87D767442B0F}">
      <dgm:prSet/>
      <dgm:spPr/>
      <dgm:t>
        <a:bodyPr/>
        <a:lstStyle/>
        <a:p>
          <a:endParaRPr lang="ru-RU"/>
        </a:p>
      </dgm:t>
    </dgm:pt>
    <dgm:pt modelId="{5FB37861-E936-4DE4-9A3E-D93D66BD2029}">
      <dgm:prSet phldrT="[Текст]"/>
      <dgm:spPr/>
      <dgm:t>
        <a:bodyPr/>
        <a:lstStyle/>
        <a:p>
          <a:r>
            <a:rPr lang="ru-RU" dirty="0" smtClean="0"/>
            <a:t>Муниципальная программа «Культурная политика в городе Балабаново» – </a:t>
          </a:r>
          <a:r>
            <a:rPr lang="ru-RU" b="1" dirty="0" smtClean="0"/>
            <a:t>25 471 тыс. руб.</a:t>
          </a:r>
          <a:endParaRPr lang="ru-RU" b="1" dirty="0"/>
        </a:p>
      </dgm:t>
    </dgm:pt>
    <dgm:pt modelId="{253750AC-11D9-4345-99F5-3C364074BF83}" type="parTrans" cxnId="{E0B667C0-6AD1-4158-9E33-BBA7A248D118}">
      <dgm:prSet/>
      <dgm:spPr/>
      <dgm:t>
        <a:bodyPr/>
        <a:lstStyle/>
        <a:p>
          <a:endParaRPr lang="ru-RU"/>
        </a:p>
      </dgm:t>
    </dgm:pt>
    <dgm:pt modelId="{C0EAB6F4-0840-4C44-9E9D-0EDEEA8D1AA8}" type="sibTrans" cxnId="{E0B667C0-6AD1-4158-9E33-BBA7A248D118}">
      <dgm:prSet/>
      <dgm:spPr/>
      <dgm:t>
        <a:bodyPr/>
        <a:lstStyle/>
        <a:p>
          <a:endParaRPr lang="ru-RU"/>
        </a:p>
      </dgm:t>
    </dgm:pt>
    <dgm:pt modelId="{93DA1383-815F-44BB-A08B-07540F8DEC77}">
      <dgm:prSet phldrT="[Текст]"/>
      <dgm:spPr/>
      <dgm:t>
        <a:bodyPr/>
        <a:lstStyle/>
        <a:p>
          <a:r>
            <a:rPr lang="ru-RU" dirty="0" smtClean="0"/>
            <a:t>Муниципальная программа «Развитие физической культуры и спорта в г. Балабаново» – </a:t>
          </a:r>
          <a:r>
            <a:rPr lang="ru-RU" b="1" dirty="0" smtClean="0"/>
            <a:t>23 424 тыс. руб.</a:t>
          </a:r>
          <a:endParaRPr lang="ru-RU" b="1" dirty="0"/>
        </a:p>
      </dgm:t>
    </dgm:pt>
    <dgm:pt modelId="{2673F7D8-FA87-4B37-979A-1A487CFA6D6B}" type="parTrans" cxnId="{47D9F148-EA9A-47AF-9425-0118BCC0E422}">
      <dgm:prSet/>
      <dgm:spPr/>
      <dgm:t>
        <a:bodyPr/>
        <a:lstStyle/>
        <a:p>
          <a:endParaRPr lang="ru-RU"/>
        </a:p>
      </dgm:t>
    </dgm:pt>
    <dgm:pt modelId="{31A1728A-5A79-4907-B50A-CD3A18310759}" type="sibTrans" cxnId="{47D9F148-EA9A-47AF-9425-0118BCC0E422}">
      <dgm:prSet/>
      <dgm:spPr/>
      <dgm:t>
        <a:bodyPr/>
        <a:lstStyle/>
        <a:p>
          <a:endParaRPr lang="ru-RU"/>
        </a:p>
      </dgm:t>
    </dgm:pt>
    <dgm:pt modelId="{F30A6E0A-846B-41B2-99D6-ADA2AF60A603}">
      <dgm:prSet phldrT="[Текст]"/>
      <dgm:spPr/>
      <dgm:t>
        <a:bodyPr/>
        <a:lstStyle/>
        <a:p>
          <a:r>
            <a:rPr lang="ru-RU" dirty="0" smtClean="0"/>
            <a:t>Муниципальная программа «Благоустройство городского поселения «Город Балабаново»            – </a:t>
          </a:r>
          <a:r>
            <a:rPr lang="ru-RU" b="1" dirty="0" smtClean="0"/>
            <a:t>20 594 тыс. руб.</a:t>
          </a:r>
          <a:endParaRPr lang="ru-RU" b="1" dirty="0"/>
        </a:p>
      </dgm:t>
    </dgm:pt>
    <dgm:pt modelId="{57CA20AC-286D-4FEB-A5DD-9A55F78436EE}" type="parTrans" cxnId="{A785F76F-D3EA-419C-93DF-448EE3422A23}">
      <dgm:prSet/>
      <dgm:spPr/>
      <dgm:t>
        <a:bodyPr/>
        <a:lstStyle/>
        <a:p>
          <a:endParaRPr lang="ru-RU"/>
        </a:p>
      </dgm:t>
    </dgm:pt>
    <dgm:pt modelId="{5D445D2D-9794-4A26-BF6F-D94DF70EDF52}" type="sibTrans" cxnId="{A785F76F-D3EA-419C-93DF-448EE3422A23}">
      <dgm:prSet/>
      <dgm:spPr/>
      <dgm:t>
        <a:bodyPr/>
        <a:lstStyle/>
        <a:p>
          <a:endParaRPr lang="ru-RU"/>
        </a:p>
      </dgm:t>
    </dgm:pt>
    <dgm:pt modelId="{9F082627-A81F-4D97-AC88-4F18FC272299}">
      <dgm:prSet phldrT="[Текст]"/>
      <dgm:spPr/>
      <dgm:t>
        <a:bodyPr/>
        <a:lstStyle/>
        <a:p>
          <a:r>
            <a:rPr lang="ru-RU" dirty="0" smtClean="0"/>
            <a:t>Муниципальная программа «Формирование комфортной городской среды города Балабаново» – </a:t>
          </a:r>
          <a:r>
            <a:rPr lang="ru-RU" b="1" dirty="0" smtClean="0"/>
            <a:t>20 531 тыс. руб.</a:t>
          </a:r>
          <a:endParaRPr lang="ru-RU" b="1" dirty="0"/>
        </a:p>
      </dgm:t>
    </dgm:pt>
    <dgm:pt modelId="{D6948FD3-9006-4517-A518-3E4D6B10C1A5}" type="parTrans" cxnId="{5584A912-2F1E-4FF0-8BB1-15D85CAF50D1}">
      <dgm:prSet/>
      <dgm:spPr/>
      <dgm:t>
        <a:bodyPr/>
        <a:lstStyle/>
        <a:p>
          <a:endParaRPr lang="ru-RU"/>
        </a:p>
      </dgm:t>
    </dgm:pt>
    <dgm:pt modelId="{7A8ABDDB-969E-4C4C-BB73-1636AB6C19D0}" type="sibTrans" cxnId="{5584A912-2F1E-4FF0-8BB1-15D85CAF50D1}">
      <dgm:prSet/>
      <dgm:spPr/>
      <dgm:t>
        <a:bodyPr/>
        <a:lstStyle/>
        <a:p>
          <a:endParaRPr lang="ru-RU"/>
        </a:p>
      </dgm:t>
    </dgm:pt>
    <dgm:pt modelId="{D394614D-119C-4E96-903B-7486E1ED75BD}">
      <dgm:prSet phldrT="[Текст]"/>
      <dgm:spPr/>
      <dgm:t>
        <a:bodyPr/>
        <a:lstStyle/>
        <a:p>
          <a:r>
            <a:rPr lang="ru-RU" dirty="0" smtClean="0"/>
            <a:t>Муниципальная программа «Территориальное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«Город Балабаново» - </a:t>
          </a:r>
          <a:r>
            <a:rPr lang="ru-RU" b="1" dirty="0" smtClean="0"/>
            <a:t>3 673 тыс. руб.</a:t>
          </a:r>
          <a:endParaRPr lang="ru-RU" b="1" dirty="0"/>
        </a:p>
      </dgm:t>
    </dgm:pt>
    <dgm:pt modelId="{B44F85E3-DE48-42FC-9BAC-2DE9EB1FB0ED}" type="parTrans" cxnId="{07801278-1DFD-404A-8F26-D654FEE0B7FE}">
      <dgm:prSet/>
      <dgm:spPr/>
      <dgm:t>
        <a:bodyPr/>
        <a:lstStyle/>
        <a:p>
          <a:endParaRPr lang="ru-RU"/>
        </a:p>
      </dgm:t>
    </dgm:pt>
    <dgm:pt modelId="{67EADDFC-D871-457A-A705-506CD1E8AB4B}" type="sibTrans" cxnId="{07801278-1DFD-404A-8F26-D654FEE0B7FE}">
      <dgm:prSet/>
      <dgm:spPr/>
      <dgm:t>
        <a:bodyPr/>
        <a:lstStyle/>
        <a:p>
          <a:endParaRPr lang="ru-RU"/>
        </a:p>
      </dgm:t>
    </dgm:pt>
    <dgm:pt modelId="{C5A13E84-4B95-438E-BCD1-0EEB455454EF}">
      <dgm:prSet phldrT="[Текст]"/>
      <dgm:spPr/>
      <dgm:t>
        <a:bodyPr/>
        <a:lstStyle/>
        <a:p>
          <a:r>
            <a:rPr lang="ru-RU" dirty="0" smtClean="0"/>
            <a:t>Муниципальная программа «Ремонт и содержание сети автомобильных дорог» – </a:t>
          </a:r>
          <a:r>
            <a:rPr lang="ru-RU" b="1" dirty="0" smtClean="0"/>
            <a:t>31 074 тыс. руб.</a:t>
          </a:r>
          <a:endParaRPr lang="ru-RU" b="1" dirty="0"/>
        </a:p>
      </dgm:t>
    </dgm:pt>
    <dgm:pt modelId="{046988FC-CD8F-405D-A3BB-A4405FACFD9D}" type="parTrans" cxnId="{3908BC4C-B74F-4070-A340-B75E47CD1E38}">
      <dgm:prSet/>
      <dgm:spPr/>
      <dgm:t>
        <a:bodyPr/>
        <a:lstStyle/>
        <a:p>
          <a:endParaRPr lang="ru-RU"/>
        </a:p>
      </dgm:t>
    </dgm:pt>
    <dgm:pt modelId="{14A2CF0B-1A1E-48B5-AB56-6A9A2F204F56}" type="sibTrans" cxnId="{3908BC4C-B74F-4070-A340-B75E47CD1E38}">
      <dgm:prSet/>
      <dgm:spPr/>
      <dgm:t>
        <a:bodyPr/>
        <a:lstStyle/>
        <a:p>
          <a:endParaRPr lang="ru-RU"/>
        </a:p>
      </dgm:t>
    </dgm:pt>
    <dgm:pt modelId="{6579EF3A-C606-4640-91D1-860857C18160}">
      <dgm:prSet phldrT="[Текст]"/>
      <dgm:spPr/>
      <dgm:t>
        <a:bodyPr/>
        <a:lstStyle/>
        <a:p>
          <a:r>
            <a:rPr lang="ru-RU" dirty="0" smtClean="0"/>
            <a:t>Муниципальная программа «Молодежная политика города Балабаново» – </a:t>
          </a:r>
          <a:r>
            <a:rPr lang="ru-RU" b="1" dirty="0" smtClean="0"/>
            <a:t>622 тыс. руб.</a:t>
          </a:r>
          <a:endParaRPr lang="ru-RU" b="1" dirty="0"/>
        </a:p>
      </dgm:t>
    </dgm:pt>
    <dgm:pt modelId="{94E3E3B5-288A-4C3C-9EBD-403004977439}" type="parTrans" cxnId="{7084E4FB-4414-4F7D-9BCB-4DD15E6905A0}">
      <dgm:prSet/>
      <dgm:spPr/>
      <dgm:t>
        <a:bodyPr/>
        <a:lstStyle/>
        <a:p>
          <a:endParaRPr lang="ru-RU"/>
        </a:p>
      </dgm:t>
    </dgm:pt>
    <dgm:pt modelId="{F2D304EE-4512-4800-8DE0-0FB906CBF146}" type="sibTrans" cxnId="{7084E4FB-4414-4F7D-9BCB-4DD15E6905A0}">
      <dgm:prSet/>
      <dgm:spPr/>
      <dgm:t>
        <a:bodyPr/>
        <a:lstStyle/>
        <a:p>
          <a:endParaRPr lang="ru-RU"/>
        </a:p>
      </dgm:t>
    </dgm:pt>
    <dgm:pt modelId="{8B8B6B40-A9B4-4B17-8C28-7E9A42DBA8FD}">
      <dgm:prSet/>
      <dgm:spPr/>
      <dgm:t>
        <a:bodyPr/>
        <a:lstStyle/>
        <a:p>
          <a:r>
            <a:rPr lang="ru-RU" dirty="0" smtClean="0"/>
            <a:t>Муниципальная программа «Совершенствование системы муниципального управления городского поселения «Город Балабаново» – </a:t>
          </a:r>
          <a:r>
            <a:rPr lang="ru-RU" b="1" dirty="0" smtClean="0"/>
            <a:t>38 839 тыс. руб.</a:t>
          </a:r>
          <a:endParaRPr lang="ru-RU" b="1" dirty="0"/>
        </a:p>
      </dgm:t>
    </dgm:pt>
    <dgm:pt modelId="{ABE79D4E-DAB7-41A8-ABF8-A9BDDB7C469A}" type="parTrans" cxnId="{8C8CCE23-603F-4CF3-BCF1-8876031A4213}">
      <dgm:prSet/>
      <dgm:spPr/>
      <dgm:t>
        <a:bodyPr/>
        <a:lstStyle/>
        <a:p>
          <a:endParaRPr lang="ru-RU"/>
        </a:p>
      </dgm:t>
    </dgm:pt>
    <dgm:pt modelId="{3D5DCA0C-1FA3-4E87-A07F-02BE6AF87DCA}" type="sibTrans" cxnId="{8C8CCE23-603F-4CF3-BCF1-8876031A4213}">
      <dgm:prSet/>
      <dgm:spPr/>
      <dgm:t>
        <a:bodyPr/>
        <a:lstStyle/>
        <a:p>
          <a:endParaRPr lang="ru-RU"/>
        </a:p>
      </dgm:t>
    </dgm:pt>
    <dgm:pt modelId="{222FEDA1-9E9A-421C-8C03-F349E0631388}" type="pres">
      <dgm:prSet presAssocID="{E2D17913-472D-4E46-B349-0988F6E8CC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477A26-A5B9-4A6C-A94D-BE1713F515B7}" type="pres">
      <dgm:prSet presAssocID="{FD17F7F9-61D1-4526-99F9-8B2B4DC4F926}" presName="node" presStyleLbl="node1" presStyleIdx="0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881CC-E414-401B-AE12-417BE601F5FA}" type="pres">
      <dgm:prSet presAssocID="{746F6793-B28F-4FCA-AD41-A8916C04F168}" presName="sibTrans" presStyleCnt="0"/>
      <dgm:spPr/>
    </dgm:pt>
    <dgm:pt modelId="{B189D1DD-1660-4D47-8565-E573D75AD731}" type="pres">
      <dgm:prSet presAssocID="{55AB6B2E-923A-48CD-9C6C-CBABF28FAF79}" presName="node" presStyleLbl="node1" presStyleIdx="1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5E205-7813-4FF0-95EF-23C24858D9F0}" type="pres">
      <dgm:prSet presAssocID="{B8A78D9D-5529-4144-960D-227DC4B634B7}" presName="sibTrans" presStyleCnt="0"/>
      <dgm:spPr/>
    </dgm:pt>
    <dgm:pt modelId="{22D3A689-38A3-4BBD-AD69-A81B7416298B}" type="pres">
      <dgm:prSet presAssocID="{C5E5463C-7099-478A-8CDC-D0959B3BE4B9}" presName="node" presStyleLbl="node1" presStyleIdx="2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F34F2-4CA3-4D49-8153-384E901BFA11}" type="pres">
      <dgm:prSet presAssocID="{FD400A6E-0EF9-45B2-80EC-3A2FB6DA4E56}" presName="sibTrans" presStyleCnt="0"/>
      <dgm:spPr/>
    </dgm:pt>
    <dgm:pt modelId="{A1B61145-D6F1-4CEE-A73A-0C832A8C61E1}" type="pres">
      <dgm:prSet presAssocID="{C6CE63D6-CB0E-40E7-9D03-ABA481C7BF49}" presName="node" presStyleLbl="node1" presStyleIdx="3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37BE4-4399-4F41-B7D5-F0DA8642BB8F}" type="pres">
      <dgm:prSet presAssocID="{B6A03AF4-92B7-4D2A-A443-5E466B09492A}" presName="sibTrans" presStyleCnt="0"/>
      <dgm:spPr/>
    </dgm:pt>
    <dgm:pt modelId="{E3615419-3767-4863-8576-2FDE4D497C47}" type="pres">
      <dgm:prSet presAssocID="{3033608E-00BA-46B0-9AD6-DF0C79C428A2}" presName="node" presStyleLbl="node1" presStyleIdx="4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F1F1A-820D-4931-9A4B-E137E6EA073F}" type="pres">
      <dgm:prSet presAssocID="{6C89FDA8-9993-4DD3-8999-2A3730B4CD43}" presName="sibTrans" presStyleCnt="0"/>
      <dgm:spPr/>
    </dgm:pt>
    <dgm:pt modelId="{60D625C2-4ACF-42EF-8B1F-D8D72A029E0B}" type="pres">
      <dgm:prSet presAssocID="{5FB37861-E936-4DE4-9A3E-D93D66BD2029}" presName="node" presStyleLbl="node1" presStyleIdx="5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0CAFA-7B05-46C9-8327-3A9975992261}" type="pres">
      <dgm:prSet presAssocID="{C0EAB6F4-0840-4C44-9E9D-0EDEEA8D1AA8}" presName="sibTrans" presStyleCnt="0"/>
      <dgm:spPr/>
    </dgm:pt>
    <dgm:pt modelId="{F63DE0F1-E4F1-4A9E-899E-164ED982587B}" type="pres">
      <dgm:prSet presAssocID="{93DA1383-815F-44BB-A08B-07540F8DEC77}" presName="node" presStyleLbl="node1" presStyleIdx="6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57E9-5BE2-4438-AA68-6C0087F57939}" type="pres">
      <dgm:prSet presAssocID="{31A1728A-5A79-4907-B50A-CD3A18310759}" presName="sibTrans" presStyleCnt="0"/>
      <dgm:spPr/>
    </dgm:pt>
    <dgm:pt modelId="{375A00CA-21A9-41EB-9F4B-1E745AE5EADA}" type="pres">
      <dgm:prSet presAssocID="{F30A6E0A-846B-41B2-99D6-ADA2AF60A603}" presName="node" presStyleLbl="node1" presStyleIdx="7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1F31F-279A-4EE6-B5DB-22F9020672DF}" type="pres">
      <dgm:prSet presAssocID="{5D445D2D-9794-4A26-BF6F-D94DF70EDF52}" presName="sibTrans" presStyleCnt="0"/>
      <dgm:spPr/>
    </dgm:pt>
    <dgm:pt modelId="{1B4F3A76-70C1-4173-BFB3-79D03C6EAC84}" type="pres">
      <dgm:prSet presAssocID="{9F082627-A81F-4D97-AC88-4F18FC272299}" presName="node" presStyleLbl="node1" presStyleIdx="8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75A6C-F824-440F-BB87-2EB2B9552D39}" type="pres">
      <dgm:prSet presAssocID="{7A8ABDDB-969E-4C4C-BB73-1636AB6C19D0}" presName="sibTrans" presStyleCnt="0"/>
      <dgm:spPr/>
    </dgm:pt>
    <dgm:pt modelId="{2336B8D7-6188-48F1-A956-A7BB4A5D2F64}" type="pres">
      <dgm:prSet presAssocID="{D394614D-119C-4E96-903B-7486E1ED75BD}" presName="node" presStyleLbl="node1" presStyleIdx="9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94715-39D3-4429-B77D-DBB2D19D53A8}" type="pres">
      <dgm:prSet presAssocID="{67EADDFC-D871-457A-A705-506CD1E8AB4B}" presName="sibTrans" presStyleCnt="0"/>
      <dgm:spPr/>
    </dgm:pt>
    <dgm:pt modelId="{A146E97E-F28D-45B9-8B0F-3ADC27167B2C}" type="pres">
      <dgm:prSet presAssocID="{64516AFC-A8E4-404A-943B-AE7EAC14CAF5}" presName="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2EB8F-39E3-4E92-8475-88BCD850E6A0}" type="pres">
      <dgm:prSet presAssocID="{5843BD3E-3FEE-4891-92C6-6DCD1FD6F747}" presName="sibTrans" presStyleCnt="0"/>
      <dgm:spPr/>
    </dgm:pt>
    <dgm:pt modelId="{01E900EC-B0FB-4937-92D5-8E421A5A45B1}" type="pres">
      <dgm:prSet presAssocID="{C5A13E84-4B95-438E-BCD1-0EEB455454EF}" presName="node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3ACED-0001-4FC3-9EB5-AFEC22EC7056}" type="pres">
      <dgm:prSet presAssocID="{14A2CF0B-1A1E-48B5-AB56-6A9A2F204F56}" presName="sibTrans" presStyleCnt="0"/>
      <dgm:spPr/>
    </dgm:pt>
    <dgm:pt modelId="{33634896-89CD-438F-AFC1-F87306856668}" type="pres">
      <dgm:prSet presAssocID="{A6F745FE-9B05-40C8-ADD7-C52D63EB9583}" presName="node" presStyleLbl="node1" presStyleIdx="12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C35B0-0670-406E-AB5B-AAB9BFCE5E32}" type="pres">
      <dgm:prSet presAssocID="{C9772CA2-588B-4BA5-8DB2-98951E3BC068}" presName="sibTrans" presStyleCnt="0"/>
      <dgm:spPr/>
    </dgm:pt>
    <dgm:pt modelId="{487368EC-BFFA-418E-BBB1-7E6CF022FD9F}" type="pres">
      <dgm:prSet presAssocID="{2FAFDF61-9AB2-444E-B986-3D53DB27104D}" presName="node" presStyleLbl="node1" presStyleIdx="13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7EBAF-D78F-468D-B291-0C0204C8B593}" type="pres">
      <dgm:prSet presAssocID="{7DD9E060-C429-4537-A990-E4900B30C7F9}" presName="sibTrans" presStyleCnt="0"/>
      <dgm:spPr/>
    </dgm:pt>
    <dgm:pt modelId="{B7857FEC-2219-4EFA-A4D1-2ED6EDD4AA61}" type="pres">
      <dgm:prSet presAssocID="{5169FF00-7069-40EB-8BAB-CA5F77FDA70D}" presName="node" presStyleLbl="node1" presStyleIdx="14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2CEF2-9F01-48EB-B252-F4DF3FDF6E70}" type="pres">
      <dgm:prSet presAssocID="{85E4E986-8A38-4CCB-8B6D-B81274E6D459}" presName="sibTrans" presStyleCnt="0"/>
      <dgm:spPr/>
    </dgm:pt>
    <dgm:pt modelId="{AC826481-2138-406D-9169-7F475589C201}" type="pres">
      <dgm:prSet presAssocID="{6579EF3A-C606-4640-91D1-860857C18160}" presName="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BAEEB-4CE2-4AAC-9EF5-B974881CEA9D}" type="pres">
      <dgm:prSet presAssocID="{F2D304EE-4512-4800-8DE0-0FB906CBF146}" presName="sibTrans" presStyleCnt="0"/>
      <dgm:spPr/>
    </dgm:pt>
    <dgm:pt modelId="{447A8156-317B-4300-A3F8-5816DCFA3B49}" type="pres">
      <dgm:prSet presAssocID="{8B8B6B40-A9B4-4B17-8C28-7E9A42DBA8FD}" presName="node" presStyleLbl="node1" presStyleIdx="16" presStyleCnt="17" custScaleX="426445" custScaleY="35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2A4362-6125-47E9-8763-BC124F73EA76}" type="presOf" srcId="{55AB6B2E-923A-48CD-9C6C-CBABF28FAF79}" destId="{B189D1DD-1660-4D47-8565-E573D75AD731}" srcOrd="0" destOrd="0" presId="urn:microsoft.com/office/officeart/2005/8/layout/default"/>
    <dgm:cxn modelId="{D5B568AC-606F-478A-96EF-580B7EBDDDFD}" type="presOf" srcId="{F30A6E0A-846B-41B2-99D6-ADA2AF60A603}" destId="{375A00CA-21A9-41EB-9F4B-1E745AE5EADA}" srcOrd="0" destOrd="0" presId="urn:microsoft.com/office/officeart/2005/8/layout/default"/>
    <dgm:cxn modelId="{33CFB0DB-3219-4E15-91CA-BE6C1B2C03B9}" srcId="{E2D17913-472D-4E46-B349-0988F6E8CC01}" destId="{A6F745FE-9B05-40C8-ADD7-C52D63EB9583}" srcOrd="12" destOrd="0" parTransId="{2202078F-B173-4350-8712-C726B8340A3D}" sibTransId="{C9772CA2-588B-4BA5-8DB2-98951E3BC068}"/>
    <dgm:cxn modelId="{931E897D-12F8-44FB-ADB1-C385BA71CDC4}" type="presOf" srcId="{FD17F7F9-61D1-4526-99F9-8B2B4DC4F926}" destId="{6F477A26-A5B9-4A6C-A94D-BE1713F515B7}" srcOrd="0" destOrd="0" presId="urn:microsoft.com/office/officeart/2005/8/layout/default"/>
    <dgm:cxn modelId="{B45730A4-201E-466E-82CA-297D6FEDE802}" type="presOf" srcId="{2FAFDF61-9AB2-444E-B986-3D53DB27104D}" destId="{487368EC-BFFA-418E-BBB1-7E6CF022FD9F}" srcOrd="0" destOrd="0" presId="urn:microsoft.com/office/officeart/2005/8/layout/default"/>
    <dgm:cxn modelId="{F32D1738-054F-4828-AB71-A6475F257A9A}" type="presOf" srcId="{E2D17913-472D-4E46-B349-0988F6E8CC01}" destId="{222FEDA1-9E9A-421C-8C03-F349E0631388}" srcOrd="0" destOrd="0" presId="urn:microsoft.com/office/officeart/2005/8/layout/default"/>
    <dgm:cxn modelId="{EBACDFC9-C783-463D-A9F5-DC2953DCB65E}" srcId="{E2D17913-472D-4E46-B349-0988F6E8CC01}" destId="{FD17F7F9-61D1-4526-99F9-8B2B4DC4F926}" srcOrd="0" destOrd="0" parTransId="{2E4796D6-C63D-4D62-9268-E548BE156AD0}" sibTransId="{746F6793-B28F-4FCA-AD41-A8916C04F168}"/>
    <dgm:cxn modelId="{9B0EF0B6-C418-4CE0-9641-86A75C0396DD}" type="presOf" srcId="{93DA1383-815F-44BB-A08B-07540F8DEC77}" destId="{F63DE0F1-E4F1-4A9E-899E-164ED982587B}" srcOrd="0" destOrd="0" presId="urn:microsoft.com/office/officeart/2005/8/layout/default"/>
    <dgm:cxn modelId="{47D9F148-EA9A-47AF-9425-0118BCC0E422}" srcId="{E2D17913-472D-4E46-B349-0988F6E8CC01}" destId="{93DA1383-815F-44BB-A08B-07540F8DEC77}" srcOrd="6" destOrd="0" parTransId="{2673F7D8-FA87-4B37-979A-1A487CFA6D6B}" sibTransId="{31A1728A-5A79-4907-B50A-CD3A18310759}"/>
    <dgm:cxn modelId="{A785F76F-D3EA-419C-93DF-448EE3422A23}" srcId="{E2D17913-472D-4E46-B349-0988F6E8CC01}" destId="{F30A6E0A-846B-41B2-99D6-ADA2AF60A603}" srcOrd="7" destOrd="0" parTransId="{57CA20AC-286D-4FEB-A5DD-9A55F78436EE}" sibTransId="{5D445D2D-9794-4A26-BF6F-D94DF70EDF52}"/>
    <dgm:cxn modelId="{A25DA50A-0AD9-49AF-A1FB-7A04CCE46225}" type="presOf" srcId="{5FB37861-E936-4DE4-9A3E-D93D66BD2029}" destId="{60D625C2-4ACF-42EF-8B1F-D8D72A029E0B}" srcOrd="0" destOrd="0" presId="urn:microsoft.com/office/officeart/2005/8/layout/default"/>
    <dgm:cxn modelId="{BE48717B-361B-4221-AF0D-5B2BC33FF82F}" srcId="{E2D17913-472D-4E46-B349-0988F6E8CC01}" destId="{55AB6B2E-923A-48CD-9C6C-CBABF28FAF79}" srcOrd="1" destOrd="0" parTransId="{ABC722C4-7C06-4F89-902F-8B17DEF5DB8F}" sibTransId="{B8A78D9D-5529-4144-960D-227DC4B634B7}"/>
    <dgm:cxn modelId="{E1805CF9-B470-46C3-BDA0-EC9C2576EE4E}" type="presOf" srcId="{C5E5463C-7099-478A-8CDC-D0959B3BE4B9}" destId="{22D3A689-38A3-4BBD-AD69-A81B7416298B}" srcOrd="0" destOrd="0" presId="urn:microsoft.com/office/officeart/2005/8/layout/default"/>
    <dgm:cxn modelId="{65C78C7C-9A6F-4378-8841-E68610B59987}" type="presOf" srcId="{8B8B6B40-A9B4-4B17-8C28-7E9A42DBA8FD}" destId="{447A8156-317B-4300-A3F8-5816DCFA3B49}" srcOrd="0" destOrd="0" presId="urn:microsoft.com/office/officeart/2005/8/layout/default"/>
    <dgm:cxn modelId="{10D0A769-64A0-4BB3-A7BB-807B3E289727}" srcId="{E2D17913-472D-4E46-B349-0988F6E8CC01}" destId="{C5E5463C-7099-478A-8CDC-D0959B3BE4B9}" srcOrd="2" destOrd="0" parTransId="{9627BC2D-FACF-4187-8874-2B7E23F5E4E5}" sibTransId="{FD400A6E-0EF9-45B2-80EC-3A2FB6DA4E56}"/>
    <dgm:cxn modelId="{18ABEBA5-A67B-45B6-B499-9E934BAC2CA8}" type="presOf" srcId="{64516AFC-A8E4-404A-943B-AE7EAC14CAF5}" destId="{A146E97E-F28D-45B9-8B0F-3ADC27167B2C}" srcOrd="0" destOrd="0" presId="urn:microsoft.com/office/officeart/2005/8/layout/default"/>
    <dgm:cxn modelId="{B70E223D-7546-4697-83E5-661E239CF8D8}" srcId="{E2D17913-472D-4E46-B349-0988F6E8CC01}" destId="{64516AFC-A8E4-404A-943B-AE7EAC14CAF5}" srcOrd="10" destOrd="0" parTransId="{E7A9BFE4-CABC-4F48-A3BC-EFB0BFFED536}" sibTransId="{5843BD3E-3FEE-4891-92C6-6DCD1FD6F747}"/>
    <dgm:cxn modelId="{8C8CCE23-603F-4CF3-BCF1-8876031A4213}" srcId="{E2D17913-472D-4E46-B349-0988F6E8CC01}" destId="{8B8B6B40-A9B4-4B17-8C28-7E9A42DBA8FD}" srcOrd="16" destOrd="0" parTransId="{ABE79D4E-DAB7-41A8-ABF8-A9BDDB7C469A}" sibTransId="{3D5DCA0C-1FA3-4E87-A07F-02BE6AF87DCA}"/>
    <dgm:cxn modelId="{8999D744-9D1C-49F3-AFCA-5ED298464F9F}" type="presOf" srcId="{D394614D-119C-4E96-903B-7486E1ED75BD}" destId="{2336B8D7-6188-48F1-A956-A7BB4A5D2F64}" srcOrd="0" destOrd="0" presId="urn:microsoft.com/office/officeart/2005/8/layout/default"/>
    <dgm:cxn modelId="{76FB535B-A202-4E88-B32C-AFACA88734CC}" type="presOf" srcId="{C6CE63D6-CB0E-40E7-9D03-ABA481C7BF49}" destId="{A1B61145-D6F1-4CEE-A73A-0C832A8C61E1}" srcOrd="0" destOrd="0" presId="urn:microsoft.com/office/officeart/2005/8/layout/default"/>
    <dgm:cxn modelId="{5B25B124-F0EB-405B-AC40-BCB810C236EA}" type="presOf" srcId="{3033608E-00BA-46B0-9AD6-DF0C79C428A2}" destId="{E3615419-3767-4863-8576-2FDE4D497C47}" srcOrd="0" destOrd="0" presId="urn:microsoft.com/office/officeart/2005/8/layout/default"/>
    <dgm:cxn modelId="{5584A912-2F1E-4FF0-8BB1-15D85CAF50D1}" srcId="{E2D17913-472D-4E46-B349-0988F6E8CC01}" destId="{9F082627-A81F-4D97-AC88-4F18FC272299}" srcOrd="8" destOrd="0" parTransId="{D6948FD3-9006-4517-A518-3E4D6B10C1A5}" sibTransId="{7A8ABDDB-969E-4C4C-BB73-1636AB6C19D0}"/>
    <dgm:cxn modelId="{E64F1A30-09E6-4239-9826-16F70363779F}" srcId="{E2D17913-472D-4E46-B349-0988F6E8CC01}" destId="{C6CE63D6-CB0E-40E7-9D03-ABA481C7BF49}" srcOrd="3" destOrd="0" parTransId="{0E21597B-5D2A-4E7F-A66D-ECD00ED70B9F}" sibTransId="{B6A03AF4-92B7-4D2A-A443-5E466B09492A}"/>
    <dgm:cxn modelId="{7084E4FB-4414-4F7D-9BCB-4DD15E6905A0}" srcId="{E2D17913-472D-4E46-B349-0988F6E8CC01}" destId="{6579EF3A-C606-4640-91D1-860857C18160}" srcOrd="15" destOrd="0" parTransId="{94E3E3B5-288A-4C3C-9EBD-403004977439}" sibTransId="{F2D304EE-4512-4800-8DE0-0FB906CBF146}"/>
    <dgm:cxn modelId="{F79DECEF-F679-4D4D-9254-685750B75417}" srcId="{E2D17913-472D-4E46-B349-0988F6E8CC01}" destId="{2FAFDF61-9AB2-444E-B986-3D53DB27104D}" srcOrd="13" destOrd="0" parTransId="{043E38B2-BF2B-46C8-B7AE-A41D177953BF}" sibTransId="{7DD9E060-C429-4537-A990-E4900B30C7F9}"/>
    <dgm:cxn modelId="{07801278-1DFD-404A-8F26-D654FEE0B7FE}" srcId="{E2D17913-472D-4E46-B349-0988F6E8CC01}" destId="{D394614D-119C-4E96-903B-7486E1ED75BD}" srcOrd="9" destOrd="0" parTransId="{B44F85E3-DE48-42FC-9BAC-2DE9EB1FB0ED}" sibTransId="{67EADDFC-D871-457A-A705-506CD1E8AB4B}"/>
    <dgm:cxn modelId="{0C93828F-7067-4D6B-82D7-AE6329C19DC0}" type="presOf" srcId="{C5A13E84-4B95-438E-BCD1-0EEB455454EF}" destId="{01E900EC-B0FB-4937-92D5-8E421A5A45B1}" srcOrd="0" destOrd="0" presId="urn:microsoft.com/office/officeart/2005/8/layout/default"/>
    <dgm:cxn modelId="{E0B667C0-6AD1-4158-9E33-BBA7A248D118}" srcId="{E2D17913-472D-4E46-B349-0988F6E8CC01}" destId="{5FB37861-E936-4DE4-9A3E-D93D66BD2029}" srcOrd="5" destOrd="0" parTransId="{253750AC-11D9-4345-99F5-3C364074BF83}" sibTransId="{C0EAB6F4-0840-4C44-9E9D-0EDEEA8D1AA8}"/>
    <dgm:cxn modelId="{11DF80D3-BEA2-4F38-91A3-9BCB450AD6F8}" type="presOf" srcId="{6579EF3A-C606-4640-91D1-860857C18160}" destId="{AC826481-2138-406D-9169-7F475589C201}" srcOrd="0" destOrd="0" presId="urn:microsoft.com/office/officeart/2005/8/layout/default"/>
    <dgm:cxn modelId="{3908BC4C-B74F-4070-A340-B75E47CD1E38}" srcId="{E2D17913-472D-4E46-B349-0988F6E8CC01}" destId="{C5A13E84-4B95-438E-BCD1-0EEB455454EF}" srcOrd="11" destOrd="0" parTransId="{046988FC-CD8F-405D-A3BB-A4405FACFD9D}" sibTransId="{14A2CF0B-1A1E-48B5-AB56-6A9A2F204F56}"/>
    <dgm:cxn modelId="{C1F057EE-AC21-4A72-A3AB-DE475CE33B90}" type="presOf" srcId="{A6F745FE-9B05-40C8-ADD7-C52D63EB9583}" destId="{33634896-89CD-438F-AFC1-F87306856668}" srcOrd="0" destOrd="0" presId="urn:microsoft.com/office/officeart/2005/8/layout/default"/>
    <dgm:cxn modelId="{C24390A8-B6DF-4286-B1CC-3C90F8C12A2F}" type="presOf" srcId="{9F082627-A81F-4D97-AC88-4F18FC272299}" destId="{1B4F3A76-70C1-4173-BFB3-79D03C6EAC84}" srcOrd="0" destOrd="0" presId="urn:microsoft.com/office/officeart/2005/8/layout/default"/>
    <dgm:cxn modelId="{7A6A850E-7D7B-4E7A-A3EA-F6B8AE8861C2}" type="presOf" srcId="{5169FF00-7069-40EB-8BAB-CA5F77FDA70D}" destId="{B7857FEC-2219-4EFA-A4D1-2ED6EDD4AA61}" srcOrd="0" destOrd="0" presId="urn:microsoft.com/office/officeart/2005/8/layout/default"/>
    <dgm:cxn modelId="{A1319B69-E763-4A30-80EF-87D767442B0F}" srcId="{E2D17913-472D-4E46-B349-0988F6E8CC01}" destId="{3033608E-00BA-46B0-9AD6-DF0C79C428A2}" srcOrd="4" destOrd="0" parTransId="{1B5373D6-8C16-41D8-ACAB-A6D3A96A7AED}" sibTransId="{6C89FDA8-9993-4DD3-8999-2A3730B4CD43}"/>
    <dgm:cxn modelId="{209686A6-9776-45FE-B7AF-000CF912399B}" srcId="{E2D17913-472D-4E46-B349-0988F6E8CC01}" destId="{5169FF00-7069-40EB-8BAB-CA5F77FDA70D}" srcOrd="14" destOrd="0" parTransId="{66B050C7-52B4-4F2C-AF64-06F35E290A6B}" sibTransId="{85E4E986-8A38-4CCB-8B6D-B81274E6D459}"/>
    <dgm:cxn modelId="{F61E98D3-56A5-4431-9B14-C6DA7001735A}" type="presParOf" srcId="{222FEDA1-9E9A-421C-8C03-F349E0631388}" destId="{6F477A26-A5B9-4A6C-A94D-BE1713F515B7}" srcOrd="0" destOrd="0" presId="urn:microsoft.com/office/officeart/2005/8/layout/default"/>
    <dgm:cxn modelId="{E84FBFAA-4FCB-4EF1-A5F8-0D2D629BFADB}" type="presParOf" srcId="{222FEDA1-9E9A-421C-8C03-F349E0631388}" destId="{B28881CC-E414-401B-AE12-417BE601F5FA}" srcOrd="1" destOrd="0" presId="urn:microsoft.com/office/officeart/2005/8/layout/default"/>
    <dgm:cxn modelId="{A858362C-E17C-4245-884B-A7357A84E56C}" type="presParOf" srcId="{222FEDA1-9E9A-421C-8C03-F349E0631388}" destId="{B189D1DD-1660-4D47-8565-E573D75AD731}" srcOrd="2" destOrd="0" presId="urn:microsoft.com/office/officeart/2005/8/layout/default"/>
    <dgm:cxn modelId="{09674970-D37B-4E13-9795-5B2821471830}" type="presParOf" srcId="{222FEDA1-9E9A-421C-8C03-F349E0631388}" destId="{01B5E205-7813-4FF0-95EF-23C24858D9F0}" srcOrd="3" destOrd="0" presId="urn:microsoft.com/office/officeart/2005/8/layout/default"/>
    <dgm:cxn modelId="{93C420EF-58C5-478E-97D8-947CD7A38656}" type="presParOf" srcId="{222FEDA1-9E9A-421C-8C03-F349E0631388}" destId="{22D3A689-38A3-4BBD-AD69-A81B7416298B}" srcOrd="4" destOrd="0" presId="urn:microsoft.com/office/officeart/2005/8/layout/default"/>
    <dgm:cxn modelId="{B5197DFF-FD7B-4B21-B7A4-E8D0FFDF3E21}" type="presParOf" srcId="{222FEDA1-9E9A-421C-8C03-F349E0631388}" destId="{344F34F2-4CA3-4D49-8153-384E901BFA11}" srcOrd="5" destOrd="0" presId="urn:microsoft.com/office/officeart/2005/8/layout/default"/>
    <dgm:cxn modelId="{133763BB-A730-4CC0-81D7-31E8969210B8}" type="presParOf" srcId="{222FEDA1-9E9A-421C-8C03-F349E0631388}" destId="{A1B61145-D6F1-4CEE-A73A-0C832A8C61E1}" srcOrd="6" destOrd="0" presId="urn:microsoft.com/office/officeart/2005/8/layout/default"/>
    <dgm:cxn modelId="{52F125C6-CFAB-4826-8D13-A2DAE9092060}" type="presParOf" srcId="{222FEDA1-9E9A-421C-8C03-F349E0631388}" destId="{41737BE4-4399-4F41-B7D5-F0DA8642BB8F}" srcOrd="7" destOrd="0" presId="urn:microsoft.com/office/officeart/2005/8/layout/default"/>
    <dgm:cxn modelId="{1132FB44-61B4-4512-8AE6-2031F588F159}" type="presParOf" srcId="{222FEDA1-9E9A-421C-8C03-F349E0631388}" destId="{E3615419-3767-4863-8576-2FDE4D497C47}" srcOrd="8" destOrd="0" presId="urn:microsoft.com/office/officeart/2005/8/layout/default"/>
    <dgm:cxn modelId="{A00C2CC5-45DF-4C69-B7CB-7EDD0B23D7B2}" type="presParOf" srcId="{222FEDA1-9E9A-421C-8C03-F349E0631388}" destId="{1CFF1F1A-820D-4931-9A4B-E137E6EA073F}" srcOrd="9" destOrd="0" presId="urn:microsoft.com/office/officeart/2005/8/layout/default"/>
    <dgm:cxn modelId="{0B238443-0B28-490C-9A91-205ADA7C8DEF}" type="presParOf" srcId="{222FEDA1-9E9A-421C-8C03-F349E0631388}" destId="{60D625C2-4ACF-42EF-8B1F-D8D72A029E0B}" srcOrd="10" destOrd="0" presId="urn:microsoft.com/office/officeart/2005/8/layout/default"/>
    <dgm:cxn modelId="{B519BCE4-9CC8-495D-92A5-002129521356}" type="presParOf" srcId="{222FEDA1-9E9A-421C-8C03-F349E0631388}" destId="{F550CAFA-7B05-46C9-8327-3A9975992261}" srcOrd="11" destOrd="0" presId="urn:microsoft.com/office/officeart/2005/8/layout/default"/>
    <dgm:cxn modelId="{6D72A209-DD4D-412E-88D7-E9602DD7B226}" type="presParOf" srcId="{222FEDA1-9E9A-421C-8C03-F349E0631388}" destId="{F63DE0F1-E4F1-4A9E-899E-164ED982587B}" srcOrd="12" destOrd="0" presId="urn:microsoft.com/office/officeart/2005/8/layout/default"/>
    <dgm:cxn modelId="{918345DD-BAF6-4586-AD0B-C86A84770FA1}" type="presParOf" srcId="{222FEDA1-9E9A-421C-8C03-F349E0631388}" destId="{29D557E9-5BE2-4438-AA68-6C0087F57939}" srcOrd="13" destOrd="0" presId="urn:microsoft.com/office/officeart/2005/8/layout/default"/>
    <dgm:cxn modelId="{840DB7A8-E0DD-4F16-9409-B281E24E7230}" type="presParOf" srcId="{222FEDA1-9E9A-421C-8C03-F349E0631388}" destId="{375A00CA-21A9-41EB-9F4B-1E745AE5EADA}" srcOrd="14" destOrd="0" presId="urn:microsoft.com/office/officeart/2005/8/layout/default"/>
    <dgm:cxn modelId="{E8B234E2-A0C9-4BAB-B115-AAADF7DA51A5}" type="presParOf" srcId="{222FEDA1-9E9A-421C-8C03-F349E0631388}" destId="{A9F1F31F-279A-4EE6-B5DB-22F9020672DF}" srcOrd="15" destOrd="0" presId="urn:microsoft.com/office/officeart/2005/8/layout/default"/>
    <dgm:cxn modelId="{51035BC4-2C75-4780-82C9-5C1708F09596}" type="presParOf" srcId="{222FEDA1-9E9A-421C-8C03-F349E0631388}" destId="{1B4F3A76-70C1-4173-BFB3-79D03C6EAC84}" srcOrd="16" destOrd="0" presId="urn:microsoft.com/office/officeart/2005/8/layout/default"/>
    <dgm:cxn modelId="{F4FA8D1C-42E7-43ED-87DE-F42D9BE6C240}" type="presParOf" srcId="{222FEDA1-9E9A-421C-8C03-F349E0631388}" destId="{9F975A6C-F824-440F-BB87-2EB2B9552D39}" srcOrd="17" destOrd="0" presId="urn:microsoft.com/office/officeart/2005/8/layout/default"/>
    <dgm:cxn modelId="{67CB7A42-865D-4DB5-91CB-4674DEEB2F89}" type="presParOf" srcId="{222FEDA1-9E9A-421C-8C03-F349E0631388}" destId="{2336B8D7-6188-48F1-A956-A7BB4A5D2F64}" srcOrd="18" destOrd="0" presId="urn:microsoft.com/office/officeart/2005/8/layout/default"/>
    <dgm:cxn modelId="{214FB137-2A84-47FB-BCCE-4C95B50960B1}" type="presParOf" srcId="{222FEDA1-9E9A-421C-8C03-F349E0631388}" destId="{6CB94715-39D3-4429-B77D-DBB2D19D53A8}" srcOrd="19" destOrd="0" presId="urn:microsoft.com/office/officeart/2005/8/layout/default"/>
    <dgm:cxn modelId="{3371000F-FAE9-47BD-95FE-008E87970F8F}" type="presParOf" srcId="{222FEDA1-9E9A-421C-8C03-F349E0631388}" destId="{A146E97E-F28D-45B9-8B0F-3ADC27167B2C}" srcOrd="20" destOrd="0" presId="urn:microsoft.com/office/officeart/2005/8/layout/default"/>
    <dgm:cxn modelId="{BB332153-53BE-4566-8928-E56C6220687D}" type="presParOf" srcId="{222FEDA1-9E9A-421C-8C03-F349E0631388}" destId="{28A2EB8F-39E3-4E92-8475-88BCD850E6A0}" srcOrd="21" destOrd="0" presId="urn:microsoft.com/office/officeart/2005/8/layout/default"/>
    <dgm:cxn modelId="{E0D48856-6B45-4B4B-9FC1-DD5D09EA73A9}" type="presParOf" srcId="{222FEDA1-9E9A-421C-8C03-F349E0631388}" destId="{01E900EC-B0FB-4937-92D5-8E421A5A45B1}" srcOrd="22" destOrd="0" presId="urn:microsoft.com/office/officeart/2005/8/layout/default"/>
    <dgm:cxn modelId="{69F706DD-7AF3-4284-B201-CA1758CEC7C5}" type="presParOf" srcId="{222FEDA1-9E9A-421C-8C03-F349E0631388}" destId="{DDD3ACED-0001-4FC3-9EB5-AFEC22EC7056}" srcOrd="23" destOrd="0" presId="urn:microsoft.com/office/officeart/2005/8/layout/default"/>
    <dgm:cxn modelId="{6E368035-0D62-413F-AFB0-EFBC3559FC4D}" type="presParOf" srcId="{222FEDA1-9E9A-421C-8C03-F349E0631388}" destId="{33634896-89CD-438F-AFC1-F87306856668}" srcOrd="24" destOrd="0" presId="urn:microsoft.com/office/officeart/2005/8/layout/default"/>
    <dgm:cxn modelId="{29ACD17B-A1B9-4B4A-9806-C555FF03A8D1}" type="presParOf" srcId="{222FEDA1-9E9A-421C-8C03-F349E0631388}" destId="{FBDC35B0-0670-406E-AB5B-AAB9BFCE5E32}" srcOrd="25" destOrd="0" presId="urn:microsoft.com/office/officeart/2005/8/layout/default"/>
    <dgm:cxn modelId="{B37D23EF-DE2E-46A6-8F88-9F99C9376ACC}" type="presParOf" srcId="{222FEDA1-9E9A-421C-8C03-F349E0631388}" destId="{487368EC-BFFA-418E-BBB1-7E6CF022FD9F}" srcOrd="26" destOrd="0" presId="urn:microsoft.com/office/officeart/2005/8/layout/default"/>
    <dgm:cxn modelId="{B43DB4DE-EF01-434F-ABED-879638D12562}" type="presParOf" srcId="{222FEDA1-9E9A-421C-8C03-F349E0631388}" destId="{B017EBAF-D78F-468D-B291-0C0204C8B593}" srcOrd="27" destOrd="0" presId="urn:microsoft.com/office/officeart/2005/8/layout/default"/>
    <dgm:cxn modelId="{16DA4DD6-A31D-4DC3-B643-0ED5A1261265}" type="presParOf" srcId="{222FEDA1-9E9A-421C-8C03-F349E0631388}" destId="{B7857FEC-2219-4EFA-A4D1-2ED6EDD4AA61}" srcOrd="28" destOrd="0" presId="urn:microsoft.com/office/officeart/2005/8/layout/default"/>
    <dgm:cxn modelId="{6057C112-F99B-483F-B60C-6AB7E3728A8A}" type="presParOf" srcId="{222FEDA1-9E9A-421C-8C03-F349E0631388}" destId="{CBE2CEF2-9F01-48EB-B252-F4DF3FDF6E70}" srcOrd="29" destOrd="0" presId="urn:microsoft.com/office/officeart/2005/8/layout/default"/>
    <dgm:cxn modelId="{619DC5ED-084D-40C7-8488-47507B062771}" type="presParOf" srcId="{222FEDA1-9E9A-421C-8C03-F349E0631388}" destId="{AC826481-2138-406D-9169-7F475589C201}" srcOrd="30" destOrd="0" presId="urn:microsoft.com/office/officeart/2005/8/layout/default"/>
    <dgm:cxn modelId="{29F6B866-37B8-4C46-BA62-F4637B645D94}" type="presParOf" srcId="{222FEDA1-9E9A-421C-8C03-F349E0631388}" destId="{5B6BAEEB-4CE2-4AAC-9EF5-B974881CEA9D}" srcOrd="31" destOrd="0" presId="urn:microsoft.com/office/officeart/2005/8/layout/default"/>
    <dgm:cxn modelId="{1518472E-80BE-4602-A2C2-71C21C9547C3}" type="presParOf" srcId="{222FEDA1-9E9A-421C-8C03-F349E0631388}" destId="{447A8156-317B-4300-A3F8-5816DCFA3B49}" srcOrd="32" destOrd="0" presId="urn:microsoft.com/office/officeart/2005/8/layout/default"/>
  </dgm:cxnLst>
  <dgm:bg>
    <a:effectLst>
      <a:innerShdw blurRad="63500" dist="50800" dir="2700000">
        <a:prstClr val="black">
          <a:alpha val="50000"/>
        </a:prstClr>
      </a:innerShdw>
    </a:effectLst>
  </dgm:bg>
  <dgm:whole>
    <a:effectLst>
      <a:reflection endPos="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FBAACC-CB35-43E3-B96E-FE30BB07E238}" type="doc">
      <dgm:prSet loTypeId="urn:microsoft.com/office/officeart/2008/layout/VerticalCircle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0BAB931-72F1-43CB-B1AE-05D26F12AC69}">
      <dgm:prSet phldrT="[Текст]" custT="1"/>
      <dgm:spPr/>
      <dgm:t>
        <a:bodyPr/>
        <a:lstStyle/>
        <a:p>
          <a:r>
            <a:rPr lang="ru-RU" sz="2600" b="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ФКР Калужской области – 1 958 тыс. руб.</a:t>
          </a:r>
          <a:endParaRPr lang="ru-RU" sz="2600" b="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843A904-A349-4658-AF72-7B7CC19AF170}" type="parTrans" cxnId="{E6FBC4EB-072A-4960-8EAD-ECC3FC343BE7}">
      <dgm:prSet/>
      <dgm:spPr/>
      <dgm:t>
        <a:bodyPr/>
        <a:lstStyle/>
        <a:p>
          <a:endParaRPr lang="ru-RU"/>
        </a:p>
      </dgm:t>
    </dgm:pt>
    <dgm:pt modelId="{B2403294-3682-4C3E-A669-4B0B99905994}" type="sibTrans" cxnId="{E6FBC4EB-072A-4960-8EAD-ECC3FC343BE7}">
      <dgm:prSet/>
      <dgm:spPr/>
      <dgm:t>
        <a:bodyPr/>
        <a:lstStyle/>
        <a:p>
          <a:endParaRPr lang="ru-RU"/>
        </a:p>
      </dgm:t>
    </dgm:pt>
    <dgm:pt modelId="{1C992233-013F-4131-AF52-45C778B99890}">
      <dgm:prSet phldrT="[Текст]" custT="1"/>
      <dgm:spPr/>
      <dgm:t>
        <a:bodyPr/>
        <a:lstStyle/>
        <a:p>
          <a:r>
            <a:rPr lang="ru-RU" sz="2600" b="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УК за период с 2017 по 2018 годы – 1 395 тыс. руб.</a:t>
          </a:r>
          <a:endParaRPr lang="ru-RU" sz="2600" b="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EBF6717-038C-4449-942B-AFADF7210A5A}" type="parTrans" cxnId="{D1B1148C-E67D-4DFD-AC4F-CACAE2C7E35E}">
      <dgm:prSet/>
      <dgm:spPr/>
      <dgm:t>
        <a:bodyPr/>
        <a:lstStyle/>
        <a:p>
          <a:endParaRPr lang="ru-RU"/>
        </a:p>
      </dgm:t>
    </dgm:pt>
    <dgm:pt modelId="{F2C6763D-22BF-47EF-A4DE-D8A3B1F956DF}" type="sibTrans" cxnId="{D1B1148C-E67D-4DFD-AC4F-CACAE2C7E35E}">
      <dgm:prSet/>
      <dgm:spPr/>
      <dgm:t>
        <a:bodyPr/>
        <a:lstStyle/>
        <a:p>
          <a:endParaRPr lang="ru-RU"/>
        </a:p>
      </dgm:t>
    </dgm:pt>
    <dgm:pt modelId="{BB6CEAFE-2E66-402F-8F5A-197D954B6340}">
      <dgm:prSet phldrT="[Текст]" custT="1"/>
      <dgm:spPr/>
      <dgm:t>
        <a:bodyPr/>
        <a:lstStyle/>
        <a:p>
          <a:r>
            <a:rPr lang="ru-RU" sz="2600" b="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Содержание и текущий ремонт жилищного фонда – 963 тыс. руб.</a:t>
          </a:r>
          <a:endParaRPr lang="ru-RU" sz="2600" b="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11BB13A-8DEC-404C-9744-5EF52B3A3E91}" type="parTrans" cxnId="{ED051B45-1671-4A91-B8AE-23F27182856F}">
      <dgm:prSet/>
      <dgm:spPr/>
      <dgm:t>
        <a:bodyPr/>
        <a:lstStyle/>
        <a:p>
          <a:endParaRPr lang="ru-RU"/>
        </a:p>
      </dgm:t>
    </dgm:pt>
    <dgm:pt modelId="{7A9387F4-D868-49B4-8F6E-F7DF9F3B55A6}" type="sibTrans" cxnId="{ED051B45-1671-4A91-B8AE-23F27182856F}">
      <dgm:prSet/>
      <dgm:spPr/>
      <dgm:t>
        <a:bodyPr/>
        <a:lstStyle/>
        <a:p>
          <a:endParaRPr lang="ru-RU"/>
        </a:p>
      </dgm:t>
    </dgm:pt>
    <dgm:pt modelId="{505548E9-A7C3-4DBF-86A6-9D1C9DEB9A76}" type="pres">
      <dgm:prSet presAssocID="{08FBAACC-CB35-43E3-B96E-FE30BB07E23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577C9EF-7ACB-4981-A3DB-E86138BAD693}" type="pres">
      <dgm:prSet presAssocID="{40BAB931-72F1-43CB-B1AE-05D26F12AC69}" presName="noChildren" presStyleCnt="0"/>
      <dgm:spPr/>
      <dgm:t>
        <a:bodyPr/>
        <a:lstStyle/>
        <a:p>
          <a:endParaRPr lang="ru-RU"/>
        </a:p>
      </dgm:t>
    </dgm:pt>
    <dgm:pt modelId="{413A21E7-970C-4A3D-8EC6-7073D0FF23E6}" type="pres">
      <dgm:prSet presAssocID="{40BAB931-72F1-43CB-B1AE-05D26F12AC69}" presName="gap" presStyleCnt="0"/>
      <dgm:spPr/>
      <dgm:t>
        <a:bodyPr/>
        <a:lstStyle/>
        <a:p>
          <a:endParaRPr lang="ru-RU"/>
        </a:p>
      </dgm:t>
    </dgm:pt>
    <dgm:pt modelId="{3B4938FF-931F-4CCF-93A3-2E7FD402D679}" type="pres">
      <dgm:prSet presAssocID="{40BAB931-72F1-43CB-B1AE-05D26F12AC69}" presName="medCircle2" presStyleLbl="vennNode1" presStyleIdx="0" presStyleCnt="3" custLinFactNeighborX="-20118" custLinFactNeighborY="-41385"/>
      <dgm:spPr/>
      <dgm:t>
        <a:bodyPr/>
        <a:lstStyle/>
        <a:p>
          <a:endParaRPr lang="ru-RU"/>
        </a:p>
      </dgm:t>
    </dgm:pt>
    <dgm:pt modelId="{E65086A6-AA9F-4288-9EED-5DE7D216ED81}" type="pres">
      <dgm:prSet presAssocID="{40BAB931-72F1-43CB-B1AE-05D26F12AC69}" presName="txLvlOnly1" presStyleLbl="revTx" presStyleIdx="0" presStyleCnt="3" custLinFactNeighborX="-142" custLinFactNeighborY="-36050"/>
      <dgm:spPr/>
      <dgm:t>
        <a:bodyPr/>
        <a:lstStyle/>
        <a:p>
          <a:endParaRPr lang="ru-RU"/>
        </a:p>
      </dgm:t>
    </dgm:pt>
    <dgm:pt modelId="{1107807B-A8AF-49CD-9B30-6B40B63A8055}" type="pres">
      <dgm:prSet presAssocID="{1C992233-013F-4131-AF52-45C778B99890}" presName="noChildren" presStyleCnt="0"/>
      <dgm:spPr/>
      <dgm:t>
        <a:bodyPr/>
        <a:lstStyle/>
        <a:p>
          <a:endParaRPr lang="ru-RU"/>
        </a:p>
      </dgm:t>
    </dgm:pt>
    <dgm:pt modelId="{43922E1F-35A6-4019-88E4-819262EF3D41}" type="pres">
      <dgm:prSet presAssocID="{1C992233-013F-4131-AF52-45C778B99890}" presName="gap" presStyleCnt="0"/>
      <dgm:spPr/>
      <dgm:t>
        <a:bodyPr/>
        <a:lstStyle/>
        <a:p>
          <a:endParaRPr lang="ru-RU"/>
        </a:p>
      </dgm:t>
    </dgm:pt>
    <dgm:pt modelId="{8D1D7D27-D6DE-450E-9F4E-8DF27013E0F5}" type="pres">
      <dgm:prSet presAssocID="{1C992233-013F-4131-AF52-45C778B99890}" presName="medCircle2" presStyleLbl="vennNode1" presStyleIdx="1" presStyleCnt="3" custLinFactNeighborX="-19694" custLinFactNeighborY="-22026"/>
      <dgm:spPr/>
      <dgm:t>
        <a:bodyPr/>
        <a:lstStyle/>
        <a:p>
          <a:endParaRPr lang="ru-RU"/>
        </a:p>
      </dgm:t>
    </dgm:pt>
    <dgm:pt modelId="{F0BC14E8-6BEA-4552-AFC1-E12C75022C19}" type="pres">
      <dgm:prSet presAssocID="{1C992233-013F-4131-AF52-45C778B99890}" presName="txLvlOnly1" presStyleLbl="revTx" presStyleIdx="1" presStyleCnt="3" custLinFactNeighborX="-142" custLinFactNeighborY="-16691"/>
      <dgm:spPr/>
      <dgm:t>
        <a:bodyPr/>
        <a:lstStyle/>
        <a:p>
          <a:endParaRPr lang="ru-RU"/>
        </a:p>
      </dgm:t>
    </dgm:pt>
    <dgm:pt modelId="{A48E3D42-5BD2-4F83-B5EB-68BB083C1374}" type="pres">
      <dgm:prSet presAssocID="{BB6CEAFE-2E66-402F-8F5A-197D954B6340}" presName="noChildren" presStyleCnt="0"/>
      <dgm:spPr/>
      <dgm:t>
        <a:bodyPr/>
        <a:lstStyle/>
        <a:p>
          <a:endParaRPr lang="ru-RU"/>
        </a:p>
      </dgm:t>
    </dgm:pt>
    <dgm:pt modelId="{90FB6895-FB7C-4D7A-A95C-565F7891113F}" type="pres">
      <dgm:prSet presAssocID="{BB6CEAFE-2E66-402F-8F5A-197D954B6340}" presName="gap" presStyleCnt="0"/>
      <dgm:spPr/>
      <dgm:t>
        <a:bodyPr/>
        <a:lstStyle/>
        <a:p>
          <a:endParaRPr lang="ru-RU"/>
        </a:p>
      </dgm:t>
    </dgm:pt>
    <dgm:pt modelId="{62339078-56A2-49C2-9175-A47E3CDDCC50}" type="pres">
      <dgm:prSet presAssocID="{BB6CEAFE-2E66-402F-8F5A-197D954B6340}" presName="medCircle2" presStyleLbl="vennNode1" presStyleIdx="2" presStyleCnt="3" custLinFactNeighborX="-17249" custLinFactNeighborY="-4104"/>
      <dgm:spPr/>
      <dgm:t>
        <a:bodyPr/>
        <a:lstStyle/>
        <a:p>
          <a:endParaRPr lang="ru-RU"/>
        </a:p>
      </dgm:t>
    </dgm:pt>
    <dgm:pt modelId="{EEF36F61-E5F5-4B71-BEB7-606ADD587777}" type="pres">
      <dgm:prSet presAssocID="{BB6CEAFE-2E66-402F-8F5A-197D954B6340}" presName="txLvlOnly1" presStyleLbl="revTx" presStyleIdx="2" presStyleCnt="3"/>
      <dgm:spPr/>
      <dgm:t>
        <a:bodyPr/>
        <a:lstStyle/>
        <a:p>
          <a:endParaRPr lang="ru-RU"/>
        </a:p>
      </dgm:t>
    </dgm:pt>
  </dgm:ptLst>
  <dgm:cxnLst>
    <dgm:cxn modelId="{7BF042A7-87AF-4586-AB32-131E8835C56F}" type="presOf" srcId="{BB6CEAFE-2E66-402F-8F5A-197D954B6340}" destId="{EEF36F61-E5F5-4B71-BEB7-606ADD587777}" srcOrd="0" destOrd="0" presId="urn:microsoft.com/office/officeart/2008/layout/VerticalCircleList"/>
    <dgm:cxn modelId="{ED051B45-1671-4A91-B8AE-23F27182856F}" srcId="{08FBAACC-CB35-43E3-B96E-FE30BB07E238}" destId="{BB6CEAFE-2E66-402F-8F5A-197D954B6340}" srcOrd="2" destOrd="0" parTransId="{811BB13A-8DEC-404C-9744-5EF52B3A3E91}" sibTransId="{7A9387F4-D868-49B4-8F6E-F7DF9F3B55A6}"/>
    <dgm:cxn modelId="{3D1BF886-CB18-4A4C-8C5A-A7ABA933E19E}" type="presOf" srcId="{40BAB931-72F1-43CB-B1AE-05D26F12AC69}" destId="{E65086A6-AA9F-4288-9EED-5DE7D216ED81}" srcOrd="0" destOrd="0" presId="urn:microsoft.com/office/officeart/2008/layout/VerticalCircleList"/>
    <dgm:cxn modelId="{D3E19CBF-9AED-4555-8BC4-CAA62A99DCF9}" type="presOf" srcId="{1C992233-013F-4131-AF52-45C778B99890}" destId="{F0BC14E8-6BEA-4552-AFC1-E12C75022C19}" srcOrd="0" destOrd="0" presId="urn:microsoft.com/office/officeart/2008/layout/VerticalCircleList"/>
    <dgm:cxn modelId="{D1B1148C-E67D-4DFD-AC4F-CACAE2C7E35E}" srcId="{08FBAACC-CB35-43E3-B96E-FE30BB07E238}" destId="{1C992233-013F-4131-AF52-45C778B99890}" srcOrd="1" destOrd="0" parTransId="{CEBF6717-038C-4449-942B-AFADF7210A5A}" sibTransId="{F2C6763D-22BF-47EF-A4DE-D8A3B1F956DF}"/>
    <dgm:cxn modelId="{E6FBC4EB-072A-4960-8EAD-ECC3FC343BE7}" srcId="{08FBAACC-CB35-43E3-B96E-FE30BB07E238}" destId="{40BAB931-72F1-43CB-B1AE-05D26F12AC69}" srcOrd="0" destOrd="0" parTransId="{E843A904-A349-4658-AF72-7B7CC19AF170}" sibTransId="{B2403294-3682-4C3E-A669-4B0B99905994}"/>
    <dgm:cxn modelId="{C0BA7146-C477-4190-A6F1-4A3884538412}" type="presOf" srcId="{08FBAACC-CB35-43E3-B96E-FE30BB07E238}" destId="{505548E9-A7C3-4DBF-86A6-9D1C9DEB9A76}" srcOrd="0" destOrd="0" presId="urn:microsoft.com/office/officeart/2008/layout/VerticalCircleList"/>
    <dgm:cxn modelId="{2B68C911-1D1A-4F9A-B021-12FE14A30863}" type="presParOf" srcId="{505548E9-A7C3-4DBF-86A6-9D1C9DEB9A76}" destId="{B577C9EF-7ACB-4981-A3DB-E86138BAD693}" srcOrd="0" destOrd="0" presId="urn:microsoft.com/office/officeart/2008/layout/VerticalCircleList"/>
    <dgm:cxn modelId="{E6EA70A9-4B9E-4A7C-9F68-0BBE6C8F70BB}" type="presParOf" srcId="{B577C9EF-7ACB-4981-A3DB-E86138BAD693}" destId="{413A21E7-970C-4A3D-8EC6-7073D0FF23E6}" srcOrd="0" destOrd="0" presId="urn:microsoft.com/office/officeart/2008/layout/VerticalCircleList"/>
    <dgm:cxn modelId="{B5135159-E96A-439E-BD35-30FB1793D08C}" type="presParOf" srcId="{B577C9EF-7ACB-4981-A3DB-E86138BAD693}" destId="{3B4938FF-931F-4CCF-93A3-2E7FD402D679}" srcOrd="1" destOrd="0" presId="urn:microsoft.com/office/officeart/2008/layout/VerticalCircleList"/>
    <dgm:cxn modelId="{52D4385C-49AC-48BA-9922-BB0FE48B4FE1}" type="presParOf" srcId="{B577C9EF-7ACB-4981-A3DB-E86138BAD693}" destId="{E65086A6-AA9F-4288-9EED-5DE7D216ED81}" srcOrd="2" destOrd="0" presId="urn:microsoft.com/office/officeart/2008/layout/VerticalCircleList"/>
    <dgm:cxn modelId="{2D5C6230-0CB1-4778-9D63-4B1F17C40963}" type="presParOf" srcId="{505548E9-A7C3-4DBF-86A6-9D1C9DEB9A76}" destId="{1107807B-A8AF-49CD-9B30-6B40B63A8055}" srcOrd="1" destOrd="0" presId="urn:microsoft.com/office/officeart/2008/layout/VerticalCircleList"/>
    <dgm:cxn modelId="{9C5AD490-658D-4EB9-B187-7D5273ED906C}" type="presParOf" srcId="{1107807B-A8AF-49CD-9B30-6B40B63A8055}" destId="{43922E1F-35A6-4019-88E4-819262EF3D41}" srcOrd="0" destOrd="0" presId="urn:microsoft.com/office/officeart/2008/layout/VerticalCircleList"/>
    <dgm:cxn modelId="{DE66C732-6CE1-448F-9094-4DC2DE8436F2}" type="presParOf" srcId="{1107807B-A8AF-49CD-9B30-6B40B63A8055}" destId="{8D1D7D27-D6DE-450E-9F4E-8DF27013E0F5}" srcOrd="1" destOrd="0" presId="urn:microsoft.com/office/officeart/2008/layout/VerticalCircleList"/>
    <dgm:cxn modelId="{1DBF85C2-B532-4A22-A31A-7E133D94C2E3}" type="presParOf" srcId="{1107807B-A8AF-49CD-9B30-6B40B63A8055}" destId="{F0BC14E8-6BEA-4552-AFC1-E12C75022C19}" srcOrd="2" destOrd="0" presId="urn:microsoft.com/office/officeart/2008/layout/VerticalCircleList"/>
    <dgm:cxn modelId="{16CD283F-C512-4475-8847-FE2E317F53F3}" type="presParOf" srcId="{505548E9-A7C3-4DBF-86A6-9D1C9DEB9A76}" destId="{A48E3D42-5BD2-4F83-B5EB-68BB083C1374}" srcOrd="2" destOrd="0" presId="urn:microsoft.com/office/officeart/2008/layout/VerticalCircleList"/>
    <dgm:cxn modelId="{541D325A-1862-44EA-9035-D860016F76C5}" type="presParOf" srcId="{A48E3D42-5BD2-4F83-B5EB-68BB083C1374}" destId="{90FB6895-FB7C-4D7A-A95C-565F7891113F}" srcOrd="0" destOrd="0" presId="urn:microsoft.com/office/officeart/2008/layout/VerticalCircleList"/>
    <dgm:cxn modelId="{97602017-FA0A-4C8A-9933-7C67073F17B3}" type="presParOf" srcId="{A48E3D42-5BD2-4F83-B5EB-68BB083C1374}" destId="{62339078-56A2-49C2-9175-A47E3CDDCC50}" srcOrd="1" destOrd="0" presId="urn:microsoft.com/office/officeart/2008/layout/VerticalCircleList"/>
    <dgm:cxn modelId="{2EAED6B9-3A99-40F3-B9BA-4F058253AF46}" type="presParOf" srcId="{A48E3D42-5BD2-4F83-B5EB-68BB083C1374}" destId="{EEF36F61-E5F5-4B71-BEB7-606ADD58777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14C19B-F8BD-47F1-888B-8BE9794A16AC}" type="doc">
      <dgm:prSet loTypeId="urn:microsoft.com/office/officeart/2011/layout/Tab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003D58-78BC-4955-B59C-5C99A81B2BCD}">
      <dgm:prSet phldrT="[Текст]"/>
      <dgm:spPr/>
      <dgm:t>
        <a:bodyPr/>
        <a:lstStyle/>
        <a:p>
          <a:r>
            <a:rPr lang="ru-RU" dirty="0" smtClean="0"/>
            <a:t>47 378 тыс. руб.</a:t>
          </a:r>
          <a:endParaRPr lang="ru-RU" dirty="0"/>
        </a:p>
      </dgm:t>
    </dgm:pt>
    <dgm:pt modelId="{D91DC104-21F8-4A72-B017-51C0EAC59549}" type="parTrans" cxnId="{2C21D298-DAEB-4C70-8D36-338ABDB257EA}">
      <dgm:prSet/>
      <dgm:spPr/>
      <dgm:t>
        <a:bodyPr/>
        <a:lstStyle/>
        <a:p>
          <a:endParaRPr lang="ru-RU"/>
        </a:p>
      </dgm:t>
    </dgm:pt>
    <dgm:pt modelId="{0BDFE4DF-E0E9-410D-9C86-9FA6DD7D8470}" type="sibTrans" cxnId="{2C21D298-DAEB-4C70-8D36-338ABDB257EA}">
      <dgm:prSet/>
      <dgm:spPr/>
      <dgm:t>
        <a:bodyPr/>
        <a:lstStyle/>
        <a:p>
          <a:endParaRPr lang="ru-RU"/>
        </a:p>
      </dgm:t>
    </dgm:pt>
    <dgm:pt modelId="{8B1552B1-DF72-439E-9B18-F412A7912767}">
      <dgm:prSet phldrT="[Текст]" custT="1"/>
      <dgm:spPr/>
      <dgm:t>
        <a:bodyPr/>
        <a:lstStyle/>
        <a:p>
          <a:r>
            <a:rPr lang="ru-RU" sz="1600" b="1" cap="none" spc="0" baseline="0" smtClean="0">
              <a:ln w="10541" cmpd="sng">
                <a:prstDash val="solid"/>
              </a:ln>
              <a:effectLst/>
            </a:rPr>
            <a:t>Муниципальная программа "Энергосбережение и повышение энергетической эффективности в системах коммунальной инфраструктуры на территории городского поселения "Город Балабаново"</a:t>
          </a:r>
          <a:endParaRPr lang="ru-RU" sz="1600" b="1" cap="none" spc="0" baseline="0" dirty="0">
            <a:ln w="10541" cmpd="sng">
              <a:prstDash val="solid"/>
            </a:ln>
            <a:effectLst/>
          </a:endParaRPr>
        </a:p>
      </dgm:t>
    </dgm:pt>
    <dgm:pt modelId="{16B7C6C2-4BE8-420A-A4F0-B93FA8BAE325}" type="parTrans" cxnId="{B6B18044-F3DC-4910-AFB8-01C6935FE6AB}">
      <dgm:prSet/>
      <dgm:spPr/>
      <dgm:t>
        <a:bodyPr/>
        <a:lstStyle/>
        <a:p>
          <a:endParaRPr lang="ru-RU"/>
        </a:p>
      </dgm:t>
    </dgm:pt>
    <dgm:pt modelId="{4E4F4476-EEFD-4730-87A2-C27589B097DF}" type="sibTrans" cxnId="{B6B18044-F3DC-4910-AFB8-01C6935FE6AB}">
      <dgm:prSet/>
      <dgm:spPr/>
      <dgm:t>
        <a:bodyPr/>
        <a:lstStyle/>
        <a:p>
          <a:endParaRPr lang="ru-RU"/>
        </a:p>
      </dgm:t>
    </dgm:pt>
    <dgm:pt modelId="{65B67E38-D041-4F73-A009-7A6F51A1681F}">
      <dgm:prSet phldrT="[Текст]" custT="1"/>
      <dgm:spPr/>
      <dgm:t>
        <a:bodyPr/>
        <a:lstStyle/>
        <a:p>
          <a:r>
            <a:rPr lang="ru-RU" sz="1300" baseline="0" dirty="0" smtClean="0"/>
            <a:t>на организацию водоснабжения – 6 725 тыс. рублей;</a:t>
          </a:r>
          <a:endParaRPr lang="ru-RU" sz="1300" baseline="0" dirty="0"/>
        </a:p>
      </dgm:t>
    </dgm:pt>
    <dgm:pt modelId="{4FB631C4-5942-4D48-ABF5-9161D6FA1456}" type="parTrans" cxnId="{DC748AF7-A9F1-4841-A815-DE38CFF80159}">
      <dgm:prSet/>
      <dgm:spPr/>
      <dgm:t>
        <a:bodyPr/>
        <a:lstStyle/>
        <a:p>
          <a:endParaRPr lang="ru-RU"/>
        </a:p>
      </dgm:t>
    </dgm:pt>
    <dgm:pt modelId="{A44FBA10-AA9F-4DC5-88D9-0AFBA2FFA545}" type="sibTrans" cxnId="{DC748AF7-A9F1-4841-A815-DE38CFF80159}">
      <dgm:prSet/>
      <dgm:spPr/>
      <dgm:t>
        <a:bodyPr/>
        <a:lstStyle/>
        <a:p>
          <a:endParaRPr lang="ru-RU"/>
        </a:p>
      </dgm:t>
    </dgm:pt>
    <dgm:pt modelId="{7FFEC19C-A487-4B37-AD6E-ED3184307D23}">
      <dgm:prSet phldrT="[Текст]"/>
      <dgm:spPr/>
      <dgm:t>
        <a:bodyPr/>
        <a:lstStyle/>
        <a:p>
          <a:r>
            <a:rPr lang="ru-RU" dirty="0" smtClean="0"/>
            <a:t>3 179 тыс. руб.</a:t>
          </a:r>
          <a:endParaRPr lang="ru-RU" dirty="0"/>
        </a:p>
      </dgm:t>
    </dgm:pt>
    <dgm:pt modelId="{F288CA54-4858-4F1D-96EE-E5C121CAB9AE}" type="parTrans" cxnId="{3179D2BC-D8D1-40E4-BC36-6ADF7ACBC6CD}">
      <dgm:prSet/>
      <dgm:spPr/>
      <dgm:t>
        <a:bodyPr/>
        <a:lstStyle/>
        <a:p>
          <a:endParaRPr lang="ru-RU"/>
        </a:p>
      </dgm:t>
    </dgm:pt>
    <dgm:pt modelId="{FB600600-D387-4EFE-A59E-558928218E52}" type="sibTrans" cxnId="{3179D2BC-D8D1-40E4-BC36-6ADF7ACBC6CD}">
      <dgm:prSet/>
      <dgm:spPr/>
      <dgm:t>
        <a:bodyPr/>
        <a:lstStyle/>
        <a:p>
          <a:endParaRPr lang="ru-RU"/>
        </a:p>
      </dgm:t>
    </dgm:pt>
    <dgm:pt modelId="{09EC1956-C3A7-48DB-994A-E232AEE80A43}">
      <dgm:prSet phldrT="[Текст]" custT="1"/>
      <dgm:spPr/>
      <dgm:t>
        <a:bodyPr/>
        <a:lstStyle/>
        <a:p>
          <a:r>
            <a:rPr lang="ru-RU" sz="1700" b="1" cap="none" spc="0" baseline="0" smtClean="0">
              <a:ln w="10541" cmpd="sng">
                <a:prstDash val="solid"/>
              </a:ln>
              <a:effectLst/>
            </a:rPr>
            <a:t>Муниципальная программа "Управление муниципальным имуществом  МО "Город Балабаново"</a:t>
          </a:r>
          <a:endParaRPr lang="ru-RU" sz="1700" baseline="0" dirty="0"/>
        </a:p>
      </dgm:t>
    </dgm:pt>
    <dgm:pt modelId="{13A02E1D-93DE-4E66-9B6C-B30277DF0652}" type="parTrans" cxnId="{B51FBA9F-D53A-418C-A18C-D60A4B838FD4}">
      <dgm:prSet/>
      <dgm:spPr/>
      <dgm:t>
        <a:bodyPr/>
        <a:lstStyle/>
        <a:p>
          <a:endParaRPr lang="ru-RU"/>
        </a:p>
      </dgm:t>
    </dgm:pt>
    <dgm:pt modelId="{E456FD4A-0DD1-420C-90F8-07C04EBAFDAF}" type="sibTrans" cxnId="{B51FBA9F-D53A-418C-A18C-D60A4B838FD4}">
      <dgm:prSet/>
      <dgm:spPr/>
      <dgm:t>
        <a:bodyPr/>
        <a:lstStyle/>
        <a:p>
          <a:endParaRPr lang="ru-RU"/>
        </a:p>
      </dgm:t>
    </dgm:pt>
    <dgm:pt modelId="{3370DE6E-DD16-4490-8B50-160BA7023771}">
      <dgm:prSet phldrT="[Текст]" custT="1"/>
      <dgm:spPr/>
      <dgm:t>
        <a:bodyPr/>
        <a:lstStyle/>
        <a:p>
          <a:r>
            <a:rPr lang="ru-RU" sz="1300" baseline="0" dirty="0" smtClean="0"/>
            <a:t>На организацию теплоснабжения – 37 793 тыс. рублей;</a:t>
          </a:r>
          <a:endParaRPr lang="ru-RU" sz="1300" baseline="0" dirty="0"/>
        </a:p>
      </dgm:t>
    </dgm:pt>
    <dgm:pt modelId="{467BF6EF-80D1-4B12-B74A-5A94846954F3}" type="parTrans" cxnId="{484A2281-3CCE-42AC-9E02-97EB89C46AF0}">
      <dgm:prSet/>
      <dgm:spPr/>
      <dgm:t>
        <a:bodyPr/>
        <a:lstStyle/>
        <a:p>
          <a:endParaRPr lang="ru-RU"/>
        </a:p>
      </dgm:t>
    </dgm:pt>
    <dgm:pt modelId="{A509F8C5-7A71-42D8-887D-000087361F1A}" type="sibTrans" cxnId="{484A2281-3CCE-42AC-9E02-97EB89C46AF0}">
      <dgm:prSet/>
      <dgm:spPr/>
      <dgm:t>
        <a:bodyPr/>
        <a:lstStyle/>
        <a:p>
          <a:endParaRPr lang="ru-RU"/>
        </a:p>
      </dgm:t>
    </dgm:pt>
    <dgm:pt modelId="{9ED90F15-5A50-4E91-8517-DFD19A72402A}">
      <dgm:prSet phldrT="[Текст]" custT="1"/>
      <dgm:spPr/>
      <dgm:t>
        <a:bodyPr/>
        <a:lstStyle/>
        <a:p>
          <a:r>
            <a:rPr lang="ru-RU" sz="1300" baseline="0" dirty="0" smtClean="0"/>
            <a:t>на установку, проведение сервисного обслуживания и замена установленных узлов учета – 90 тыс. рублей;</a:t>
          </a:r>
          <a:endParaRPr lang="ru-RU" sz="1300" baseline="0" dirty="0"/>
        </a:p>
      </dgm:t>
    </dgm:pt>
    <dgm:pt modelId="{6B068F85-09FF-4698-97FC-1182439EBF32}" type="parTrans" cxnId="{BC99F7E9-6537-4A20-BB94-DC144A63B7FB}">
      <dgm:prSet/>
      <dgm:spPr/>
      <dgm:t>
        <a:bodyPr/>
        <a:lstStyle/>
        <a:p>
          <a:endParaRPr lang="ru-RU"/>
        </a:p>
      </dgm:t>
    </dgm:pt>
    <dgm:pt modelId="{820CD87E-9B15-4448-99FC-CC428D45695C}" type="sibTrans" cxnId="{BC99F7E9-6537-4A20-BB94-DC144A63B7FB}">
      <dgm:prSet/>
      <dgm:spPr/>
      <dgm:t>
        <a:bodyPr/>
        <a:lstStyle/>
        <a:p>
          <a:endParaRPr lang="ru-RU"/>
        </a:p>
      </dgm:t>
    </dgm:pt>
    <dgm:pt modelId="{21010718-EF65-488A-AC18-66C4D21A236B}">
      <dgm:prSet phldrT="[Текст]" custT="1"/>
      <dgm:spPr/>
      <dgm:t>
        <a:bodyPr/>
        <a:lstStyle/>
        <a:p>
          <a:r>
            <a:rPr lang="ru-RU" sz="1300" baseline="0" dirty="0" smtClean="0"/>
            <a:t>на организацию систем индивидуального поквартирного теплоснабжения –2 770 тыс. рублей;</a:t>
          </a:r>
          <a:endParaRPr lang="ru-RU" sz="1300" baseline="0" dirty="0"/>
        </a:p>
      </dgm:t>
    </dgm:pt>
    <dgm:pt modelId="{40E14343-2781-44C4-BAA4-8745BCCA736E}" type="parTrans" cxnId="{BE10E989-2178-44A7-B9B2-AFF884ED2F0B}">
      <dgm:prSet/>
      <dgm:spPr/>
      <dgm:t>
        <a:bodyPr/>
        <a:lstStyle/>
        <a:p>
          <a:endParaRPr lang="ru-RU"/>
        </a:p>
      </dgm:t>
    </dgm:pt>
    <dgm:pt modelId="{AA9D5CB6-0505-41F6-ADCC-1E1F32FA9630}" type="sibTrans" cxnId="{BE10E989-2178-44A7-B9B2-AFF884ED2F0B}">
      <dgm:prSet/>
      <dgm:spPr/>
      <dgm:t>
        <a:bodyPr/>
        <a:lstStyle/>
        <a:p>
          <a:endParaRPr lang="ru-RU"/>
        </a:p>
      </dgm:t>
    </dgm:pt>
    <dgm:pt modelId="{AF6AF428-B165-4346-9D92-4357518E44AD}">
      <dgm:prSet phldrT="[Текст]" custT="1"/>
      <dgm:spPr/>
      <dgm:t>
        <a:bodyPr/>
        <a:lstStyle/>
        <a:p>
          <a:r>
            <a:rPr lang="ru-RU" sz="1300" baseline="0" dirty="0" smtClean="0"/>
            <a:t>Субсидии на содержание в процессе ликвидации УМП «КТС» – 1 415 тыс. рублей;</a:t>
          </a:r>
          <a:endParaRPr lang="ru-RU" sz="1300" baseline="0" dirty="0"/>
        </a:p>
      </dgm:t>
    </dgm:pt>
    <dgm:pt modelId="{B2F29996-B9DD-4A4A-B2A0-4E6D916CD68C}" type="parTrans" cxnId="{C7D762BF-9CA7-449F-BC8D-CADD9F4CADAB}">
      <dgm:prSet/>
      <dgm:spPr/>
      <dgm:t>
        <a:bodyPr/>
        <a:lstStyle/>
        <a:p>
          <a:endParaRPr lang="ru-RU"/>
        </a:p>
      </dgm:t>
    </dgm:pt>
    <dgm:pt modelId="{8E119EE4-0606-4650-822F-524CB716D3F2}" type="sibTrans" cxnId="{C7D762BF-9CA7-449F-BC8D-CADD9F4CADAB}">
      <dgm:prSet/>
      <dgm:spPr/>
      <dgm:t>
        <a:bodyPr/>
        <a:lstStyle/>
        <a:p>
          <a:endParaRPr lang="ru-RU"/>
        </a:p>
      </dgm:t>
    </dgm:pt>
    <dgm:pt modelId="{EC90C0A6-D4A0-41A9-9C7A-9DCED4F30276}">
      <dgm:prSet phldrT="[Текст]" custT="1"/>
      <dgm:spPr/>
      <dgm:t>
        <a:bodyPr/>
        <a:lstStyle/>
        <a:p>
          <a:r>
            <a:rPr lang="ru-RU" sz="1300" baseline="0" dirty="0" smtClean="0"/>
            <a:t>субсидии МУП МФЦОН на льготы по бане – 1 764 тыс. рублей;</a:t>
          </a:r>
          <a:endParaRPr lang="ru-RU" sz="1300" baseline="0" dirty="0"/>
        </a:p>
      </dgm:t>
    </dgm:pt>
    <dgm:pt modelId="{99C2810F-D318-4025-9363-D27ECBA2EEF4}" type="parTrans" cxnId="{4F042436-DC24-4E00-9974-E4D3A6AA53D4}">
      <dgm:prSet/>
      <dgm:spPr/>
      <dgm:t>
        <a:bodyPr/>
        <a:lstStyle/>
        <a:p>
          <a:endParaRPr lang="ru-RU"/>
        </a:p>
      </dgm:t>
    </dgm:pt>
    <dgm:pt modelId="{B2495386-0EEA-465F-947E-CB9629BD6502}" type="sibTrans" cxnId="{4F042436-DC24-4E00-9974-E4D3A6AA53D4}">
      <dgm:prSet/>
      <dgm:spPr/>
      <dgm:t>
        <a:bodyPr/>
        <a:lstStyle/>
        <a:p>
          <a:endParaRPr lang="ru-RU"/>
        </a:p>
      </dgm:t>
    </dgm:pt>
    <dgm:pt modelId="{6A58A14F-6EBD-45FF-9B27-151EA8F50385}">
      <dgm:prSet phldrT="[Текст]" custT="1"/>
      <dgm:spPr/>
      <dgm:t>
        <a:bodyPr/>
        <a:lstStyle/>
        <a:p>
          <a:r>
            <a:rPr lang="ru-RU" sz="2900" baseline="0" dirty="0" smtClean="0"/>
            <a:t>112 тыс. руб.</a:t>
          </a:r>
          <a:endParaRPr lang="ru-RU" sz="2900" baseline="0" dirty="0"/>
        </a:p>
      </dgm:t>
    </dgm:pt>
    <dgm:pt modelId="{A0D322B7-9F5B-4A9F-B47F-9FDE04EC5372}" type="parTrans" cxnId="{6BC43C3C-39E3-4D6F-B60B-BBC7D406D88B}">
      <dgm:prSet/>
      <dgm:spPr/>
      <dgm:t>
        <a:bodyPr/>
        <a:lstStyle/>
        <a:p>
          <a:endParaRPr lang="ru-RU"/>
        </a:p>
      </dgm:t>
    </dgm:pt>
    <dgm:pt modelId="{2B1EFCD6-FDF1-4197-B754-2E3EBDC014B1}" type="sibTrans" cxnId="{6BC43C3C-39E3-4D6F-B60B-BBC7D406D88B}">
      <dgm:prSet/>
      <dgm:spPr/>
      <dgm:t>
        <a:bodyPr/>
        <a:lstStyle/>
        <a:p>
          <a:endParaRPr lang="ru-RU"/>
        </a:p>
      </dgm:t>
    </dgm:pt>
    <dgm:pt modelId="{6B9B39C2-91A8-44DE-A32B-34AE9CF56AF7}">
      <dgm:prSet phldrT="[Текст]" custT="1"/>
      <dgm:spPr/>
      <dgm:t>
        <a:bodyPr/>
        <a:lstStyle/>
        <a:p>
          <a:r>
            <a:rPr lang="ru-RU" sz="1700" b="1" cap="none" spc="0" baseline="0" smtClean="0">
              <a:ln w="10541" cmpd="sng">
                <a:prstDash val="solid"/>
              </a:ln>
              <a:effectLst/>
            </a:rPr>
            <a:t>Муниципальная программа «Безопасность жизнедеятельности в г. Балабаново"</a:t>
          </a:r>
          <a:endParaRPr lang="ru-RU" sz="1700" b="1" cap="none" spc="0" baseline="0" dirty="0">
            <a:ln w="10541" cmpd="sng">
              <a:prstDash val="solid"/>
            </a:ln>
            <a:effectLst/>
          </a:endParaRPr>
        </a:p>
      </dgm:t>
    </dgm:pt>
    <dgm:pt modelId="{45FD892D-B90D-40CB-8543-FAE6D8D36CDE}" type="parTrans" cxnId="{B5EA1AD1-5A2C-4787-A763-5DD1E985EA0A}">
      <dgm:prSet/>
      <dgm:spPr/>
      <dgm:t>
        <a:bodyPr/>
        <a:lstStyle/>
        <a:p>
          <a:endParaRPr lang="ru-RU"/>
        </a:p>
      </dgm:t>
    </dgm:pt>
    <dgm:pt modelId="{E7CF514F-D5F6-4F65-BC14-6F8E42E8F9CD}" type="sibTrans" cxnId="{B5EA1AD1-5A2C-4787-A763-5DD1E985EA0A}">
      <dgm:prSet/>
      <dgm:spPr/>
      <dgm:t>
        <a:bodyPr/>
        <a:lstStyle/>
        <a:p>
          <a:endParaRPr lang="ru-RU"/>
        </a:p>
      </dgm:t>
    </dgm:pt>
    <dgm:pt modelId="{04E2B2C1-CBF8-43B2-9248-1F017D9EFA10}">
      <dgm:prSet phldrT="[Текст]" custT="1"/>
      <dgm:spPr/>
      <dgm:t>
        <a:bodyPr/>
        <a:lstStyle/>
        <a:p>
          <a:r>
            <a:rPr lang="ru-RU" sz="1300" baseline="0" smtClean="0"/>
            <a:t>На чистку шахтных колодцев</a:t>
          </a:r>
          <a:endParaRPr lang="ru-RU" sz="1300" b="1" cap="none" spc="0" baseline="0" dirty="0">
            <a:ln w="10541" cmpd="sng">
              <a:prstDash val="solid"/>
            </a:ln>
            <a:effectLst/>
          </a:endParaRPr>
        </a:p>
      </dgm:t>
    </dgm:pt>
    <dgm:pt modelId="{3F76B2E0-9320-435D-9F7C-D4CA54EB5FC9}" type="parTrans" cxnId="{5058679F-8397-40D1-B8C1-2F53462A99DD}">
      <dgm:prSet/>
      <dgm:spPr/>
      <dgm:t>
        <a:bodyPr/>
        <a:lstStyle/>
        <a:p>
          <a:endParaRPr lang="ru-RU"/>
        </a:p>
      </dgm:t>
    </dgm:pt>
    <dgm:pt modelId="{184812C8-EBFE-456E-A2BE-1035256BA583}" type="sibTrans" cxnId="{5058679F-8397-40D1-B8C1-2F53462A99DD}">
      <dgm:prSet/>
      <dgm:spPr/>
      <dgm:t>
        <a:bodyPr/>
        <a:lstStyle/>
        <a:p>
          <a:endParaRPr lang="ru-RU"/>
        </a:p>
      </dgm:t>
    </dgm:pt>
    <dgm:pt modelId="{7E22081C-AD1E-4E7D-AE73-2E73D63A2701}" type="pres">
      <dgm:prSet presAssocID="{5014C19B-F8BD-47F1-888B-8BE9794A16A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F8FDD8C-2324-49F3-BEC9-7E8E9C60C523}" type="pres">
      <dgm:prSet presAssocID="{E9003D58-78BC-4955-B59C-5C99A81B2BCD}" presName="composite" presStyleCnt="0"/>
      <dgm:spPr/>
      <dgm:t>
        <a:bodyPr/>
        <a:lstStyle/>
        <a:p>
          <a:endParaRPr lang="ru-RU"/>
        </a:p>
      </dgm:t>
    </dgm:pt>
    <dgm:pt modelId="{00CB2259-9D95-4B65-B87C-AC42BB6BDE18}" type="pres">
      <dgm:prSet presAssocID="{E9003D58-78BC-4955-B59C-5C99A81B2BCD}" presName="FirstChild" presStyleLbl="revTx" presStyleIdx="0" presStyleCnt="6" custScaleX="97748" custScaleY="58081" custLinFactNeighborX="-225" custLinFactNeighborY="8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F9F41-07C2-4147-9832-F4C07338CAD4}" type="pres">
      <dgm:prSet presAssocID="{E9003D58-78BC-4955-B59C-5C99A81B2BCD}" presName="Parent" presStyleLbl="alignNode1" presStyleIdx="0" presStyleCnt="3" custScaleX="98718" custScaleY="76181" custLinFactNeighborX="-641" custLinFactNeighborY="-15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A4C13-DF92-4183-9C33-5560ECE8B65B}" type="pres">
      <dgm:prSet presAssocID="{E9003D58-78BC-4955-B59C-5C99A81B2BCD}" presName="Accent" presStyleLbl="parChTrans1D1" presStyleIdx="0" presStyleCnt="3" custLinFactY="-51889" custLinFactNeighborY="-100000"/>
      <dgm:spPr/>
      <dgm:t>
        <a:bodyPr/>
        <a:lstStyle/>
        <a:p>
          <a:endParaRPr lang="ru-RU"/>
        </a:p>
      </dgm:t>
    </dgm:pt>
    <dgm:pt modelId="{16AA88EB-F8B0-435E-B246-B90908E11A9D}" type="pres">
      <dgm:prSet presAssocID="{E9003D58-78BC-4955-B59C-5C99A81B2BCD}" presName="Child" presStyleLbl="revTx" presStyleIdx="1" presStyleCnt="6" custScaleX="100000" custScaleY="30029" custLinFactNeighborY="23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FB9AA-927B-4DC5-884B-83629CEDE208}" type="pres">
      <dgm:prSet presAssocID="{0BDFE4DF-E0E9-410D-9C86-9FA6DD7D8470}" presName="sibTrans" presStyleCnt="0"/>
      <dgm:spPr/>
      <dgm:t>
        <a:bodyPr/>
        <a:lstStyle/>
        <a:p>
          <a:endParaRPr lang="ru-RU"/>
        </a:p>
      </dgm:t>
    </dgm:pt>
    <dgm:pt modelId="{1A4B5C56-F2DE-43C8-A6B7-64DFE2602C82}" type="pres">
      <dgm:prSet presAssocID="{7FFEC19C-A487-4B37-AD6E-ED3184307D23}" presName="composite" presStyleCnt="0"/>
      <dgm:spPr/>
      <dgm:t>
        <a:bodyPr/>
        <a:lstStyle/>
        <a:p>
          <a:endParaRPr lang="ru-RU"/>
        </a:p>
      </dgm:t>
    </dgm:pt>
    <dgm:pt modelId="{A4E34470-B2C7-43E1-A0A7-F0CEC34C1441}" type="pres">
      <dgm:prSet presAssocID="{7FFEC19C-A487-4B37-AD6E-ED3184307D23}" presName="FirstChild" presStyleLbl="revTx" presStyleIdx="2" presStyleCnt="6" custScaleX="97748" custScaleY="50385" custLinFactNeighborX="-225" custLinFactNeighborY="8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FE161-8EFC-4CFA-A715-161D5E652C34}" type="pres">
      <dgm:prSet presAssocID="{7FFEC19C-A487-4B37-AD6E-ED3184307D23}" presName="Parent" presStyleLbl="alignNode1" presStyleIdx="1" presStyleCnt="3" custScaleY="74879" custLinFactNeighborY="214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E254A-4ED8-4010-8B09-D775EF6B862A}" type="pres">
      <dgm:prSet presAssocID="{7FFEC19C-A487-4B37-AD6E-ED3184307D23}" presName="Accent" presStyleLbl="parChTrans1D1" presStyleIdx="1" presStyleCnt="3" custLinFactNeighborY="-77036"/>
      <dgm:spPr/>
      <dgm:t>
        <a:bodyPr/>
        <a:lstStyle/>
        <a:p>
          <a:endParaRPr lang="ru-RU"/>
        </a:p>
      </dgm:t>
    </dgm:pt>
    <dgm:pt modelId="{6F253FA0-5EEF-4A5A-A7F6-8C8AF2E385FC}" type="pres">
      <dgm:prSet presAssocID="{7FFEC19C-A487-4B37-AD6E-ED3184307D23}" presName="Child" presStyleLbl="revTx" presStyleIdx="3" presStyleCnt="6" custScaleX="100000" custScaleY="17961" custLinFactNeighborY="-174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54EE9-70C4-473D-8C30-ADDBED64A9B9}" type="pres">
      <dgm:prSet presAssocID="{FB600600-D387-4EFE-A59E-558928218E52}" presName="sibTrans" presStyleCnt="0"/>
      <dgm:spPr/>
      <dgm:t>
        <a:bodyPr/>
        <a:lstStyle/>
        <a:p>
          <a:endParaRPr lang="ru-RU"/>
        </a:p>
      </dgm:t>
    </dgm:pt>
    <dgm:pt modelId="{E4A6F074-35C8-4F19-8F9B-9D6002883CCC}" type="pres">
      <dgm:prSet presAssocID="{6A58A14F-6EBD-45FF-9B27-151EA8F50385}" presName="composite" presStyleCnt="0"/>
      <dgm:spPr/>
      <dgm:t>
        <a:bodyPr/>
        <a:lstStyle/>
        <a:p>
          <a:endParaRPr lang="ru-RU"/>
        </a:p>
      </dgm:t>
    </dgm:pt>
    <dgm:pt modelId="{D7672773-FCE2-4B68-B3D4-B39C9F43BDF8}" type="pres">
      <dgm:prSet presAssocID="{6A58A14F-6EBD-45FF-9B27-151EA8F50385}" presName="FirstChild" presStyleLbl="revTx" presStyleIdx="4" presStyleCnt="6" custScaleX="98198" custScaleY="51274" custLinFactNeighborX="0" custLinFactNeighborY="142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83B1C-BBA7-41BD-8733-A804F3A6BECB}" type="pres">
      <dgm:prSet presAssocID="{6A58A14F-6EBD-45FF-9B27-151EA8F50385}" presName="Parent" presStyleLbl="alignNode1" presStyleIdx="2" presStyleCnt="3" custScaleY="77863" custLinFactNeighborX="0" custLinFactNeighborY="-437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FB006-C8AA-4F4D-92AC-1BBCE7B8C1F2}" type="pres">
      <dgm:prSet presAssocID="{6A58A14F-6EBD-45FF-9B27-151EA8F50385}" presName="Accent" presStyleLbl="parChTrans1D1" presStyleIdx="2" presStyleCnt="3" custLinFactY="-100000" custLinFactNeighborX="-833" custLinFactNeighborY="-155050"/>
      <dgm:spPr/>
      <dgm:t>
        <a:bodyPr/>
        <a:lstStyle/>
        <a:p>
          <a:endParaRPr lang="ru-RU"/>
        </a:p>
      </dgm:t>
    </dgm:pt>
    <dgm:pt modelId="{F45517B0-34C1-4041-8D9F-8CE0AF4F7018}" type="pres">
      <dgm:prSet presAssocID="{6A58A14F-6EBD-45FF-9B27-151EA8F50385}" presName="Child" presStyleLbl="revTx" presStyleIdx="5" presStyleCnt="6" custScaleX="100000" custScaleY="13220" custLinFactNeighborY="-2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D14203-E49D-41F8-B694-BD3156F25754}" type="presOf" srcId="{AF6AF428-B165-4346-9D92-4357518E44AD}" destId="{6F253FA0-5EEF-4A5A-A7F6-8C8AF2E385FC}" srcOrd="0" destOrd="0" presId="urn:microsoft.com/office/officeart/2011/layout/TabList"/>
    <dgm:cxn modelId="{94F51679-4ED3-4ADC-91CF-C37C3DFE9839}" type="presOf" srcId="{09EC1956-C3A7-48DB-994A-E232AEE80A43}" destId="{A4E34470-B2C7-43E1-A0A7-F0CEC34C1441}" srcOrd="0" destOrd="0" presId="urn:microsoft.com/office/officeart/2011/layout/TabList"/>
    <dgm:cxn modelId="{BC99F7E9-6537-4A20-BB94-DC144A63B7FB}" srcId="{E9003D58-78BC-4955-B59C-5C99A81B2BCD}" destId="{9ED90F15-5A50-4E91-8517-DFD19A72402A}" srcOrd="3" destOrd="0" parTransId="{6B068F85-09FF-4698-97FC-1182439EBF32}" sibTransId="{820CD87E-9B15-4448-99FC-CC428D45695C}"/>
    <dgm:cxn modelId="{DC748AF7-A9F1-4841-A815-DE38CFF80159}" srcId="{E9003D58-78BC-4955-B59C-5C99A81B2BCD}" destId="{65B67E38-D041-4F73-A009-7A6F51A1681F}" srcOrd="1" destOrd="0" parTransId="{4FB631C4-5942-4D48-ABF5-9161D6FA1456}" sibTransId="{A44FBA10-AA9F-4DC5-88D9-0AFBA2FFA545}"/>
    <dgm:cxn modelId="{5058679F-8397-40D1-B8C1-2F53462A99DD}" srcId="{6A58A14F-6EBD-45FF-9B27-151EA8F50385}" destId="{04E2B2C1-CBF8-43B2-9248-1F017D9EFA10}" srcOrd="1" destOrd="0" parTransId="{3F76B2E0-9320-435D-9F7C-D4CA54EB5FC9}" sibTransId="{184812C8-EBFE-456E-A2BE-1035256BA583}"/>
    <dgm:cxn modelId="{B6B18044-F3DC-4910-AFB8-01C6935FE6AB}" srcId="{E9003D58-78BC-4955-B59C-5C99A81B2BCD}" destId="{8B1552B1-DF72-439E-9B18-F412A7912767}" srcOrd="0" destOrd="0" parTransId="{16B7C6C2-4BE8-420A-A4F0-B93FA8BAE325}" sibTransId="{4E4F4476-EEFD-4730-87A2-C27589B097DF}"/>
    <dgm:cxn modelId="{4F042436-DC24-4E00-9974-E4D3A6AA53D4}" srcId="{7FFEC19C-A487-4B37-AD6E-ED3184307D23}" destId="{EC90C0A6-D4A0-41A9-9C7A-9DCED4F30276}" srcOrd="2" destOrd="0" parTransId="{99C2810F-D318-4025-9363-D27ECBA2EEF4}" sibTransId="{B2495386-0EEA-465F-947E-CB9629BD6502}"/>
    <dgm:cxn modelId="{B51FBA9F-D53A-418C-A18C-D60A4B838FD4}" srcId="{7FFEC19C-A487-4B37-AD6E-ED3184307D23}" destId="{09EC1956-C3A7-48DB-994A-E232AEE80A43}" srcOrd="0" destOrd="0" parTransId="{13A02E1D-93DE-4E66-9B6C-B30277DF0652}" sibTransId="{E456FD4A-0DD1-420C-90F8-07C04EBAFDAF}"/>
    <dgm:cxn modelId="{D84F81DC-05AD-4772-883B-E2B4B3729458}" type="presOf" srcId="{E9003D58-78BC-4955-B59C-5C99A81B2BCD}" destId="{660F9F41-07C2-4147-9832-F4C07338CAD4}" srcOrd="0" destOrd="0" presId="urn:microsoft.com/office/officeart/2011/layout/TabList"/>
    <dgm:cxn modelId="{D3D414A2-171C-4357-AC9B-22F4E4F92156}" type="presOf" srcId="{9ED90F15-5A50-4E91-8517-DFD19A72402A}" destId="{16AA88EB-F8B0-435E-B246-B90908E11A9D}" srcOrd="0" destOrd="2" presId="urn:microsoft.com/office/officeart/2011/layout/TabList"/>
    <dgm:cxn modelId="{274B4F3A-1C4E-4B77-8B8F-A850468737DB}" type="presOf" srcId="{8B1552B1-DF72-439E-9B18-F412A7912767}" destId="{00CB2259-9D95-4B65-B87C-AC42BB6BDE18}" srcOrd="0" destOrd="0" presId="urn:microsoft.com/office/officeart/2011/layout/TabList"/>
    <dgm:cxn modelId="{CE98D2BD-8220-4183-B5FF-0E084B149E37}" type="presOf" srcId="{21010718-EF65-488A-AC18-66C4D21A236B}" destId="{16AA88EB-F8B0-435E-B246-B90908E11A9D}" srcOrd="0" destOrd="3" presId="urn:microsoft.com/office/officeart/2011/layout/TabList"/>
    <dgm:cxn modelId="{0EA17CD1-255C-409D-BB81-9864D6C08143}" type="presOf" srcId="{6A58A14F-6EBD-45FF-9B27-151EA8F50385}" destId="{1E683B1C-BBA7-41BD-8733-A804F3A6BECB}" srcOrd="0" destOrd="0" presId="urn:microsoft.com/office/officeart/2011/layout/TabList"/>
    <dgm:cxn modelId="{BE10E989-2178-44A7-B9B2-AFF884ED2F0B}" srcId="{E9003D58-78BC-4955-B59C-5C99A81B2BCD}" destId="{21010718-EF65-488A-AC18-66C4D21A236B}" srcOrd="4" destOrd="0" parTransId="{40E14343-2781-44C4-BAA4-8745BCCA736E}" sibTransId="{AA9D5CB6-0505-41F6-ADCC-1E1F32FA9630}"/>
    <dgm:cxn modelId="{7069F730-C57C-47FE-A4A5-8212816E0497}" type="presOf" srcId="{3370DE6E-DD16-4490-8B50-160BA7023771}" destId="{16AA88EB-F8B0-435E-B246-B90908E11A9D}" srcOrd="0" destOrd="1" presId="urn:microsoft.com/office/officeart/2011/layout/TabList"/>
    <dgm:cxn modelId="{2C21D298-DAEB-4C70-8D36-338ABDB257EA}" srcId="{5014C19B-F8BD-47F1-888B-8BE9794A16AC}" destId="{E9003D58-78BC-4955-B59C-5C99A81B2BCD}" srcOrd="0" destOrd="0" parTransId="{D91DC104-21F8-4A72-B017-51C0EAC59549}" sibTransId="{0BDFE4DF-E0E9-410D-9C86-9FA6DD7D8470}"/>
    <dgm:cxn modelId="{79D37989-DCA8-4A1F-9A1E-C229D95E21D0}" type="presOf" srcId="{65B67E38-D041-4F73-A009-7A6F51A1681F}" destId="{16AA88EB-F8B0-435E-B246-B90908E11A9D}" srcOrd="0" destOrd="0" presId="urn:microsoft.com/office/officeart/2011/layout/TabList"/>
    <dgm:cxn modelId="{B5EA1AD1-5A2C-4787-A763-5DD1E985EA0A}" srcId="{6A58A14F-6EBD-45FF-9B27-151EA8F50385}" destId="{6B9B39C2-91A8-44DE-A32B-34AE9CF56AF7}" srcOrd="0" destOrd="0" parTransId="{45FD892D-B90D-40CB-8543-FAE6D8D36CDE}" sibTransId="{E7CF514F-D5F6-4F65-BC14-6F8E42E8F9CD}"/>
    <dgm:cxn modelId="{3179D2BC-D8D1-40E4-BC36-6ADF7ACBC6CD}" srcId="{5014C19B-F8BD-47F1-888B-8BE9794A16AC}" destId="{7FFEC19C-A487-4B37-AD6E-ED3184307D23}" srcOrd="1" destOrd="0" parTransId="{F288CA54-4858-4F1D-96EE-E5C121CAB9AE}" sibTransId="{FB600600-D387-4EFE-A59E-558928218E52}"/>
    <dgm:cxn modelId="{18471296-26EC-47A4-9827-CEB8ECBB11A0}" type="presOf" srcId="{7FFEC19C-A487-4B37-AD6E-ED3184307D23}" destId="{F03FE161-8EFC-4CFA-A715-161D5E652C34}" srcOrd="0" destOrd="0" presId="urn:microsoft.com/office/officeart/2011/layout/TabList"/>
    <dgm:cxn modelId="{C39C5ACE-65D4-410E-9B85-28C3787806BA}" type="presOf" srcId="{04E2B2C1-CBF8-43B2-9248-1F017D9EFA10}" destId="{F45517B0-34C1-4041-8D9F-8CE0AF4F7018}" srcOrd="0" destOrd="0" presId="urn:microsoft.com/office/officeart/2011/layout/TabList"/>
    <dgm:cxn modelId="{C7D762BF-9CA7-449F-BC8D-CADD9F4CADAB}" srcId="{7FFEC19C-A487-4B37-AD6E-ED3184307D23}" destId="{AF6AF428-B165-4346-9D92-4357518E44AD}" srcOrd="1" destOrd="0" parTransId="{B2F29996-B9DD-4A4A-B2A0-4E6D916CD68C}" sibTransId="{8E119EE4-0606-4650-822F-524CB716D3F2}"/>
    <dgm:cxn modelId="{484A2281-3CCE-42AC-9E02-97EB89C46AF0}" srcId="{E9003D58-78BC-4955-B59C-5C99A81B2BCD}" destId="{3370DE6E-DD16-4490-8B50-160BA7023771}" srcOrd="2" destOrd="0" parTransId="{467BF6EF-80D1-4B12-B74A-5A94846954F3}" sibTransId="{A509F8C5-7A71-42D8-887D-000087361F1A}"/>
    <dgm:cxn modelId="{6BC43C3C-39E3-4D6F-B60B-BBC7D406D88B}" srcId="{5014C19B-F8BD-47F1-888B-8BE9794A16AC}" destId="{6A58A14F-6EBD-45FF-9B27-151EA8F50385}" srcOrd="2" destOrd="0" parTransId="{A0D322B7-9F5B-4A9F-B47F-9FDE04EC5372}" sibTransId="{2B1EFCD6-FDF1-4197-B754-2E3EBDC014B1}"/>
    <dgm:cxn modelId="{11DF9FA1-DEB1-4E95-8470-7AA5400BDE1E}" type="presOf" srcId="{5014C19B-F8BD-47F1-888B-8BE9794A16AC}" destId="{7E22081C-AD1E-4E7D-AE73-2E73D63A2701}" srcOrd="0" destOrd="0" presId="urn:microsoft.com/office/officeart/2011/layout/TabList"/>
    <dgm:cxn modelId="{29A8BD4B-FBE4-43A6-9533-58F28965C445}" type="presOf" srcId="{EC90C0A6-D4A0-41A9-9C7A-9DCED4F30276}" destId="{6F253FA0-5EEF-4A5A-A7F6-8C8AF2E385FC}" srcOrd="0" destOrd="1" presId="urn:microsoft.com/office/officeart/2011/layout/TabList"/>
    <dgm:cxn modelId="{1B6B6A55-4144-46BB-B241-74FEB3ADE461}" type="presOf" srcId="{6B9B39C2-91A8-44DE-A32B-34AE9CF56AF7}" destId="{D7672773-FCE2-4B68-B3D4-B39C9F43BDF8}" srcOrd="0" destOrd="0" presId="urn:microsoft.com/office/officeart/2011/layout/TabList"/>
    <dgm:cxn modelId="{FBDC1C0B-1838-4D7C-A830-DC6A45B3B3CB}" type="presParOf" srcId="{7E22081C-AD1E-4E7D-AE73-2E73D63A2701}" destId="{AF8FDD8C-2324-49F3-BEC9-7E8E9C60C523}" srcOrd="0" destOrd="0" presId="urn:microsoft.com/office/officeart/2011/layout/TabList"/>
    <dgm:cxn modelId="{94BAA33F-CD5E-4A06-B865-18D31B00C65A}" type="presParOf" srcId="{AF8FDD8C-2324-49F3-BEC9-7E8E9C60C523}" destId="{00CB2259-9D95-4B65-B87C-AC42BB6BDE18}" srcOrd="0" destOrd="0" presId="urn:microsoft.com/office/officeart/2011/layout/TabList"/>
    <dgm:cxn modelId="{BD83621B-3FCB-45EA-865A-C09204DF4E11}" type="presParOf" srcId="{AF8FDD8C-2324-49F3-BEC9-7E8E9C60C523}" destId="{660F9F41-07C2-4147-9832-F4C07338CAD4}" srcOrd="1" destOrd="0" presId="urn:microsoft.com/office/officeart/2011/layout/TabList"/>
    <dgm:cxn modelId="{E5DE8EF0-7028-4363-930F-A8CC0829B9CB}" type="presParOf" srcId="{AF8FDD8C-2324-49F3-BEC9-7E8E9C60C523}" destId="{3D0A4C13-DF92-4183-9C33-5560ECE8B65B}" srcOrd="2" destOrd="0" presId="urn:microsoft.com/office/officeart/2011/layout/TabList"/>
    <dgm:cxn modelId="{5AD36DE8-2425-4F71-A45F-4A7CCC02E2E9}" type="presParOf" srcId="{7E22081C-AD1E-4E7D-AE73-2E73D63A2701}" destId="{16AA88EB-F8B0-435E-B246-B90908E11A9D}" srcOrd="1" destOrd="0" presId="urn:microsoft.com/office/officeart/2011/layout/TabList"/>
    <dgm:cxn modelId="{582B64B1-7783-4D75-B3DE-51E4002BF256}" type="presParOf" srcId="{7E22081C-AD1E-4E7D-AE73-2E73D63A2701}" destId="{E4EFB9AA-927B-4DC5-884B-83629CEDE208}" srcOrd="2" destOrd="0" presId="urn:microsoft.com/office/officeart/2011/layout/TabList"/>
    <dgm:cxn modelId="{515D2A05-4F3C-45BA-B2C7-02A10E77711D}" type="presParOf" srcId="{7E22081C-AD1E-4E7D-AE73-2E73D63A2701}" destId="{1A4B5C56-F2DE-43C8-A6B7-64DFE2602C82}" srcOrd="3" destOrd="0" presId="urn:microsoft.com/office/officeart/2011/layout/TabList"/>
    <dgm:cxn modelId="{1ED04E67-5F9D-49C3-B404-4504C10C7CD8}" type="presParOf" srcId="{1A4B5C56-F2DE-43C8-A6B7-64DFE2602C82}" destId="{A4E34470-B2C7-43E1-A0A7-F0CEC34C1441}" srcOrd="0" destOrd="0" presId="urn:microsoft.com/office/officeart/2011/layout/TabList"/>
    <dgm:cxn modelId="{1158325C-DB82-4B47-B5FE-83D3F380A0BD}" type="presParOf" srcId="{1A4B5C56-F2DE-43C8-A6B7-64DFE2602C82}" destId="{F03FE161-8EFC-4CFA-A715-161D5E652C34}" srcOrd="1" destOrd="0" presId="urn:microsoft.com/office/officeart/2011/layout/TabList"/>
    <dgm:cxn modelId="{2761F370-7168-4936-83FE-92A3A195DBA5}" type="presParOf" srcId="{1A4B5C56-F2DE-43C8-A6B7-64DFE2602C82}" destId="{DA7E254A-4ED8-4010-8B09-D775EF6B862A}" srcOrd="2" destOrd="0" presId="urn:microsoft.com/office/officeart/2011/layout/TabList"/>
    <dgm:cxn modelId="{75CDEACB-EB43-4360-9897-3CDCC883E3BC}" type="presParOf" srcId="{7E22081C-AD1E-4E7D-AE73-2E73D63A2701}" destId="{6F253FA0-5EEF-4A5A-A7F6-8C8AF2E385FC}" srcOrd="4" destOrd="0" presId="urn:microsoft.com/office/officeart/2011/layout/TabList"/>
    <dgm:cxn modelId="{ACBAC92F-7484-42A1-9219-52A80693D023}" type="presParOf" srcId="{7E22081C-AD1E-4E7D-AE73-2E73D63A2701}" destId="{51C54EE9-70C4-473D-8C30-ADDBED64A9B9}" srcOrd="5" destOrd="0" presId="urn:microsoft.com/office/officeart/2011/layout/TabList"/>
    <dgm:cxn modelId="{255DB05A-7EBB-4663-9BFA-4A81D21F128D}" type="presParOf" srcId="{7E22081C-AD1E-4E7D-AE73-2E73D63A2701}" destId="{E4A6F074-35C8-4F19-8F9B-9D6002883CCC}" srcOrd="6" destOrd="0" presId="urn:microsoft.com/office/officeart/2011/layout/TabList"/>
    <dgm:cxn modelId="{F1703463-432F-4C98-8351-AB66C81C934B}" type="presParOf" srcId="{E4A6F074-35C8-4F19-8F9B-9D6002883CCC}" destId="{D7672773-FCE2-4B68-B3D4-B39C9F43BDF8}" srcOrd="0" destOrd="0" presId="urn:microsoft.com/office/officeart/2011/layout/TabList"/>
    <dgm:cxn modelId="{9736C524-C9FA-47C4-B432-5A5CFEC7D930}" type="presParOf" srcId="{E4A6F074-35C8-4F19-8F9B-9D6002883CCC}" destId="{1E683B1C-BBA7-41BD-8733-A804F3A6BECB}" srcOrd="1" destOrd="0" presId="urn:microsoft.com/office/officeart/2011/layout/TabList"/>
    <dgm:cxn modelId="{E35D7769-B546-4663-8FA6-B0D849E2F9D3}" type="presParOf" srcId="{E4A6F074-35C8-4F19-8F9B-9D6002883CCC}" destId="{270FB006-C8AA-4F4D-92AC-1BBCE7B8C1F2}" srcOrd="2" destOrd="0" presId="urn:microsoft.com/office/officeart/2011/layout/TabList"/>
    <dgm:cxn modelId="{7383B7EA-E6B9-47CE-81CD-D7E3FA54CD4E}" type="presParOf" srcId="{7E22081C-AD1E-4E7D-AE73-2E73D63A2701}" destId="{F45517B0-34C1-4041-8D9F-8CE0AF4F7018}" srcOrd="7" destOrd="0" presId="urn:microsoft.com/office/officeart/2011/layout/TabList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7B6BDC-4FA7-4974-8AD2-6C7B47B0CBAF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D8BF5A7-7D94-4754-B1A7-550A30D08094}">
      <dgm:prSet phldrT="[Текст]"/>
      <dgm:spPr/>
      <dgm:t>
        <a:bodyPr/>
        <a:lstStyle/>
        <a:p>
          <a:r>
            <a:rPr lang="ru-RU" dirty="0" smtClean="0"/>
            <a:t>Муниципальная программа "Ремонт и содержание сети автомобильных дорог"</a:t>
          </a:r>
          <a:endParaRPr lang="ru-RU" dirty="0"/>
        </a:p>
      </dgm:t>
    </dgm:pt>
    <dgm:pt modelId="{8FDA4D4B-75D3-4F8A-BA40-F6FD1A176E8F}" type="parTrans" cxnId="{547B6693-99D2-4D27-886A-C56A65361C5D}">
      <dgm:prSet/>
      <dgm:spPr/>
      <dgm:t>
        <a:bodyPr/>
        <a:lstStyle/>
        <a:p>
          <a:endParaRPr lang="ru-RU"/>
        </a:p>
      </dgm:t>
    </dgm:pt>
    <dgm:pt modelId="{EBC9CD82-8FE0-4ADF-B6DB-92AAF2A0FDA0}" type="sibTrans" cxnId="{547B6693-99D2-4D27-886A-C56A65361C5D}">
      <dgm:prSet/>
      <dgm:spPr/>
      <dgm:t>
        <a:bodyPr/>
        <a:lstStyle/>
        <a:p>
          <a:endParaRPr lang="ru-RU"/>
        </a:p>
      </dgm:t>
    </dgm:pt>
    <dgm:pt modelId="{7E03990A-A6E6-4DA7-9627-37489F3B4E2A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на содержание сети автомобильных дорог – 23 122 тыс. руб.</a:t>
          </a:r>
          <a:endParaRPr lang="ru-RU" dirty="0"/>
        </a:p>
      </dgm:t>
    </dgm:pt>
    <dgm:pt modelId="{842E4DA6-A831-45CE-9DDE-8326E6FE91A3}" type="parTrans" cxnId="{B3F0A78A-9CF9-4328-91BF-900AED10B705}">
      <dgm:prSet/>
      <dgm:spPr/>
      <dgm:t>
        <a:bodyPr/>
        <a:lstStyle/>
        <a:p>
          <a:endParaRPr lang="ru-RU"/>
        </a:p>
      </dgm:t>
    </dgm:pt>
    <dgm:pt modelId="{98FEC502-9FB1-42A8-BB5B-3806C228C804}" type="sibTrans" cxnId="{B3F0A78A-9CF9-4328-91BF-900AED10B705}">
      <dgm:prSet/>
      <dgm:spPr/>
      <dgm:t>
        <a:bodyPr/>
        <a:lstStyle/>
        <a:p>
          <a:endParaRPr lang="ru-RU"/>
        </a:p>
      </dgm:t>
    </dgm:pt>
    <dgm:pt modelId="{E8870883-DF80-4CC9-A785-99CC629C9313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на ремонт и капитальный ремонт сети автомобильных дорог – 7 236 тыс. руб. </a:t>
          </a:r>
          <a:endParaRPr lang="ru-RU" dirty="0"/>
        </a:p>
      </dgm:t>
    </dgm:pt>
    <dgm:pt modelId="{9E66A98A-53B6-4A91-AFE7-28D140697204}" type="parTrans" cxnId="{E51D0A77-2BF1-4BD4-8166-05A83869D352}">
      <dgm:prSet/>
      <dgm:spPr/>
      <dgm:t>
        <a:bodyPr/>
        <a:lstStyle/>
        <a:p>
          <a:endParaRPr lang="ru-RU"/>
        </a:p>
      </dgm:t>
    </dgm:pt>
    <dgm:pt modelId="{F1AA218D-6E7C-4A31-958A-0B24C44969B4}" type="sibTrans" cxnId="{E51D0A77-2BF1-4BD4-8166-05A83869D352}">
      <dgm:prSet/>
      <dgm:spPr/>
      <dgm:t>
        <a:bodyPr/>
        <a:lstStyle/>
        <a:p>
          <a:endParaRPr lang="ru-RU"/>
        </a:p>
      </dgm:t>
    </dgm:pt>
    <dgm:pt modelId="{882A8AA2-C905-4F25-B378-93D8FE69F8EC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на обеспечение безопасности дорожного движения – 302 тыс. руб.</a:t>
          </a:r>
        </a:p>
      </dgm:t>
    </dgm:pt>
    <dgm:pt modelId="{CD62D79F-A347-4311-85D3-4325AFA3C169}" type="parTrans" cxnId="{07882D45-487C-47E9-A71D-6F0AC62E96CD}">
      <dgm:prSet/>
      <dgm:spPr/>
      <dgm:t>
        <a:bodyPr/>
        <a:lstStyle/>
        <a:p>
          <a:endParaRPr lang="ru-RU"/>
        </a:p>
      </dgm:t>
    </dgm:pt>
    <dgm:pt modelId="{20919121-9419-44E4-AD16-6A4652BD7208}" type="sibTrans" cxnId="{07882D45-487C-47E9-A71D-6F0AC62E96CD}">
      <dgm:prSet/>
      <dgm:spPr/>
      <dgm:t>
        <a:bodyPr/>
        <a:lstStyle/>
        <a:p>
          <a:endParaRPr lang="ru-RU"/>
        </a:p>
      </dgm:t>
    </dgm:pt>
    <dgm:pt modelId="{7E487BE8-B8D0-4412-8F00-19D7006988B2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на содержание, капитальный ремонт сети автомобильных дорог за счет средств Дорожного фонда – 414 тыс. руб.</a:t>
          </a:r>
        </a:p>
      </dgm:t>
    </dgm:pt>
    <dgm:pt modelId="{953C10E1-5262-42B8-AC2E-8F17A851D4E5}" type="parTrans" cxnId="{DCE2198F-514D-41E5-81FC-0831F7C8B3D2}">
      <dgm:prSet/>
      <dgm:spPr/>
      <dgm:t>
        <a:bodyPr/>
        <a:lstStyle/>
        <a:p>
          <a:endParaRPr lang="ru-RU"/>
        </a:p>
      </dgm:t>
    </dgm:pt>
    <dgm:pt modelId="{F4E3B1EC-4FC6-451F-8DAC-64DC2A357A8F}" type="sibTrans" cxnId="{DCE2198F-514D-41E5-81FC-0831F7C8B3D2}">
      <dgm:prSet/>
      <dgm:spPr/>
      <dgm:t>
        <a:bodyPr/>
        <a:lstStyle/>
        <a:p>
          <a:endParaRPr lang="ru-RU"/>
        </a:p>
      </dgm:t>
    </dgm:pt>
    <dgm:pt modelId="{9F0A41A6-F739-475E-AB94-BCBF229D8774}" type="pres">
      <dgm:prSet presAssocID="{F77B6BDC-4FA7-4974-8AD2-6C7B47B0CB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73EA1B-6664-471B-8B64-8E4387946131}" type="pres">
      <dgm:prSet presAssocID="{3D8BF5A7-7D94-4754-B1A7-550A30D080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0B53-5593-4994-ADB8-9CA686E6560D}" type="pres">
      <dgm:prSet presAssocID="{3D8BF5A7-7D94-4754-B1A7-550A30D08094}" presName="childText" presStyleLbl="revTx" presStyleIdx="0" presStyleCnt="1" custLinFactNeighborX="837" custLinFactNeighborY="-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8886A4-668B-425F-A3A3-A9B99FF76C01}" type="presOf" srcId="{3D8BF5A7-7D94-4754-B1A7-550A30D08094}" destId="{5673EA1B-6664-471B-8B64-8E4387946131}" srcOrd="0" destOrd="0" presId="urn:microsoft.com/office/officeart/2005/8/layout/vList2"/>
    <dgm:cxn modelId="{896255AA-C28A-4744-A701-56312F43ED21}" type="presOf" srcId="{882A8AA2-C905-4F25-B378-93D8FE69F8EC}" destId="{81870B53-5593-4994-ADB8-9CA686E6560D}" srcOrd="0" destOrd="2" presId="urn:microsoft.com/office/officeart/2005/8/layout/vList2"/>
    <dgm:cxn modelId="{DCE2198F-514D-41E5-81FC-0831F7C8B3D2}" srcId="{3D8BF5A7-7D94-4754-B1A7-550A30D08094}" destId="{7E487BE8-B8D0-4412-8F00-19D7006988B2}" srcOrd="3" destOrd="0" parTransId="{953C10E1-5262-42B8-AC2E-8F17A851D4E5}" sibTransId="{F4E3B1EC-4FC6-451F-8DAC-64DC2A357A8F}"/>
    <dgm:cxn modelId="{B3F0A78A-9CF9-4328-91BF-900AED10B705}" srcId="{3D8BF5A7-7D94-4754-B1A7-550A30D08094}" destId="{7E03990A-A6E6-4DA7-9627-37489F3B4E2A}" srcOrd="0" destOrd="0" parTransId="{842E4DA6-A831-45CE-9DDE-8326E6FE91A3}" sibTransId="{98FEC502-9FB1-42A8-BB5B-3806C228C804}"/>
    <dgm:cxn modelId="{E51D0A77-2BF1-4BD4-8166-05A83869D352}" srcId="{3D8BF5A7-7D94-4754-B1A7-550A30D08094}" destId="{E8870883-DF80-4CC9-A785-99CC629C9313}" srcOrd="1" destOrd="0" parTransId="{9E66A98A-53B6-4A91-AFE7-28D140697204}" sibTransId="{F1AA218D-6E7C-4A31-958A-0B24C44969B4}"/>
    <dgm:cxn modelId="{9943A54C-E1CD-4A8B-9CAB-A314B3BFB833}" type="presOf" srcId="{E8870883-DF80-4CC9-A785-99CC629C9313}" destId="{81870B53-5593-4994-ADB8-9CA686E6560D}" srcOrd="0" destOrd="1" presId="urn:microsoft.com/office/officeart/2005/8/layout/vList2"/>
    <dgm:cxn modelId="{547B6693-99D2-4D27-886A-C56A65361C5D}" srcId="{F77B6BDC-4FA7-4974-8AD2-6C7B47B0CBAF}" destId="{3D8BF5A7-7D94-4754-B1A7-550A30D08094}" srcOrd="0" destOrd="0" parTransId="{8FDA4D4B-75D3-4F8A-BA40-F6FD1A176E8F}" sibTransId="{EBC9CD82-8FE0-4ADF-B6DB-92AAF2A0FDA0}"/>
    <dgm:cxn modelId="{7F729526-9039-48DE-98CF-E970CBAD37DB}" type="presOf" srcId="{7E03990A-A6E6-4DA7-9627-37489F3B4E2A}" destId="{81870B53-5593-4994-ADB8-9CA686E6560D}" srcOrd="0" destOrd="0" presId="urn:microsoft.com/office/officeart/2005/8/layout/vList2"/>
    <dgm:cxn modelId="{90E45216-3CCB-453D-8FEF-075CA7724EE0}" type="presOf" srcId="{F77B6BDC-4FA7-4974-8AD2-6C7B47B0CBAF}" destId="{9F0A41A6-F739-475E-AB94-BCBF229D8774}" srcOrd="0" destOrd="0" presId="urn:microsoft.com/office/officeart/2005/8/layout/vList2"/>
    <dgm:cxn modelId="{07882D45-487C-47E9-A71D-6F0AC62E96CD}" srcId="{3D8BF5A7-7D94-4754-B1A7-550A30D08094}" destId="{882A8AA2-C905-4F25-B378-93D8FE69F8EC}" srcOrd="2" destOrd="0" parTransId="{CD62D79F-A347-4311-85D3-4325AFA3C169}" sibTransId="{20919121-9419-44E4-AD16-6A4652BD7208}"/>
    <dgm:cxn modelId="{4881F07D-98C1-4319-9224-74CA0973A070}" type="presOf" srcId="{7E487BE8-B8D0-4412-8F00-19D7006988B2}" destId="{81870B53-5593-4994-ADB8-9CA686E6560D}" srcOrd="0" destOrd="3" presId="urn:microsoft.com/office/officeart/2005/8/layout/vList2"/>
    <dgm:cxn modelId="{966C25C5-9B48-423F-A4E5-A278E44E99CA}" type="presParOf" srcId="{9F0A41A6-F739-475E-AB94-BCBF229D8774}" destId="{5673EA1B-6664-471B-8B64-8E4387946131}" srcOrd="0" destOrd="0" presId="urn:microsoft.com/office/officeart/2005/8/layout/vList2"/>
    <dgm:cxn modelId="{E9B63BE7-7391-489E-B623-BA1523F60A50}" type="presParOf" srcId="{9F0A41A6-F739-475E-AB94-BCBF229D8774}" destId="{81870B53-5593-4994-ADB8-9CA686E656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333CF5-6DA0-4EF9-98F8-C06578190665}" type="doc">
      <dgm:prSet loTypeId="urn:microsoft.com/office/officeart/2005/8/layout/lProcess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8109A8-0274-45B4-AA7F-748AC3A64559}">
      <dgm:prSet phldrT="[Текст]"/>
      <dgm:spPr/>
      <dgm:t>
        <a:bodyPr/>
        <a:lstStyle/>
        <a:p>
          <a:r>
            <a:rPr lang="ru-RU" dirty="0" smtClean="0"/>
            <a:t>МП «Благоустройство городского поселения «Город Балабаново»</a:t>
          </a:r>
          <a:endParaRPr lang="ru-RU" dirty="0"/>
        </a:p>
      </dgm:t>
    </dgm:pt>
    <dgm:pt modelId="{C88B521F-5035-4D17-A158-F0DED9F3A955}" type="parTrans" cxnId="{FB1C27F2-205C-49F2-9F18-983CC0471A24}">
      <dgm:prSet/>
      <dgm:spPr/>
      <dgm:t>
        <a:bodyPr/>
        <a:lstStyle/>
        <a:p>
          <a:endParaRPr lang="ru-RU"/>
        </a:p>
      </dgm:t>
    </dgm:pt>
    <dgm:pt modelId="{E109B496-7CD0-47A2-B4A6-3CC12E019C80}" type="sibTrans" cxnId="{FB1C27F2-205C-49F2-9F18-983CC0471A24}">
      <dgm:prSet/>
      <dgm:spPr/>
      <dgm:t>
        <a:bodyPr/>
        <a:lstStyle/>
        <a:p>
          <a:endParaRPr lang="ru-RU"/>
        </a:p>
      </dgm:t>
    </dgm:pt>
    <dgm:pt modelId="{CEE05689-EAFF-4522-A048-E7FFCB50C19F}">
      <dgm:prSet phldrT="[Текст]"/>
      <dgm:spPr/>
      <dgm:t>
        <a:bodyPr/>
        <a:lstStyle/>
        <a:p>
          <a:r>
            <a:rPr lang="ru-RU" dirty="0" smtClean="0"/>
            <a:t>на реализацию проектов инициативного бюджетирования – 398 тыс. рублей;</a:t>
          </a:r>
          <a:endParaRPr lang="ru-RU" dirty="0"/>
        </a:p>
      </dgm:t>
    </dgm:pt>
    <dgm:pt modelId="{5D72F4C7-E2BD-4F06-85DF-1C6826BA6F47}" type="parTrans" cxnId="{65813888-EA0C-48CE-91A1-BE340721ED9F}">
      <dgm:prSet/>
      <dgm:spPr/>
      <dgm:t>
        <a:bodyPr/>
        <a:lstStyle/>
        <a:p>
          <a:endParaRPr lang="ru-RU"/>
        </a:p>
      </dgm:t>
    </dgm:pt>
    <dgm:pt modelId="{04D2BB2B-52EC-4FF0-996C-B2426DBD3A2A}" type="sibTrans" cxnId="{65813888-EA0C-48CE-91A1-BE340721ED9F}">
      <dgm:prSet/>
      <dgm:spPr/>
      <dgm:t>
        <a:bodyPr/>
        <a:lstStyle/>
        <a:p>
          <a:endParaRPr lang="ru-RU"/>
        </a:p>
      </dgm:t>
    </dgm:pt>
    <dgm:pt modelId="{734883F3-AEBE-4C91-A0A1-EC13FB3ADF08}">
      <dgm:prSet phldrT="[Текст]"/>
      <dgm:spPr/>
      <dgm:t>
        <a:bodyPr/>
        <a:lstStyle/>
        <a:p>
          <a:r>
            <a:rPr lang="ru-RU" dirty="0" smtClean="0"/>
            <a:t>МП «Формирование комфортной городской среды города Балабаново»</a:t>
          </a:r>
          <a:endParaRPr lang="ru-RU" dirty="0"/>
        </a:p>
      </dgm:t>
    </dgm:pt>
    <dgm:pt modelId="{E7A29113-573B-4F6E-ACAB-F02A30C601DC}" type="parTrans" cxnId="{45419702-3CBE-4512-A60F-85B5BD051D77}">
      <dgm:prSet/>
      <dgm:spPr/>
      <dgm:t>
        <a:bodyPr/>
        <a:lstStyle/>
        <a:p>
          <a:endParaRPr lang="ru-RU"/>
        </a:p>
      </dgm:t>
    </dgm:pt>
    <dgm:pt modelId="{64087E95-1994-4EE7-9868-B0A227A07B3C}" type="sibTrans" cxnId="{45419702-3CBE-4512-A60F-85B5BD051D77}">
      <dgm:prSet/>
      <dgm:spPr/>
      <dgm:t>
        <a:bodyPr/>
        <a:lstStyle/>
        <a:p>
          <a:endParaRPr lang="ru-RU"/>
        </a:p>
      </dgm:t>
    </dgm:pt>
    <dgm:pt modelId="{86F641DC-D8DA-4541-94DD-5965CECF17E1}">
      <dgm:prSet phldrT="[Текст]" custT="1"/>
      <dgm:spPr/>
      <dgm:t>
        <a:bodyPr/>
        <a:lstStyle/>
        <a:p>
          <a:r>
            <a:rPr lang="ru-RU" sz="1400" dirty="0" smtClean="0"/>
            <a:t>на ремонт дворовых территорий – </a:t>
          </a:r>
        </a:p>
        <a:p>
          <a:r>
            <a:rPr lang="ru-RU" sz="1400" dirty="0" smtClean="0"/>
            <a:t>11 079 тыс. рублей;</a:t>
          </a:r>
          <a:endParaRPr lang="ru-RU" sz="1400" dirty="0"/>
        </a:p>
      </dgm:t>
    </dgm:pt>
    <dgm:pt modelId="{31C1A41B-3982-4CF9-B54E-6EC7B69529E6}" type="parTrans" cxnId="{D18B4F6C-2779-4F95-B66F-0A1DDE78CDFA}">
      <dgm:prSet/>
      <dgm:spPr/>
      <dgm:t>
        <a:bodyPr/>
        <a:lstStyle/>
        <a:p>
          <a:endParaRPr lang="ru-RU"/>
        </a:p>
      </dgm:t>
    </dgm:pt>
    <dgm:pt modelId="{93A22C52-1075-47F3-B1FD-37E67090AC1D}" type="sibTrans" cxnId="{D18B4F6C-2779-4F95-B66F-0A1DDE78CDFA}">
      <dgm:prSet/>
      <dgm:spPr/>
      <dgm:t>
        <a:bodyPr/>
        <a:lstStyle/>
        <a:p>
          <a:endParaRPr lang="ru-RU"/>
        </a:p>
      </dgm:t>
    </dgm:pt>
    <dgm:pt modelId="{C1E782EE-15EE-4A47-9E14-A0EBE4273937}">
      <dgm:prSet phldrT="[Текст]" custT="1"/>
      <dgm:spPr/>
      <dgm:t>
        <a:bodyPr/>
        <a:lstStyle/>
        <a:p>
          <a:r>
            <a:rPr lang="ru-RU" sz="1200" dirty="0" smtClean="0"/>
            <a:t>на расчет гидротехнических характеристик и инженерные изыскания для составления проектной документации на расчистку русла р. </a:t>
          </a:r>
          <a:r>
            <a:rPr lang="ru-RU" sz="1200" dirty="0" err="1" smtClean="0"/>
            <a:t>Страдаловка</a:t>
          </a:r>
          <a:r>
            <a:rPr lang="ru-RU" sz="1200" dirty="0" smtClean="0"/>
            <a:t> и пруда – 389 тыс. рублей</a:t>
          </a:r>
          <a:endParaRPr lang="ru-RU" sz="1200" dirty="0"/>
        </a:p>
      </dgm:t>
    </dgm:pt>
    <dgm:pt modelId="{84CB3FB3-A951-4225-8F45-74EEEB4EF925}" type="parTrans" cxnId="{8BE8EE7A-8EA7-4C36-B385-69FB82B505B9}">
      <dgm:prSet/>
      <dgm:spPr/>
      <dgm:t>
        <a:bodyPr/>
        <a:lstStyle/>
        <a:p>
          <a:endParaRPr lang="ru-RU"/>
        </a:p>
      </dgm:t>
    </dgm:pt>
    <dgm:pt modelId="{DBB088E9-109E-463B-9E82-03430718306D}" type="sibTrans" cxnId="{8BE8EE7A-8EA7-4C36-B385-69FB82B505B9}">
      <dgm:prSet/>
      <dgm:spPr/>
      <dgm:t>
        <a:bodyPr/>
        <a:lstStyle/>
        <a:p>
          <a:endParaRPr lang="ru-RU"/>
        </a:p>
      </dgm:t>
    </dgm:pt>
    <dgm:pt modelId="{6E37CECD-8EA0-4F19-ABF3-EC8C9B8F7DA4}">
      <dgm:prSet phldrT="[Текст]"/>
      <dgm:spPr/>
      <dgm:t>
        <a:bodyPr/>
        <a:lstStyle/>
        <a:p>
          <a:r>
            <a:rPr lang="ru-RU" dirty="0" smtClean="0"/>
            <a:t>на организацию ритуальных услуг и содержание мест захоронения – 424 тыс. рублей;</a:t>
          </a:r>
          <a:endParaRPr lang="ru-RU" dirty="0"/>
        </a:p>
      </dgm:t>
    </dgm:pt>
    <dgm:pt modelId="{57138D21-2279-4D59-AB5B-0DB1E4804E93}" type="parTrans" cxnId="{A001DC67-4A76-49DD-A2DF-2F7EFE5FEEEE}">
      <dgm:prSet/>
      <dgm:spPr/>
      <dgm:t>
        <a:bodyPr/>
        <a:lstStyle/>
        <a:p>
          <a:endParaRPr lang="ru-RU"/>
        </a:p>
      </dgm:t>
    </dgm:pt>
    <dgm:pt modelId="{D5A4B7F3-02EF-44D3-8433-E712EE88E292}" type="sibTrans" cxnId="{A001DC67-4A76-49DD-A2DF-2F7EFE5FEEEE}">
      <dgm:prSet/>
      <dgm:spPr/>
      <dgm:t>
        <a:bodyPr/>
        <a:lstStyle/>
        <a:p>
          <a:endParaRPr lang="ru-RU"/>
        </a:p>
      </dgm:t>
    </dgm:pt>
    <dgm:pt modelId="{5E5BCBB5-DEBC-4B3B-A48B-DA5E36B50C61}">
      <dgm:prSet phldrT="[Текст]"/>
      <dgm:spPr/>
      <dgm:t>
        <a:bodyPr/>
        <a:lstStyle/>
        <a:p>
          <a:r>
            <a:rPr lang="ru-RU" dirty="0" smtClean="0"/>
            <a:t>на уличное освещение – 5 966 тыс. рублей;</a:t>
          </a:r>
          <a:endParaRPr lang="ru-RU" dirty="0"/>
        </a:p>
      </dgm:t>
    </dgm:pt>
    <dgm:pt modelId="{7EFF9D34-FFD2-4D6B-A862-EC228D07DCAB}" type="parTrans" cxnId="{23F8BB0D-ED63-41CB-8ABD-3E1A52B698B2}">
      <dgm:prSet/>
      <dgm:spPr/>
      <dgm:t>
        <a:bodyPr/>
        <a:lstStyle/>
        <a:p>
          <a:endParaRPr lang="ru-RU"/>
        </a:p>
      </dgm:t>
    </dgm:pt>
    <dgm:pt modelId="{68719BEA-343A-4E64-88AF-BCF4FBC18232}" type="sibTrans" cxnId="{23F8BB0D-ED63-41CB-8ABD-3E1A52B698B2}">
      <dgm:prSet/>
      <dgm:spPr/>
      <dgm:t>
        <a:bodyPr/>
        <a:lstStyle/>
        <a:p>
          <a:endParaRPr lang="ru-RU"/>
        </a:p>
      </dgm:t>
    </dgm:pt>
    <dgm:pt modelId="{E4D649AA-B0AA-4A30-986B-B678118BB300}">
      <dgm:prSet phldrT="[Текст]"/>
      <dgm:spPr/>
      <dgm:t>
        <a:bodyPr/>
        <a:lstStyle/>
        <a:p>
          <a:r>
            <a:rPr lang="ru-RU" dirty="0" smtClean="0"/>
            <a:t>на содержание зеленого хозяйства – 4 081 тыс. рублей;</a:t>
          </a:r>
          <a:endParaRPr lang="ru-RU" dirty="0"/>
        </a:p>
      </dgm:t>
    </dgm:pt>
    <dgm:pt modelId="{BBDB8E2F-CB56-4760-AFC5-16B33BAF99D4}" type="parTrans" cxnId="{B275E04A-A1B4-4F80-9F0B-58B53EF32C42}">
      <dgm:prSet/>
      <dgm:spPr/>
      <dgm:t>
        <a:bodyPr/>
        <a:lstStyle/>
        <a:p>
          <a:endParaRPr lang="ru-RU"/>
        </a:p>
      </dgm:t>
    </dgm:pt>
    <dgm:pt modelId="{7EA6C194-81A6-46FF-8DF8-1B0C3BF304CC}" type="sibTrans" cxnId="{B275E04A-A1B4-4F80-9F0B-58B53EF32C42}">
      <dgm:prSet/>
      <dgm:spPr/>
      <dgm:t>
        <a:bodyPr/>
        <a:lstStyle/>
        <a:p>
          <a:endParaRPr lang="ru-RU"/>
        </a:p>
      </dgm:t>
    </dgm:pt>
    <dgm:pt modelId="{7BC831D7-BD78-4412-91F3-E9BB42757005}">
      <dgm:prSet phldrT="[Текст]"/>
      <dgm:spPr/>
      <dgm:t>
        <a:bodyPr/>
        <a:lstStyle/>
        <a:p>
          <a:r>
            <a:rPr lang="ru-RU" dirty="0" smtClean="0"/>
            <a:t>ликвидация стихийных свалок, организация сбора вывоза бытовых отходов и мусора – 1 140 тыс. рублей;</a:t>
          </a:r>
          <a:endParaRPr lang="ru-RU" dirty="0"/>
        </a:p>
      </dgm:t>
    </dgm:pt>
    <dgm:pt modelId="{F6216E75-2AEE-46D0-A1CC-238C748EFABA}" type="parTrans" cxnId="{58D7F59C-7C2C-4696-885F-655821051D1E}">
      <dgm:prSet/>
      <dgm:spPr/>
      <dgm:t>
        <a:bodyPr/>
        <a:lstStyle/>
        <a:p>
          <a:endParaRPr lang="ru-RU"/>
        </a:p>
      </dgm:t>
    </dgm:pt>
    <dgm:pt modelId="{60A389EB-9B6F-4E7D-AD18-F3C542E29967}" type="sibTrans" cxnId="{58D7F59C-7C2C-4696-885F-655821051D1E}">
      <dgm:prSet/>
      <dgm:spPr/>
      <dgm:t>
        <a:bodyPr/>
        <a:lstStyle/>
        <a:p>
          <a:endParaRPr lang="ru-RU"/>
        </a:p>
      </dgm:t>
    </dgm:pt>
    <dgm:pt modelId="{D06D924B-5F7E-4F09-97F3-9A905961339B}">
      <dgm:prSet phldrT="[Текст]"/>
      <dgm:spPr/>
      <dgm:t>
        <a:bodyPr/>
        <a:lstStyle/>
        <a:p>
          <a:r>
            <a:rPr lang="ru-RU" dirty="0" smtClean="0"/>
            <a:t>прочие объекты благоустройства –      8 585 тыс. рублей</a:t>
          </a:r>
          <a:endParaRPr lang="ru-RU" dirty="0"/>
        </a:p>
      </dgm:t>
    </dgm:pt>
    <dgm:pt modelId="{0564EEED-6B45-4ECC-A909-D505DFCA783F}" type="parTrans" cxnId="{831A74A1-9AAB-431A-849A-36ED161E8353}">
      <dgm:prSet/>
      <dgm:spPr/>
      <dgm:t>
        <a:bodyPr/>
        <a:lstStyle/>
        <a:p>
          <a:endParaRPr lang="ru-RU"/>
        </a:p>
      </dgm:t>
    </dgm:pt>
    <dgm:pt modelId="{FAC86D1A-3458-4E7C-BD3F-CA0027A263B7}" type="sibTrans" cxnId="{831A74A1-9AAB-431A-849A-36ED161E8353}">
      <dgm:prSet/>
      <dgm:spPr/>
      <dgm:t>
        <a:bodyPr/>
        <a:lstStyle/>
        <a:p>
          <a:endParaRPr lang="ru-RU"/>
        </a:p>
      </dgm:t>
    </dgm:pt>
    <dgm:pt modelId="{EFB55027-7C1A-4F6B-A5E4-045C74BA74E9}">
      <dgm:prSet phldrT="[Текст]" custT="1"/>
      <dgm:spPr/>
      <dgm:t>
        <a:bodyPr/>
        <a:lstStyle/>
        <a:p>
          <a:r>
            <a:rPr lang="ru-RU" sz="1400" dirty="0" smtClean="0"/>
            <a:t>на ремонт общественных территорий – </a:t>
          </a:r>
        </a:p>
        <a:p>
          <a:r>
            <a:rPr lang="ru-RU" sz="1400" dirty="0" smtClean="0"/>
            <a:t>9 452 тыс. рублей;</a:t>
          </a:r>
          <a:endParaRPr lang="ru-RU" sz="1400" dirty="0"/>
        </a:p>
      </dgm:t>
    </dgm:pt>
    <dgm:pt modelId="{47A55104-E0EB-49D9-86C1-C5A114664BBA}" type="parTrans" cxnId="{0B0AB88C-559E-4022-9189-D360B456726D}">
      <dgm:prSet/>
      <dgm:spPr/>
      <dgm:t>
        <a:bodyPr/>
        <a:lstStyle/>
        <a:p>
          <a:endParaRPr lang="ru-RU"/>
        </a:p>
      </dgm:t>
    </dgm:pt>
    <dgm:pt modelId="{1490309A-7A30-44F8-B45B-8CB39C399E4D}" type="sibTrans" cxnId="{0B0AB88C-559E-4022-9189-D360B456726D}">
      <dgm:prSet/>
      <dgm:spPr/>
      <dgm:t>
        <a:bodyPr/>
        <a:lstStyle/>
        <a:p>
          <a:endParaRPr lang="ru-RU"/>
        </a:p>
      </dgm:t>
    </dgm:pt>
    <dgm:pt modelId="{D703BEE9-47B9-478B-9FD4-4D83E284059C}">
      <dgm:prSet phldrT="[Текст]" custT="1"/>
      <dgm:spPr/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r>
            <a:rPr lang="ru-RU" sz="1800" dirty="0" smtClean="0"/>
            <a:t>МП «Территориальное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«Город Балабаново»</a:t>
          </a:r>
          <a:endParaRPr lang="ru-RU" sz="1800" dirty="0"/>
        </a:p>
      </dgm:t>
    </dgm:pt>
    <dgm:pt modelId="{9957A61D-D341-4B3F-BE8A-B1DCDCCDDF4E}" type="sibTrans" cxnId="{0B87E27B-1DB3-473C-8519-7C7C28981ED4}">
      <dgm:prSet/>
      <dgm:spPr/>
      <dgm:t>
        <a:bodyPr/>
        <a:lstStyle/>
        <a:p>
          <a:endParaRPr lang="ru-RU"/>
        </a:p>
      </dgm:t>
    </dgm:pt>
    <dgm:pt modelId="{8AEDB91D-49D9-44AC-BB68-5465B0283541}" type="parTrans" cxnId="{0B87E27B-1DB3-473C-8519-7C7C28981ED4}">
      <dgm:prSet/>
      <dgm:spPr/>
      <dgm:t>
        <a:bodyPr/>
        <a:lstStyle/>
        <a:p>
          <a:endParaRPr lang="ru-RU"/>
        </a:p>
      </dgm:t>
    </dgm:pt>
    <dgm:pt modelId="{E4F98DD8-CEF4-4D95-9B1A-224D8450AE96}">
      <dgm:prSet phldrT="[Текст]" custT="1"/>
      <dgm:spPr/>
      <dgm:t>
        <a:bodyPr/>
        <a:lstStyle/>
        <a:p>
          <a:r>
            <a:rPr lang="ru-RU" sz="1400" dirty="0" smtClean="0"/>
            <a:t>на благоустройство сквера «Воинской доблести» – </a:t>
          </a:r>
        </a:p>
        <a:p>
          <a:r>
            <a:rPr lang="ru-RU" sz="1400" dirty="0" smtClean="0"/>
            <a:t>3 285  тыс. рублей</a:t>
          </a:r>
          <a:endParaRPr lang="ru-RU" sz="1400" dirty="0"/>
        </a:p>
      </dgm:t>
    </dgm:pt>
    <dgm:pt modelId="{F7F75BF5-ED35-4A87-8D21-75D04210250F}" type="parTrans" cxnId="{AB779A56-70E1-4D79-9455-872487E34B49}">
      <dgm:prSet/>
      <dgm:spPr/>
      <dgm:t>
        <a:bodyPr/>
        <a:lstStyle/>
        <a:p>
          <a:endParaRPr lang="ru-RU"/>
        </a:p>
      </dgm:t>
    </dgm:pt>
    <dgm:pt modelId="{049A36F6-2923-4602-9749-4F7054A54198}" type="sibTrans" cxnId="{AB779A56-70E1-4D79-9455-872487E34B49}">
      <dgm:prSet/>
      <dgm:spPr/>
      <dgm:t>
        <a:bodyPr/>
        <a:lstStyle/>
        <a:p>
          <a:endParaRPr lang="ru-RU"/>
        </a:p>
      </dgm:t>
    </dgm:pt>
    <dgm:pt modelId="{314A851F-06CB-451B-8A0C-AEFA1130DACA}" type="pres">
      <dgm:prSet presAssocID="{95333CF5-6DA0-4EF9-98F8-C065781906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A925F-DB64-426F-9B25-4A5DF1A9F0A4}" type="pres">
      <dgm:prSet presAssocID="{848109A8-0274-45B4-AA7F-748AC3A64559}" presName="compNode" presStyleCnt="0"/>
      <dgm:spPr/>
      <dgm:t>
        <a:bodyPr/>
        <a:lstStyle/>
        <a:p>
          <a:endParaRPr lang="ru-RU"/>
        </a:p>
      </dgm:t>
    </dgm:pt>
    <dgm:pt modelId="{BB574567-52E2-4D90-8B40-A4F7262B81D5}" type="pres">
      <dgm:prSet presAssocID="{848109A8-0274-45B4-AA7F-748AC3A64559}" presName="aNode" presStyleLbl="bgShp" presStyleIdx="0" presStyleCnt="3"/>
      <dgm:spPr/>
      <dgm:t>
        <a:bodyPr/>
        <a:lstStyle/>
        <a:p>
          <a:endParaRPr lang="ru-RU"/>
        </a:p>
      </dgm:t>
    </dgm:pt>
    <dgm:pt modelId="{66712953-2939-43FA-A709-DF946F76E6F2}" type="pres">
      <dgm:prSet presAssocID="{848109A8-0274-45B4-AA7F-748AC3A64559}" presName="textNode" presStyleLbl="bgShp" presStyleIdx="0" presStyleCnt="3"/>
      <dgm:spPr/>
      <dgm:t>
        <a:bodyPr/>
        <a:lstStyle/>
        <a:p>
          <a:endParaRPr lang="ru-RU"/>
        </a:p>
      </dgm:t>
    </dgm:pt>
    <dgm:pt modelId="{CDD51063-7CD6-4A77-9A03-D7A332629E0B}" type="pres">
      <dgm:prSet presAssocID="{848109A8-0274-45B4-AA7F-748AC3A64559}" presName="compChildNode" presStyleCnt="0"/>
      <dgm:spPr/>
      <dgm:t>
        <a:bodyPr/>
        <a:lstStyle/>
        <a:p>
          <a:endParaRPr lang="ru-RU"/>
        </a:p>
      </dgm:t>
    </dgm:pt>
    <dgm:pt modelId="{0DF01A35-4190-4DCB-989C-8C2C9949C9FF}" type="pres">
      <dgm:prSet presAssocID="{848109A8-0274-45B4-AA7F-748AC3A64559}" presName="theInnerList" presStyleCnt="0"/>
      <dgm:spPr/>
      <dgm:t>
        <a:bodyPr/>
        <a:lstStyle/>
        <a:p>
          <a:endParaRPr lang="ru-RU"/>
        </a:p>
      </dgm:t>
    </dgm:pt>
    <dgm:pt modelId="{C45D9C2A-B8BC-496F-91DC-BA0654F823D9}" type="pres">
      <dgm:prSet presAssocID="{CEE05689-EAFF-4522-A048-E7FFCB50C19F}" presName="childNode" presStyleLbl="node1" presStyleIdx="0" presStyleCnt="10" custScaleY="105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166DB-D4D5-40C2-972D-5B10092C861C}" type="pres">
      <dgm:prSet presAssocID="{CEE05689-EAFF-4522-A048-E7FFCB50C19F}" presName="aSpace2" presStyleCnt="0"/>
      <dgm:spPr/>
    </dgm:pt>
    <dgm:pt modelId="{BDBBC107-99C0-4958-9972-EA5A20F93C9C}" type="pres">
      <dgm:prSet presAssocID="{5E5BCBB5-DEBC-4B3B-A48B-DA5E36B50C61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CD104-4E65-47B2-ACC0-D2550CF711F5}" type="pres">
      <dgm:prSet presAssocID="{5E5BCBB5-DEBC-4B3B-A48B-DA5E36B50C61}" presName="aSpace2" presStyleCnt="0"/>
      <dgm:spPr/>
    </dgm:pt>
    <dgm:pt modelId="{FC798442-F653-487A-9EB7-E8C8413549CA}" type="pres">
      <dgm:prSet presAssocID="{6E37CECD-8EA0-4F19-ABF3-EC8C9B8F7DA4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9B04B-24B1-4B89-B1D7-7D3956897C6C}" type="pres">
      <dgm:prSet presAssocID="{6E37CECD-8EA0-4F19-ABF3-EC8C9B8F7DA4}" presName="aSpace2" presStyleCnt="0"/>
      <dgm:spPr/>
    </dgm:pt>
    <dgm:pt modelId="{26CB72D4-27F2-4C47-8F67-4776BA4CC42F}" type="pres">
      <dgm:prSet presAssocID="{E4D649AA-B0AA-4A30-986B-B678118BB300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6C2A5-03D5-4ED1-8263-AC6F95E49B7B}" type="pres">
      <dgm:prSet presAssocID="{E4D649AA-B0AA-4A30-986B-B678118BB300}" presName="aSpace2" presStyleCnt="0"/>
      <dgm:spPr/>
    </dgm:pt>
    <dgm:pt modelId="{214BA8C5-F6EC-4C37-9E32-1A747DD0C3B3}" type="pres">
      <dgm:prSet presAssocID="{7BC831D7-BD78-4412-91F3-E9BB42757005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6EFC7-DD8E-4705-998E-5236985CCB8E}" type="pres">
      <dgm:prSet presAssocID="{7BC831D7-BD78-4412-91F3-E9BB42757005}" presName="aSpace2" presStyleCnt="0"/>
      <dgm:spPr/>
    </dgm:pt>
    <dgm:pt modelId="{2E8AB836-0310-4AE5-A904-D8A014CD7565}" type="pres">
      <dgm:prSet presAssocID="{D06D924B-5F7E-4F09-97F3-9A905961339B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58FB4-5179-46D8-90C9-5989FD8B1ECE}" type="pres">
      <dgm:prSet presAssocID="{848109A8-0274-45B4-AA7F-748AC3A64559}" presName="aSpace" presStyleCnt="0"/>
      <dgm:spPr/>
      <dgm:t>
        <a:bodyPr/>
        <a:lstStyle/>
        <a:p>
          <a:endParaRPr lang="ru-RU"/>
        </a:p>
      </dgm:t>
    </dgm:pt>
    <dgm:pt modelId="{4A75F5A0-6BBB-4417-8DB6-2701302539F6}" type="pres">
      <dgm:prSet presAssocID="{734883F3-AEBE-4C91-A0A1-EC13FB3ADF08}" presName="compNode" presStyleCnt="0"/>
      <dgm:spPr/>
      <dgm:t>
        <a:bodyPr/>
        <a:lstStyle/>
        <a:p>
          <a:endParaRPr lang="ru-RU"/>
        </a:p>
      </dgm:t>
    </dgm:pt>
    <dgm:pt modelId="{3A1D7661-44C7-442E-B6D5-170DE1FD51C9}" type="pres">
      <dgm:prSet presAssocID="{734883F3-AEBE-4C91-A0A1-EC13FB3ADF08}" presName="aNode" presStyleLbl="bgShp" presStyleIdx="1" presStyleCnt="3"/>
      <dgm:spPr/>
      <dgm:t>
        <a:bodyPr/>
        <a:lstStyle/>
        <a:p>
          <a:endParaRPr lang="ru-RU"/>
        </a:p>
      </dgm:t>
    </dgm:pt>
    <dgm:pt modelId="{0D724822-7892-465F-A44C-615D9493C8AA}" type="pres">
      <dgm:prSet presAssocID="{734883F3-AEBE-4C91-A0A1-EC13FB3ADF08}" presName="textNode" presStyleLbl="bgShp" presStyleIdx="1" presStyleCnt="3"/>
      <dgm:spPr/>
      <dgm:t>
        <a:bodyPr/>
        <a:lstStyle/>
        <a:p>
          <a:endParaRPr lang="ru-RU"/>
        </a:p>
      </dgm:t>
    </dgm:pt>
    <dgm:pt modelId="{FEDBE85D-3435-45E1-ADED-68C7158DB184}" type="pres">
      <dgm:prSet presAssocID="{734883F3-AEBE-4C91-A0A1-EC13FB3ADF08}" presName="compChildNode" presStyleCnt="0"/>
      <dgm:spPr/>
      <dgm:t>
        <a:bodyPr/>
        <a:lstStyle/>
        <a:p>
          <a:endParaRPr lang="ru-RU"/>
        </a:p>
      </dgm:t>
    </dgm:pt>
    <dgm:pt modelId="{5757D00B-547C-4668-AC76-8CB9EEDAD6AE}" type="pres">
      <dgm:prSet presAssocID="{734883F3-AEBE-4C91-A0A1-EC13FB3ADF08}" presName="theInnerList" presStyleCnt="0"/>
      <dgm:spPr/>
      <dgm:t>
        <a:bodyPr/>
        <a:lstStyle/>
        <a:p>
          <a:endParaRPr lang="ru-RU"/>
        </a:p>
      </dgm:t>
    </dgm:pt>
    <dgm:pt modelId="{E0391E65-FD2B-45F0-A5A0-BD3BB0A6E485}" type="pres">
      <dgm:prSet presAssocID="{86F641DC-D8DA-4541-94DD-5965CECF17E1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6B35E-0A79-4AB3-A1D9-FDC7F33DC2AF}" type="pres">
      <dgm:prSet presAssocID="{86F641DC-D8DA-4541-94DD-5965CECF17E1}" presName="aSpace2" presStyleCnt="0"/>
      <dgm:spPr/>
      <dgm:t>
        <a:bodyPr/>
        <a:lstStyle/>
        <a:p>
          <a:endParaRPr lang="ru-RU"/>
        </a:p>
      </dgm:t>
    </dgm:pt>
    <dgm:pt modelId="{2BC7C51B-BC46-4191-A0D8-0F7F60AB51D9}" type="pres">
      <dgm:prSet presAssocID="{EFB55027-7C1A-4F6B-A5E4-045C74BA74E9}" presName="childNode" presStyleLbl="node1" presStyleIdx="7" presStyleCnt="10" custLinFactNeighborX="-69" custLinFactNeighborY="-2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734CD-5797-458B-8991-638757767632}" type="pres">
      <dgm:prSet presAssocID="{734883F3-AEBE-4C91-A0A1-EC13FB3ADF08}" presName="aSpace" presStyleCnt="0"/>
      <dgm:spPr/>
      <dgm:t>
        <a:bodyPr/>
        <a:lstStyle/>
        <a:p>
          <a:endParaRPr lang="ru-RU"/>
        </a:p>
      </dgm:t>
    </dgm:pt>
    <dgm:pt modelId="{E3F4B3D8-C866-456B-94C3-06A432475CC0}" type="pres">
      <dgm:prSet presAssocID="{D703BEE9-47B9-478B-9FD4-4D83E284059C}" presName="compNode" presStyleCnt="0"/>
      <dgm:spPr/>
      <dgm:t>
        <a:bodyPr/>
        <a:lstStyle/>
        <a:p>
          <a:endParaRPr lang="ru-RU"/>
        </a:p>
      </dgm:t>
    </dgm:pt>
    <dgm:pt modelId="{E6C4C0B5-E3A4-4ABA-B71C-1D7BB61F3EAC}" type="pres">
      <dgm:prSet presAssocID="{D703BEE9-47B9-478B-9FD4-4D83E284059C}" presName="aNode" presStyleLbl="bgShp" presStyleIdx="2" presStyleCnt="3"/>
      <dgm:spPr/>
      <dgm:t>
        <a:bodyPr/>
        <a:lstStyle/>
        <a:p>
          <a:endParaRPr lang="ru-RU"/>
        </a:p>
      </dgm:t>
    </dgm:pt>
    <dgm:pt modelId="{D4F60906-7890-4E49-966E-8EB619A692AB}" type="pres">
      <dgm:prSet presAssocID="{D703BEE9-47B9-478B-9FD4-4D83E284059C}" presName="textNode" presStyleLbl="bgShp" presStyleIdx="2" presStyleCnt="3"/>
      <dgm:spPr/>
      <dgm:t>
        <a:bodyPr/>
        <a:lstStyle/>
        <a:p>
          <a:endParaRPr lang="ru-RU"/>
        </a:p>
      </dgm:t>
    </dgm:pt>
    <dgm:pt modelId="{59B988BF-3815-4E7C-92E2-6CE826FA8B05}" type="pres">
      <dgm:prSet presAssocID="{D703BEE9-47B9-478B-9FD4-4D83E284059C}" presName="compChildNode" presStyleCnt="0"/>
      <dgm:spPr/>
      <dgm:t>
        <a:bodyPr/>
        <a:lstStyle/>
        <a:p>
          <a:endParaRPr lang="ru-RU"/>
        </a:p>
      </dgm:t>
    </dgm:pt>
    <dgm:pt modelId="{4DD066B3-6878-46FF-8008-7CA74FC10B3A}" type="pres">
      <dgm:prSet presAssocID="{D703BEE9-47B9-478B-9FD4-4D83E284059C}" presName="theInnerList" presStyleCnt="0"/>
      <dgm:spPr/>
      <dgm:t>
        <a:bodyPr/>
        <a:lstStyle/>
        <a:p>
          <a:endParaRPr lang="ru-RU"/>
        </a:p>
      </dgm:t>
    </dgm:pt>
    <dgm:pt modelId="{4242E1F9-F1E4-4FC6-AC77-7CA9A2ECC135}" type="pres">
      <dgm:prSet presAssocID="{C1E782EE-15EE-4A47-9E14-A0EBE4273937}" presName="childNode" presStyleLbl="node1" presStyleIdx="8" presStyleCnt="10" custScaleX="106675" custScaleY="32127" custLinFactY="2770" custLinFactNeighborX="24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AE165-678E-4BBD-ABEC-908AF686A859}" type="pres">
      <dgm:prSet presAssocID="{C1E782EE-15EE-4A47-9E14-A0EBE4273937}" presName="aSpace2" presStyleCnt="0"/>
      <dgm:spPr/>
    </dgm:pt>
    <dgm:pt modelId="{DA382039-B8F3-4EDB-B3B9-2A3FDA59D46A}" type="pres">
      <dgm:prSet presAssocID="{E4F98DD8-CEF4-4D95-9B1A-224D8450AE96}" presName="childNode" presStyleLbl="node1" presStyleIdx="9" presStyleCnt="10" custScaleX="106675" custScaleY="31785" custLinFactNeighborX="2411" custLinFactNeighborY="53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CF55EB-3170-4D32-AD66-E65FB77FB329}" type="presOf" srcId="{848109A8-0274-45B4-AA7F-748AC3A64559}" destId="{BB574567-52E2-4D90-8B40-A4F7262B81D5}" srcOrd="0" destOrd="0" presId="urn:microsoft.com/office/officeart/2005/8/layout/lProcess2"/>
    <dgm:cxn modelId="{B275E04A-A1B4-4F80-9F0B-58B53EF32C42}" srcId="{848109A8-0274-45B4-AA7F-748AC3A64559}" destId="{E4D649AA-B0AA-4A30-986B-B678118BB300}" srcOrd="3" destOrd="0" parTransId="{BBDB8E2F-CB56-4760-AFC5-16B33BAF99D4}" sibTransId="{7EA6C194-81A6-46FF-8DF8-1B0C3BF304CC}"/>
    <dgm:cxn modelId="{C00F0D7B-E6FA-4636-8CB0-C3611F6275B2}" type="presOf" srcId="{848109A8-0274-45B4-AA7F-748AC3A64559}" destId="{66712953-2939-43FA-A709-DF946F76E6F2}" srcOrd="1" destOrd="0" presId="urn:microsoft.com/office/officeart/2005/8/layout/lProcess2"/>
    <dgm:cxn modelId="{4C8145CA-A308-4AF9-A79B-7452BBF55884}" type="presOf" srcId="{6E37CECD-8EA0-4F19-ABF3-EC8C9B8F7DA4}" destId="{FC798442-F653-487A-9EB7-E8C8413549CA}" srcOrd="0" destOrd="0" presId="urn:microsoft.com/office/officeart/2005/8/layout/lProcess2"/>
    <dgm:cxn modelId="{AB779A56-70E1-4D79-9455-872487E34B49}" srcId="{D703BEE9-47B9-478B-9FD4-4D83E284059C}" destId="{E4F98DD8-CEF4-4D95-9B1A-224D8450AE96}" srcOrd="1" destOrd="0" parTransId="{F7F75BF5-ED35-4A87-8D21-75D04210250F}" sibTransId="{049A36F6-2923-4602-9749-4F7054A54198}"/>
    <dgm:cxn modelId="{8BE8EE7A-8EA7-4C36-B385-69FB82B505B9}" srcId="{D703BEE9-47B9-478B-9FD4-4D83E284059C}" destId="{C1E782EE-15EE-4A47-9E14-A0EBE4273937}" srcOrd="0" destOrd="0" parTransId="{84CB3FB3-A951-4225-8F45-74EEEB4EF925}" sibTransId="{DBB088E9-109E-463B-9E82-03430718306D}"/>
    <dgm:cxn modelId="{FB1C27F2-205C-49F2-9F18-983CC0471A24}" srcId="{95333CF5-6DA0-4EF9-98F8-C06578190665}" destId="{848109A8-0274-45B4-AA7F-748AC3A64559}" srcOrd="0" destOrd="0" parTransId="{C88B521F-5035-4D17-A158-F0DED9F3A955}" sibTransId="{E109B496-7CD0-47A2-B4A6-3CC12E019C80}"/>
    <dgm:cxn modelId="{F5659910-42BD-4231-9895-83616A322E28}" type="presOf" srcId="{D703BEE9-47B9-478B-9FD4-4D83E284059C}" destId="{E6C4C0B5-E3A4-4ABA-B71C-1D7BB61F3EAC}" srcOrd="0" destOrd="0" presId="urn:microsoft.com/office/officeart/2005/8/layout/lProcess2"/>
    <dgm:cxn modelId="{0B87E27B-1DB3-473C-8519-7C7C28981ED4}" srcId="{95333CF5-6DA0-4EF9-98F8-C06578190665}" destId="{D703BEE9-47B9-478B-9FD4-4D83E284059C}" srcOrd="2" destOrd="0" parTransId="{8AEDB91D-49D9-44AC-BB68-5465B0283541}" sibTransId="{9957A61D-D341-4B3F-BE8A-B1DCDCCDDF4E}"/>
    <dgm:cxn modelId="{A7A3778C-095D-4908-98EE-0348622140A0}" type="presOf" srcId="{C1E782EE-15EE-4A47-9E14-A0EBE4273937}" destId="{4242E1F9-F1E4-4FC6-AC77-7CA9A2ECC135}" srcOrd="0" destOrd="0" presId="urn:microsoft.com/office/officeart/2005/8/layout/lProcess2"/>
    <dgm:cxn modelId="{0A039A81-555B-47D6-ACF8-8EA00B28CB25}" type="presOf" srcId="{734883F3-AEBE-4C91-A0A1-EC13FB3ADF08}" destId="{3A1D7661-44C7-442E-B6D5-170DE1FD51C9}" srcOrd="0" destOrd="0" presId="urn:microsoft.com/office/officeart/2005/8/layout/lProcess2"/>
    <dgm:cxn modelId="{A001DC67-4A76-49DD-A2DF-2F7EFE5FEEEE}" srcId="{848109A8-0274-45B4-AA7F-748AC3A64559}" destId="{6E37CECD-8EA0-4F19-ABF3-EC8C9B8F7DA4}" srcOrd="2" destOrd="0" parTransId="{57138D21-2279-4D59-AB5B-0DB1E4804E93}" sibTransId="{D5A4B7F3-02EF-44D3-8433-E712EE88E292}"/>
    <dgm:cxn modelId="{72ABCE1B-B4E9-4F0E-8268-B4D4E2592148}" type="presOf" srcId="{D06D924B-5F7E-4F09-97F3-9A905961339B}" destId="{2E8AB836-0310-4AE5-A904-D8A014CD7565}" srcOrd="0" destOrd="0" presId="urn:microsoft.com/office/officeart/2005/8/layout/lProcess2"/>
    <dgm:cxn modelId="{23F8BB0D-ED63-41CB-8ABD-3E1A52B698B2}" srcId="{848109A8-0274-45B4-AA7F-748AC3A64559}" destId="{5E5BCBB5-DEBC-4B3B-A48B-DA5E36B50C61}" srcOrd="1" destOrd="0" parTransId="{7EFF9D34-FFD2-4D6B-A862-EC228D07DCAB}" sibTransId="{68719BEA-343A-4E64-88AF-BCF4FBC18232}"/>
    <dgm:cxn modelId="{58D7F59C-7C2C-4696-885F-655821051D1E}" srcId="{848109A8-0274-45B4-AA7F-748AC3A64559}" destId="{7BC831D7-BD78-4412-91F3-E9BB42757005}" srcOrd="4" destOrd="0" parTransId="{F6216E75-2AEE-46D0-A1CC-238C748EFABA}" sibTransId="{60A389EB-9B6F-4E7D-AD18-F3C542E29967}"/>
    <dgm:cxn modelId="{FC26C10F-BBBF-4AF9-9B86-5DA55CA9DC79}" type="presOf" srcId="{EFB55027-7C1A-4F6B-A5E4-045C74BA74E9}" destId="{2BC7C51B-BC46-4191-A0D8-0F7F60AB51D9}" srcOrd="0" destOrd="0" presId="urn:microsoft.com/office/officeart/2005/8/layout/lProcess2"/>
    <dgm:cxn modelId="{45419702-3CBE-4512-A60F-85B5BD051D77}" srcId="{95333CF5-6DA0-4EF9-98F8-C06578190665}" destId="{734883F3-AEBE-4C91-A0A1-EC13FB3ADF08}" srcOrd="1" destOrd="0" parTransId="{E7A29113-573B-4F6E-ACAB-F02A30C601DC}" sibTransId="{64087E95-1994-4EE7-9868-B0A227A07B3C}"/>
    <dgm:cxn modelId="{831A74A1-9AAB-431A-849A-36ED161E8353}" srcId="{848109A8-0274-45B4-AA7F-748AC3A64559}" destId="{D06D924B-5F7E-4F09-97F3-9A905961339B}" srcOrd="5" destOrd="0" parTransId="{0564EEED-6B45-4ECC-A909-D505DFCA783F}" sibTransId="{FAC86D1A-3458-4E7C-BD3F-CA0027A263B7}"/>
    <dgm:cxn modelId="{D21D4FD8-1995-4AE9-A16B-82E0F232E0EA}" type="presOf" srcId="{7BC831D7-BD78-4412-91F3-E9BB42757005}" destId="{214BA8C5-F6EC-4C37-9E32-1A747DD0C3B3}" srcOrd="0" destOrd="0" presId="urn:microsoft.com/office/officeart/2005/8/layout/lProcess2"/>
    <dgm:cxn modelId="{BFA4465F-D87C-482E-A049-C4E98C0A71B9}" type="presOf" srcId="{E4F98DD8-CEF4-4D95-9B1A-224D8450AE96}" destId="{DA382039-B8F3-4EDB-B3B9-2A3FDA59D46A}" srcOrd="0" destOrd="0" presId="urn:microsoft.com/office/officeart/2005/8/layout/lProcess2"/>
    <dgm:cxn modelId="{B532E6AE-092E-4609-BE12-25D5F7E72040}" type="presOf" srcId="{86F641DC-D8DA-4541-94DD-5965CECF17E1}" destId="{E0391E65-FD2B-45F0-A5A0-BD3BB0A6E485}" srcOrd="0" destOrd="0" presId="urn:microsoft.com/office/officeart/2005/8/layout/lProcess2"/>
    <dgm:cxn modelId="{900F110C-0BD1-48E3-A46A-30EC9C06A1D6}" type="presOf" srcId="{5E5BCBB5-DEBC-4B3B-A48B-DA5E36B50C61}" destId="{BDBBC107-99C0-4958-9972-EA5A20F93C9C}" srcOrd="0" destOrd="0" presId="urn:microsoft.com/office/officeart/2005/8/layout/lProcess2"/>
    <dgm:cxn modelId="{955D8BCE-FFFB-4793-A365-A16ADE642F2A}" type="presOf" srcId="{734883F3-AEBE-4C91-A0A1-EC13FB3ADF08}" destId="{0D724822-7892-465F-A44C-615D9493C8AA}" srcOrd="1" destOrd="0" presId="urn:microsoft.com/office/officeart/2005/8/layout/lProcess2"/>
    <dgm:cxn modelId="{DC540DB9-86C4-47CE-BC0A-379B4BBC6519}" type="presOf" srcId="{CEE05689-EAFF-4522-A048-E7FFCB50C19F}" destId="{C45D9C2A-B8BC-496F-91DC-BA0654F823D9}" srcOrd="0" destOrd="0" presId="urn:microsoft.com/office/officeart/2005/8/layout/lProcess2"/>
    <dgm:cxn modelId="{65813888-EA0C-48CE-91A1-BE340721ED9F}" srcId="{848109A8-0274-45B4-AA7F-748AC3A64559}" destId="{CEE05689-EAFF-4522-A048-E7FFCB50C19F}" srcOrd="0" destOrd="0" parTransId="{5D72F4C7-E2BD-4F06-85DF-1C6826BA6F47}" sibTransId="{04D2BB2B-52EC-4FF0-996C-B2426DBD3A2A}"/>
    <dgm:cxn modelId="{0B0AB88C-559E-4022-9189-D360B456726D}" srcId="{734883F3-AEBE-4C91-A0A1-EC13FB3ADF08}" destId="{EFB55027-7C1A-4F6B-A5E4-045C74BA74E9}" srcOrd="1" destOrd="0" parTransId="{47A55104-E0EB-49D9-86C1-C5A114664BBA}" sibTransId="{1490309A-7A30-44F8-B45B-8CB39C399E4D}"/>
    <dgm:cxn modelId="{30BE52CF-7C4F-4F53-8080-F1CB34783E35}" type="presOf" srcId="{95333CF5-6DA0-4EF9-98F8-C06578190665}" destId="{314A851F-06CB-451B-8A0C-AEFA1130DACA}" srcOrd="0" destOrd="0" presId="urn:microsoft.com/office/officeart/2005/8/layout/lProcess2"/>
    <dgm:cxn modelId="{8F9B39D2-0258-44E8-A693-C6115F023C18}" type="presOf" srcId="{D703BEE9-47B9-478B-9FD4-4D83E284059C}" destId="{D4F60906-7890-4E49-966E-8EB619A692AB}" srcOrd="1" destOrd="0" presId="urn:microsoft.com/office/officeart/2005/8/layout/lProcess2"/>
    <dgm:cxn modelId="{2982C9DF-F872-42D4-9A97-E0B7895676AE}" type="presOf" srcId="{E4D649AA-B0AA-4A30-986B-B678118BB300}" destId="{26CB72D4-27F2-4C47-8F67-4776BA4CC42F}" srcOrd="0" destOrd="0" presId="urn:microsoft.com/office/officeart/2005/8/layout/lProcess2"/>
    <dgm:cxn modelId="{D18B4F6C-2779-4F95-B66F-0A1DDE78CDFA}" srcId="{734883F3-AEBE-4C91-A0A1-EC13FB3ADF08}" destId="{86F641DC-D8DA-4541-94DD-5965CECF17E1}" srcOrd="0" destOrd="0" parTransId="{31C1A41B-3982-4CF9-B54E-6EC7B69529E6}" sibTransId="{93A22C52-1075-47F3-B1FD-37E67090AC1D}"/>
    <dgm:cxn modelId="{2C3823D1-C363-42C0-95A9-D13757086703}" type="presParOf" srcId="{314A851F-06CB-451B-8A0C-AEFA1130DACA}" destId="{6B0A925F-DB64-426F-9B25-4A5DF1A9F0A4}" srcOrd="0" destOrd="0" presId="urn:microsoft.com/office/officeart/2005/8/layout/lProcess2"/>
    <dgm:cxn modelId="{39102E3D-7E8A-4B53-A8B4-3EDE9DB108CA}" type="presParOf" srcId="{6B0A925F-DB64-426F-9B25-4A5DF1A9F0A4}" destId="{BB574567-52E2-4D90-8B40-A4F7262B81D5}" srcOrd="0" destOrd="0" presId="urn:microsoft.com/office/officeart/2005/8/layout/lProcess2"/>
    <dgm:cxn modelId="{E56E4687-65F9-496A-8381-0AD23A43B147}" type="presParOf" srcId="{6B0A925F-DB64-426F-9B25-4A5DF1A9F0A4}" destId="{66712953-2939-43FA-A709-DF946F76E6F2}" srcOrd="1" destOrd="0" presId="urn:microsoft.com/office/officeart/2005/8/layout/lProcess2"/>
    <dgm:cxn modelId="{98560D01-7BE3-4C1E-8FC2-7C9730AAF6D0}" type="presParOf" srcId="{6B0A925F-DB64-426F-9B25-4A5DF1A9F0A4}" destId="{CDD51063-7CD6-4A77-9A03-D7A332629E0B}" srcOrd="2" destOrd="0" presId="urn:microsoft.com/office/officeart/2005/8/layout/lProcess2"/>
    <dgm:cxn modelId="{7AAF687A-886C-49C3-B9F8-E096C97907E7}" type="presParOf" srcId="{CDD51063-7CD6-4A77-9A03-D7A332629E0B}" destId="{0DF01A35-4190-4DCB-989C-8C2C9949C9FF}" srcOrd="0" destOrd="0" presId="urn:microsoft.com/office/officeart/2005/8/layout/lProcess2"/>
    <dgm:cxn modelId="{FEDAE77B-ABAC-4ECD-BF6D-D3D3861454AA}" type="presParOf" srcId="{0DF01A35-4190-4DCB-989C-8C2C9949C9FF}" destId="{C45D9C2A-B8BC-496F-91DC-BA0654F823D9}" srcOrd="0" destOrd="0" presId="urn:microsoft.com/office/officeart/2005/8/layout/lProcess2"/>
    <dgm:cxn modelId="{805594AE-DFEC-48EF-8F29-B84724246D03}" type="presParOf" srcId="{0DF01A35-4190-4DCB-989C-8C2C9949C9FF}" destId="{7BE166DB-D4D5-40C2-972D-5B10092C861C}" srcOrd="1" destOrd="0" presId="urn:microsoft.com/office/officeart/2005/8/layout/lProcess2"/>
    <dgm:cxn modelId="{9B3E2383-EC9A-4F99-B06C-3BF7360F40CF}" type="presParOf" srcId="{0DF01A35-4190-4DCB-989C-8C2C9949C9FF}" destId="{BDBBC107-99C0-4958-9972-EA5A20F93C9C}" srcOrd="2" destOrd="0" presId="urn:microsoft.com/office/officeart/2005/8/layout/lProcess2"/>
    <dgm:cxn modelId="{076FC875-3A0C-41B5-8BCA-0A3AAFB455F4}" type="presParOf" srcId="{0DF01A35-4190-4DCB-989C-8C2C9949C9FF}" destId="{CF6CD104-4E65-47B2-ACC0-D2550CF711F5}" srcOrd="3" destOrd="0" presId="urn:microsoft.com/office/officeart/2005/8/layout/lProcess2"/>
    <dgm:cxn modelId="{E36B5AAC-4A8F-4CDB-B84E-CE31AAAA25B8}" type="presParOf" srcId="{0DF01A35-4190-4DCB-989C-8C2C9949C9FF}" destId="{FC798442-F653-487A-9EB7-E8C8413549CA}" srcOrd="4" destOrd="0" presId="urn:microsoft.com/office/officeart/2005/8/layout/lProcess2"/>
    <dgm:cxn modelId="{7996B2F3-DB0B-4FF5-8ADD-8112E1DC2196}" type="presParOf" srcId="{0DF01A35-4190-4DCB-989C-8C2C9949C9FF}" destId="{8409B04B-24B1-4B89-B1D7-7D3956897C6C}" srcOrd="5" destOrd="0" presId="urn:microsoft.com/office/officeart/2005/8/layout/lProcess2"/>
    <dgm:cxn modelId="{16117F33-B984-4993-B298-54CBEECEA6CB}" type="presParOf" srcId="{0DF01A35-4190-4DCB-989C-8C2C9949C9FF}" destId="{26CB72D4-27F2-4C47-8F67-4776BA4CC42F}" srcOrd="6" destOrd="0" presId="urn:microsoft.com/office/officeart/2005/8/layout/lProcess2"/>
    <dgm:cxn modelId="{3C826CB7-3817-47EC-932C-D312837CDC46}" type="presParOf" srcId="{0DF01A35-4190-4DCB-989C-8C2C9949C9FF}" destId="{0526C2A5-03D5-4ED1-8263-AC6F95E49B7B}" srcOrd="7" destOrd="0" presId="urn:microsoft.com/office/officeart/2005/8/layout/lProcess2"/>
    <dgm:cxn modelId="{DC9742EC-E4FA-47A0-8F64-A42677E01079}" type="presParOf" srcId="{0DF01A35-4190-4DCB-989C-8C2C9949C9FF}" destId="{214BA8C5-F6EC-4C37-9E32-1A747DD0C3B3}" srcOrd="8" destOrd="0" presId="urn:microsoft.com/office/officeart/2005/8/layout/lProcess2"/>
    <dgm:cxn modelId="{2595ADD9-9063-49AF-9C25-2A67ECC6BF76}" type="presParOf" srcId="{0DF01A35-4190-4DCB-989C-8C2C9949C9FF}" destId="{EAD6EFC7-DD8E-4705-998E-5236985CCB8E}" srcOrd="9" destOrd="0" presId="urn:microsoft.com/office/officeart/2005/8/layout/lProcess2"/>
    <dgm:cxn modelId="{2E4ACF2E-BE56-4D7C-8841-07024FC4A852}" type="presParOf" srcId="{0DF01A35-4190-4DCB-989C-8C2C9949C9FF}" destId="{2E8AB836-0310-4AE5-A904-D8A014CD7565}" srcOrd="10" destOrd="0" presId="urn:microsoft.com/office/officeart/2005/8/layout/lProcess2"/>
    <dgm:cxn modelId="{EA177313-EF16-4DED-9889-2FF3BBD64C7E}" type="presParOf" srcId="{314A851F-06CB-451B-8A0C-AEFA1130DACA}" destId="{D5D58FB4-5179-46D8-90C9-5989FD8B1ECE}" srcOrd="1" destOrd="0" presId="urn:microsoft.com/office/officeart/2005/8/layout/lProcess2"/>
    <dgm:cxn modelId="{B2A0AFE5-374B-4DB3-87F4-A9EDAB55B8A3}" type="presParOf" srcId="{314A851F-06CB-451B-8A0C-AEFA1130DACA}" destId="{4A75F5A0-6BBB-4417-8DB6-2701302539F6}" srcOrd="2" destOrd="0" presId="urn:microsoft.com/office/officeart/2005/8/layout/lProcess2"/>
    <dgm:cxn modelId="{7955189A-649A-4C30-857D-7FA64F3C5CAE}" type="presParOf" srcId="{4A75F5A0-6BBB-4417-8DB6-2701302539F6}" destId="{3A1D7661-44C7-442E-B6D5-170DE1FD51C9}" srcOrd="0" destOrd="0" presId="urn:microsoft.com/office/officeart/2005/8/layout/lProcess2"/>
    <dgm:cxn modelId="{97AB9836-A77F-4083-B538-5ACB59A8ACFC}" type="presParOf" srcId="{4A75F5A0-6BBB-4417-8DB6-2701302539F6}" destId="{0D724822-7892-465F-A44C-615D9493C8AA}" srcOrd="1" destOrd="0" presId="urn:microsoft.com/office/officeart/2005/8/layout/lProcess2"/>
    <dgm:cxn modelId="{D59862A8-8819-43F7-80F2-40A58F3FFCA9}" type="presParOf" srcId="{4A75F5A0-6BBB-4417-8DB6-2701302539F6}" destId="{FEDBE85D-3435-45E1-ADED-68C7158DB184}" srcOrd="2" destOrd="0" presId="urn:microsoft.com/office/officeart/2005/8/layout/lProcess2"/>
    <dgm:cxn modelId="{68480128-B2BE-45D6-905C-0797066CB8E5}" type="presParOf" srcId="{FEDBE85D-3435-45E1-ADED-68C7158DB184}" destId="{5757D00B-547C-4668-AC76-8CB9EEDAD6AE}" srcOrd="0" destOrd="0" presId="urn:microsoft.com/office/officeart/2005/8/layout/lProcess2"/>
    <dgm:cxn modelId="{5A3EB9DE-0E95-4EEA-8BB7-72BDD84EB6C6}" type="presParOf" srcId="{5757D00B-547C-4668-AC76-8CB9EEDAD6AE}" destId="{E0391E65-FD2B-45F0-A5A0-BD3BB0A6E485}" srcOrd="0" destOrd="0" presId="urn:microsoft.com/office/officeart/2005/8/layout/lProcess2"/>
    <dgm:cxn modelId="{511837A2-CBAE-4B9B-BE9C-E6161C4E0A80}" type="presParOf" srcId="{5757D00B-547C-4668-AC76-8CB9EEDAD6AE}" destId="{73E6B35E-0A79-4AB3-A1D9-FDC7F33DC2AF}" srcOrd="1" destOrd="0" presId="urn:microsoft.com/office/officeart/2005/8/layout/lProcess2"/>
    <dgm:cxn modelId="{BB7945D1-549C-4982-8339-3284999478F6}" type="presParOf" srcId="{5757D00B-547C-4668-AC76-8CB9EEDAD6AE}" destId="{2BC7C51B-BC46-4191-A0D8-0F7F60AB51D9}" srcOrd="2" destOrd="0" presId="urn:microsoft.com/office/officeart/2005/8/layout/lProcess2"/>
    <dgm:cxn modelId="{144BE409-3E5D-49DC-A23F-F0B721A20330}" type="presParOf" srcId="{314A851F-06CB-451B-8A0C-AEFA1130DACA}" destId="{954734CD-5797-458B-8991-638757767632}" srcOrd="3" destOrd="0" presId="urn:microsoft.com/office/officeart/2005/8/layout/lProcess2"/>
    <dgm:cxn modelId="{74E55DCA-C48C-4B03-9502-1B863A3A3CDD}" type="presParOf" srcId="{314A851F-06CB-451B-8A0C-AEFA1130DACA}" destId="{E3F4B3D8-C866-456B-94C3-06A432475CC0}" srcOrd="4" destOrd="0" presId="urn:microsoft.com/office/officeart/2005/8/layout/lProcess2"/>
    <dgm:cxn modelId="{C7CB4F22-EFD1-4BB8-915C-6B019F6AB813}" type="presParOf" srcId="{E3F4B3D8-C866-456B-94C3-06A432475CC0}" destId="{E6C4C0B5-E3A4-4ABA-B71C-1D7BB61F3EAC}" srcOrd="0" destOrd="0" presId="urn:microsoft.com/office/officeart/2005/8/layout/lProcess2"/>
    <dgm:cxn modelId="{16524084-EA59-46D0-99FE-C434C49022B0}" type="presParOf" srcId="{E3F4B3D8-C866-456B-94C3-06A432475CC0}" destId="{D4F60906-7890-4E49-966E-8EB619A692AB}" srcOrd="1" destOrd="0" presId="urn:microsoft.com/office/officeart/2005/8/layout/lProcess2"/>
    <dgm:cxn modelId="{DDC5741D-0F44-481E-85E3-CA9FC3E4896F}" type="presParOf" srcId="{E3F4B3D8-C866-456B-94C3-06A432475CC0}" destId="{59B988BF-3815-4E7C-92E2-6CE826FA8B05}" srcOrd="2" destOrd="0" presId="urn:microsoft.com/office/officeart/2005/8/layout/lProcess2"/>
    <dgm:cxn modelId="{0EE1FC7C-8288-4E69-A739-A7CCF8E582F4}" type="presParOf" srcId="{59B988BF-3815-4E7C-92E2-6CE826FA8B05}" destId="{4DD066B3-6878-46FF-8008-7CA74FC10B3A}" srcOrd="0" destOrd="0" presId="urn:microsoft.com/office/officeart/2005/8/layout/lProcess2"/>
    <dgm:cxn modelId="{A0F30D76-CF72-46D1-83AB-D2F6444BFC09}" type="presParOf" srcId="{4DD066B3-6878-46FF-8008-7CA74FC10B3A}" destId="{4242E1F9-F1E4-4FC6-AC77-7CA9A2ECC135}" srcOrd="0" destOrd="0" presId="urn:microsoft.com/office/officeart/2005/8/layout/lProcess2"/>
    <dgm:cxn modelId="{E8ABFD5A-DC2C-480A-9D52-662B697375E5}" type="presParOf" srcId="{4DD066B3-6878-46FF-8008-7CA74FC10B3A}" destId="{A55AE165-678E-4BBD-ABEC-908AF686A859}" srcOrd="1" destOrd="0" presId="urn:microsoft.com/office/officeart/2005/8/layout/lProcess2"/>
    <dgm:cxn modelId="{817EBED0-6EFB-4231-9574-223BF4A3C35C}" type="presParOf" srcId="{4DD066B3-6878-46FF-8008-7CA74FC10B3A}" destId="{DA382039-B8F3-4EDB-B3B9-2A3FDA59D46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7A2BA-1660-4561-A9E8-D125BB4D472D}">
      <dsp:nvSpPr>
        <dsp:cNvPr id="0" name=""/>
        <dsp:cNvSpPr/>
      </dsp:nvSpPr>
      <dsp:spPr>
        <a:xfrm rot="5400000">
          <a:off x="-239570" y="242079"/>
          <a:ext cx="1597134" cy="111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</a:t>
          </a:r>
          <a:endParaRPr lang="ru-RU" sz="3300" kern="1200" dirty="0"/>
        </a:p>
      </dsp:txBody>
      <dsp:txXfrm rot="-5400000">
        <a:off x="0" y="561506"/>
        <a:ext cx="1117994" cy="479140"/>
      </dsp:txXfrm>
    </dsp:sp>
    <dsp:sp modelId="{36E9202F-5861-4EA2-AADA-E9DF00799883}">
      <dsp:nvSpPr>
        <dsp:cNvPr id="0" name=""/>
        <dsp:cNvSpPr/>
      </dsp:nvSpPr>
      <dsp:spPr>
        <a:xfrm rot="5400000">
          <a:off x="3462788" y="-2342285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Публичные слушания по проекту бюджета городского поселения «Город Балабаново»</a:t>
          </a:r>
          <a:endParaRPr lang="ru-RU" sz="2300" kern="1200" dirty="0"/>
        </a:p>
      </dsp:txBody>
      <dsp:txXfrm rot="-5400000">
        <a:off x="1117994" y="53187"/>
        <a:ext cx="5677048" cy="936781"/>
      </dsp:txXfrm>
    </dsp:sp>
    <dsp:sp modelId="{4DB123E4-F85F-4B32-8220-A94BCC9E82C5}">
      <dsp:nvSpPr>
        <dsp:cNvPr id="0" name=""/>
        <dsp:cNvSpPr/>
      </dsp:nvSpPr>
      <dsp:spPr>
        <a:xfrm rot="5400000">
          <a:off x="-239570" y="1645134"/>
          <a:ext cx="1597134" cy="111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</a:t>
          </a:r>
          <a:endParaRPr lang="ru-RU" sz="3300" kern="1200" dirty="0"/>
        </a:p>
      </dsp:txBody>
      <dsp:txXfrm rot="-5400000">
        <a:off x="0" y="1964561"/>
        <a:ext cx="1117994" cy="479140"/>
      </dsp:txXfrm>
    </dsp:sp>
    <dsp:sp modelId="{1912A1E2-1F33-4AC3-8677-3191C1C62726}">
      <dsp:nvSpPr>
        <dsp:cNvPr id="0" name=""/>
        <dsp:cNvSpPr/>
      </dsp:nvSpPr>
      <dsp:spPr>
        <a:xfrm rot="5400000">
          <a:off x="3462788" y="-939229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Публичные слушания по отчету об исполнении бюджета городского поселения «Город Балабаново»</a:t>
          </a:r>
          <a:endParaRPr lang="ru-RU" sz="2300" kern="1200" dirty="0"/>
        </a:p>
      </dsp:txBody>
      <dsp:txXfrm rot="-5400000">
        <a:off x="1117994" y="1456243"/>
        <a:ext cx="5677048" cy="936781"/>
      </dsp:txXfrm>
    </dsp:sp>
    <dsp:sp modelId="{D3422F04-9AA1-403F-8703-193243AE3774}">
      <dsp:nvSpPr>
        <dsp:cNvPr id="0" name=""/>
        <dsp:cNvSpPr/>
      </dsp:nvSpPr>
      <dsp:spPr>
        <a:xfrm rot="5400000">
          <a:off x="-239570" y="3048190"/>
          <a:ext cx="1597134" cy="111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3</a:t>
          </a:r>
          <a:endParaRPr lang="ru-RU" sz="3300" kern="1200" dirty="0"/>
        </a:p>
      </dsp:txBody>
      <dsp:txXfrm rot="-5400000">
        <a:off x="0" y="3367617"/>
        <a:ext cx="1117994" cy="479140"/>
      </dsp:txXfrm>
    </dsp:sp>
    <dsp:sp modelId="{1AE85C7C-8C66-4737-8206-00F290CFE66A}">
      <dsp:nvSpPr>
        <dsp:cNvPr id="0" name=""/>
        <dsp:cNvSpPr/>
      </dsp:nvSpPr>
      <dsp:spPr>
        <a:xfrm rot="5400000">
          <a:off x="3462788" y="463825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Общественные обсуждения муниципальных программ</a:t>
          </a:r>
          <a:endParaRPr lang="ru-RU" sz="2300" kern="1200" dirty="0"/>
        </a:p>
      </dsp:txBody>
      <dsp:txXfrm rot="-5400000">
        <a:off x="1117994" y="2859297"/>
        <a:ext cx="5677048" cy="936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938FF-931F-4CCF-93A3-2E7FD402D679}">
      <dsp:nvSpPr>
        <dsp:cNvPr id="0" name=""/>
        <dsp:cNvSpPr/>
      </dsp:nvSpPr>
      <dsp:spPr>
        <a:xfrm>
          <a:off x="82349" y="45255"/>
          <a:ext cx="1349654" cy="134965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E65086A6-AA9F-4288-9EED-5DE7D216ED81}">
      <dsp:nvSpPr>
        <dsp:cNvPr id="0" name=""/>
        <dsp:cNvSpPr/>
      </dsp:nvSpPr>
      <dsp:spPr>
        <a:xfrm>
          <a:off x="1018474" y="117259"/>
          <a:ext cx="7200899" cy="134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ФКР Калужской области – 1 958 тыс. руб.</a:t>
          </a:r>
          <a:endParaRPr lang="ru-RU" sz="2600" b="0" kern="120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018474" y="117259"/>
        <a:ext cx="7200899" cy="1349654"/>
      </dsp:txXfrm>
    </dsp:sp>
    <dsp:sp modelId="{8D1D7D27-D6DE-450E-9F4E-8DF27013E0F5}">
      <dsp:nvSpPr>
        <dsp:cNvPr id="0" name=""/>
        <dsp:cNvSpPr/>
      </dsp:nvSpPr>
      <dsp:spPr>
        <a:xfrm>
          <a:off x="88071" y="1656189"/>
          <a:ext cx="1349654" cy="1349654"/>
        </a:xfrm>
        <a:prstGeom prst="ellipse">
          <a:avLst/>
        </a:prstGeom>
        <a:solidFill>
          <a:schemeClr val="accent3">
            <a:alpha val="50000"/>
            <a:hueOff val="337107"/>
            <a:satOff val="-13274"/>
            <a:lumOff val="647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F0BC14E8-6BEA-4552-AFC1-E12C75022C19}">
      <dsp:nvSpPr>
        <dsp:cNvPr id="0" name=""/>
        <dsp:cNvSpPr/>
      </dsp:nvSpPr>
      <dsp:spPr>
        <a:xfrm>
          <a:off x="1018474" y="1728193"/>
          <a:ext cx="7200899" cy="134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УК за период с 2017 по 2018 годы – 1 395 тыс. руб.</a:t>
          </a:r>
          <a:endParaRPr lang="ru-RU" sz="2600" b="0" kern="120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018474" y="1728193"/>
        <a:ext cx="7200899" cy="1349654"/>
      </dsp:txXfrm>
    </dsp:sp>
    <dsp:sp modelId="{62339078-56A2-49C2-9175-A47E3CDDCC50}">
      <dsp:nvSpPr>
        <dsp:cNvPr id="0" name=""/>
        <dsp:cNvSpPr/>
      </dsp:nvSpPr>
      <dsp:spPr>
        <a:xfrm>
          <a:off x="121070" y="3247729"/>
          <a:ext cx="1349654" cy="1349654"/>
        </a:xfrm>
        <a:prstGeom prst="ellipse">
          <a:avLst/>
        </a:prstGeom>
        <a:solidFill>
          <a:schemeClr val="accent3">
            <a:alpha val="50000"/>
            <a:hueOff val="674214"/>
            <a:satOff val="-26549"/>
            <a:lumOff val="1294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EEF36F61-E5F5-4B71-BEB7-606ADD587777}">
      <dsp:nvSpPr>
        <dsp:cNvPr id="0" name=""/>
        <dsp:cNvSpPr/>
      </dsp:nvSpPr>
      <dsp:spPr>
        <a:xfrm>
          <a:off x="1028700" y="3303119"/>
          <a:ext cx="7200899" cy="134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Содержание и текущий ремонт жилищного фонда – 963 тыс. руб.</a:t>
          </a:r>
          <a:endParaRPr lang="ru-RU" sz="2600" b="0" kern="120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028700" y="3303119"/>
        <a:ext cx="7200899" cy="134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B006-C8AA-4F4D-92AC-1BBCE7B8C1F2}">
      <dsp:nvSpPr>
        <dsp:cNvPr id="0" name=""/>
        <dsp:cNvSpPr/>
      </dsp:nvSpPr>
      <dsp:spPr>
        <a:xfrm>
          <a:off x="0" y="5015937"/>
          <a:ext cx="8496944" cy="0"/>
        </a:xfrm>
        <a:prstGeom prst="line">
          <a:avLst/>
        </a:pr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E254A-4ED8-4010-8B09-D775EF6B862A}">
      <dsp:nvSpPr>
        <dsp:cNvPr id="0" name=""/>
        <dsp:cNvSpPr/>
      </dsp:nvSpPr>
      <dsp:spPr>
        <a:xfrm>
          <a:off x="0" y="3289653"/>
          <a:ext cx="8496944" cy="0"/>
        </a:xfrm>
        <a:prstGeom prst="line">
          <a:avLst/>
        </a:pr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A4C13-DF92-4183-9C33-5560ECE8B65B}">
      <dsp:nvSpPr>
        <dsp:cNvPr id="0" name=""/>
        <dsp:cNvSpPr/>
      </dsp:nvSpPr>
      <dsp:spPr>
        <a:xfrm>
          <a:off x="0" y="1160095"/>
          <a:ext cx="8496944" cy="0"/>
        </a:xfrm>
        <a:prstGeom prst="line">
          <a:avLst/>
        </a:pr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B2259-9D95-4B65-B87C-AC42BB6BDE18}">
      <dsp:nvSpPr>
        <dsp:cNvPr id="0" name=""/>
        <dsp:cNvSpPr/>
      </dsp:nvSpPr>
      <dsp:spPr>
        <a:xfrm>
          <a:off x="2265857" y="242438"/>
          <a:ext cx="6146138" cy="800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baseline="0" smtClean="0">
              <a:ln w="10541" cmpd="sng">
                <a:prstDash val="solid"/>
              </a:ln>
              <a:effectLst/>
            </a:rPr>
            <a:t>Муниципальная программа "Энергосбережение и повышение энергетической эффективности в системах коммунальной инфраструктуры на территории городского поселения "Город Балабаново"</a:t>
          </a:r>
          <a:endParaRPr lang="ru-RU" sz="1600" b="1" kern="1200" cap="none" spc="0" baseline="0" dirty="0">
            <a:ln w="10541" cmpd="sng">
              <a:prstDash val="solid"/>
            </a:ln>
            <a:effectLst/>
          </a:endParaRPr>
        </a:p>
      </dsp:txBody>
      <dsp:txXfrm>
        <a:off x="2265857" y="242438"/>
        <a:ext cx="6146138" cy="800764"/>
      </dsp:txXfrm>
    </dsp:sp>
    <dsp:sp modelId="{660F9F41-07C2-4147-9832-F4C07338CAD4}">
      <dsp:nvSpPr>
        <dsp:cNvPr id="0" name=""/>
        <dsp:cNvSpPr/>
      </dsp:nvSpPr>
      <dsp:spPr>
        <a:xfrm>
          <a:off x="0" y="0"/>
          <a:ext cx="2180883" cy="1050309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47 378 тыс. руб.</a:t>
          </a:r>
          <a:endParaRPr lang="ru-RU" sz="3200" kern="1200" dirty="0"/>
        </a:p>
      </dsp:txBody>
      <dsp:txXfrm>
        <a:off x="51281" y="51281"/>
        <a:ext cx="2078321" cy="999028"/>
      </dsp:txXfrm>
    </dsp:sp>
    <dsp:sp modelId="{16AA88EB-F8B0-435E-B246-B90908E11A9D}">
      <dsp:nvSpPr>
        <dsp:cNvPr id="0" name=""/>
        <dsp:cNvSpPr/>
      </dsp:nvSpPr>
      <dsp:spPr>
        <a:xfrm>
          <a:off x="0" y="1231262"/>
          <a:ext cx="8496944" cy="828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baseline="0" dirty="0" smtClean="0"/>
            <a:t>на организацию водоснабжения – 6 725 тыс. рублей;</a:t>
          </a:r>
          <a:endParaRPr lang="ru-RU" sz="1300" kern="1200" baseline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baseline="0" dirty="0" smtClean="0"/>
            <a:t>На организацию теплоснабжения – 37 793 тыс. рублей;</a:t>
          </a:r>
          <a:endParaRPr lang="ru-RU" sz="1300" kern="1200" baseline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baseline="0" dirty="0" smtClean="0"/>
            <a:t>на установку, проведение сервисного обслуживания и замена установленных узлов учета – 90 тыс. рублей;</a:t>
          </a:r>
          <a:endParaRPr lang="ru-RU" sz="1300" kern="1200" baseline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baseline="0" dirty="0" smtClean="0"/>
            <a:t>на организацию систем индивидуального поквартирного теплоснабжения –2 770 тыс. рублей;</a:t>
          </a:r>
          <a:endParaRPr lang="ru-RU" sz="1300" kern="1200" baseline="0" dirty="0"/>
        </a:p>
      </dsp:txBody>
      <dsp:txXfrm>
        <a:off x="0" y="1231262"/>
        <a:ext cx="8496944" cy="828145"/>
      </dsp:txXfrm>
    </dsp:sp>
    <dsp:sp modelId="{A4E34470-B2C7-43E1-A0A7-F0CEC34C1441}">
      <dsp:nvSpPr>
        <dsp:cNvPr id="0" name=""/>
        <dsp:cNvSpPr/>
      </dsp:nvSpPr>
      <dsp:spPr>
        <a:xfrm>
          <a:off x="2265857" y="2391291"/>
          <a:ext cx="6146138" cy="694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baseline="0" smtClean="0">
              <a:ln w="10541" cmpd="sng">
                <a:prstDash val="solid"/>
              </a:ln>
              <a:effectLst/>
            </a:rPr>
            <a:t>Муниципальная программа "Управление муниципальным имуществом  МО "Город Балабаново"</a:t>
          </a:r>
          <a:endParaRPr lang="ru-RU" sz="1700" kern="1200" baseline="0" dirty="0"/>
        </a:p>
      </dsp:txBody>
      <dsp:txXfrm>
        <a:off x="2265857" y="2391291"/>
        <a:ext cx="6146138" cy="694659"/>
      </dsp:txXfrm>
    </dsp:sp>
    <dsp:sp modelId="{F03FE161-8EFC-4CFA-A715-161D5E652C34}">
      <dsp:nvSpPr>
        <dsp:cNvPr id="0" name=""/>
        <dsp:cNvSpPr/>
      </dsp:nvSpPr>
      <dsp:spPr>
        <a:xfrm>
          <a:off x="0" y="2141484"/>
          <a:ext cx="2209205" cy="103235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1228607"/>
            <a:satOff val="-26981"/>
            <a:lumOff val="6863"/>
            <a:alphaOff val="0"/>
          </a:schemeClr>
        </a:solidFill>
        <a:ln w="12700" cap="flat" cmpd="sng" algn="ctr">
          <a:solidFill>
            <a:schemeClr val="accent5">
              <a:hueOff val="1228607"/>
              <a:satOff val="-26981"/>
              <a:lumOff val="6863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3 179 тыс. руб.</a:t>
          </a:r>
          <a:endParaRPr lang="ru-RU" sz="3200" kern="1200" dirty="0"/>
        </a:p>
      </dsp:txBody>
      <dsp:txXfrm>
        <a:off x="50405" y="2191889"/>
        <a:ext cx="2108395" cy="981953"/>
      </dsp:txXfrm>
    </dsp:sp>
    <dsp:sp modelId="{6F253FA0-5EEF-4A5A-A7F6-8C8AF2E385FC}">
      <dsp:nvSpPr>
        <dsp:cNvPr id="0" name=""/>
        <dsp:cNvSpPr/>
      </dsp:nvSpPr>
      <dsp:spPr>
        <a:xfrm>
          <a:off x="0" y="3305362"/>
          <a:ext cx="8496944" cy="495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baseline="0" dirty="0" smtClean="0"/>
            <a:t>Субсидии на содержание в процессе ликвидации УМП «КТС» – 1 415 тыс. рублей;</a:t>
          </a:r>
          <a:endParaRPr lang="ru-RU" sz="1300" kern="1200" baseline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baseline="0" dirty="0" smtClean="0"/>
            <a:t>субсидии МУП МФЦОН на льготы по бане – 1 764 тыс. рублей;</a:t>
          </a:r>
          <a:endParaRPr lang="ru-RU" sz="1300" kern="1200" baseline="0" dirty="0"/>
        </a:p>
      </dsp:txBody>
      <dsp:txXfrm>
        <a:off x="0" y="3305362"/>
        <a:ext cx="8496944" cy="495331"/>
      </dsp:txXfrm>
    </dsp:sp>
    <dsp:sp modelId="{D7672773-FCE2-4B68-B3D4-B39C9F43BDF8}">
      <dsp:nvSpPr>
        <dsp:cNvPr id="0" name=""/>
        <dsp:cNvSpPr/>
      </dsp:nvSpPr>
      <dsp:spPr>
        <a:xfrm>
          <a:off x="2265857" y="4261286"/>
          <a:ext cx="6174433" cy="706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baseline="0" smtClean="0">
              <a:ln w="10541" cmpd="sng">
                <a:prstDash val="solid"/>
              </a:ln>
              <a:effectLst/>
            </a:rPr>
            <a:t>Муниципальная программа «Безопасность жизнедеятельности в г. Балабаново"</a:t>
          </a:r>
          <a:endParaRPr lang="ru-RU" sz="1700" b="1" kern="1200" cap="none" spc="0" baseline="0" dirty="0">
            <a:ln w="10541" cmpd="sng">
              <a:prstDash val="solid"/>
            </a:ln>
            <a:effectLst/>
          </a:endParaRPr>
        </a:p>
      </dsp:txBody>
      <dsp:txXfrm>
        <a:off x="2265857" y="4261286"/>
        <a:ext cx="6174433" cy="706916"/>
      </dsp:txXfrm>
    </dsp:sp>
    <dsp:sp modelId="{1E683B1C-BBA7-41BD-8733-A804F3A6BECB}">
      <dsp:nvSpPr>
        <dsp:cNvPr id="0" name=""/>
        <dsp:cNvSpPr/>
      </dsp:nvSpPr>
      <dsp:spPr>
        <a:xfrm>
          <a:off x="0" y="3821390"/>
          <a:ext cx="2209205" cy="1073499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 w="12700" cap="flat" cmpd="sng" algn="ctr">
          <a:solidFill>
            <a:schemeClr val="accent5">
              <a:hueOff val="2457214"/>
              <a:satOff val="-53963"/>
              <a:lumOff val="13725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baseline="0" dirty="0" smtClean="0"/>
            <a:t>112 тыс. руб.</a:t>
          </a:r>
          <a:endParaRPr lang="ru-RU" sz="2900" kern="1200" baseline="0" dirty="0"/>
        </a:p>
      </dsp:txBody>
      <dsp:txXfrm>
        <a:off x="52413" y="3873803"/>
        <a:ext cx="2104379" cy="1021086"/>
      </dsp:txXfrm>
    </dsp:sp>
    <dsp:sp modelId="{F45517B0-34C1-4041-8D9F-8CE0AF4F7018}">
      <dsp:nvSpPr>
        <dsp:cNvPr id="0" name=""/>
        <dsp:cNvSpPr/>
      </dsp:nvSpPr>
      <dsp:spPr>
        <a:xfrm>
          <a:off x="0" y="5078745"/>
          <a:ext cx="8496944" cy="364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baseline="0" smtClean="0"/>
            <a:t>На чистку шахтных колодцев</a:t>
          </a:r>
          <a:endParaRPr lang="ru-RU" sz="1300" b="1" kern="1200" cap="none" spc="0" baseline="0" dirty="0">
            <a:ln w="10541" cmpd="sng">
              <a:prstDash val="solid"/>
            </a:ln>
            <a:effectLst/>
          </a:endParaRPr>
        </a:p>
      </dsp:txBody>
      <dsp:txXfrm>
        <a:off x="0" y="5078745"/>
        <a:ext cx="8496944" cy="3645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3EA1B-6664-471B-8B64-8E4387946131}">
      <dsp:nvSpPr>
        <dsp:cNvPr id="0" name=""/>
        <dsp:cNvSpPr/>
      </dsp:nvSpPr>
      <dsp:spPr>
        <a:xfrm>
          <a:off x="0" y="3143"/>
          <a:ext cx="8569325" cy="18427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Муниципальная программа "Ремонт и содержание сети автомобильных дорог"</a:t>
          </a:r>
          <a:endParaRPr lang="ru-RU" sz="3500" kern="1200" dirty="0"/>
        </a:p>
      </dsp:txBody>
      <dsp:txXfrm>
        <a:off x="89956" y="93099"/>
        <a:ext cx="8389413" cy="1662837"/>
      </dsp:txXfrm>
    </dsp:sp>
    <dsp:sp modelId="{81870B53-5593-4994-ADB8-9CA686E6560D}">
      <dsp:nvSpPr>
        <dsp:cNvPr id="0" name=""/>
        <dsp:cNvSpPr/>
      </dsp:nvSpPr>
      <dsp:spPr>
        <a:xfrm>
          <a:off x="0" y="1831298"/>
          <a:ext cx="8569325" cy="355005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7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/>
            <a:t>на содержание сети автомобильных дорог – 23 122 тыс. руб.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/>
            <a:t>на ремонт и капитальный ремонт сети автомобильных дорог – 7 236 тыс. руб. 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/>
            <a:t>на обеспечение безопасности дорожного движения – 302 тыс. руб.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/>
            <a:t>на содержание, капитальный ремонт сети автомобильных дорог за счет средств Дорожного фонда – 414 тыс. руб.</a:t>
          </a:r>
        </a:p>
      </dsp:txBody>
      <dsp:txXfrm>
        <a:off x="0" y="1831298"/>
        <a:ext cx="8569325" cy="3550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74567-52E2-4D90-8B40-A4F7262B81D5}">
      <dsp:nvSpPr>
        <dsp:cNvPr id="0" name=""/>
        <dsp:cNvSpPr/>
      </dsp:nvSpPr>
      <dsp:spPr>
        <a:xfrm>
          <a:off x="1045" y="0"/>
          <a:ext cx="2717796" cy="54726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МП «Благоустройство городского поселения «Город Балабаново»</a:t>
          </a:r>
          <a:endParaRPr lang="ru-RU" sz="2100" kern="1200" dirty="0"/>
        </a:p>
      </dsp:txBody>
      <dsp:txXfrm>
        <a:off x="1045" y="0"/>
        <a:ext cx="2717796" cy="1641782"/>
      </dsp:txXfrm>
    </dsp:sp>
    <dsp:sp modelId="{C45D9C2A-B8BC-496F-91DC-BA0654F823D9}">
      <dsp:nvSpPr>
        <dsp:cNvPr id="0" name=""/>
        <dsp:cNvSpPr/>
      </dsp:nvSpPr>
      <dsp:spPr>
        <a:xfrm>
          <a:off x="272824" y="1642331"/>
          <a:ext cx="2174237" cy="5499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 реализацию проектов инициативного бюджетирования – 398 тыс. рублей;</a:t>
          </a:r>
          <a:endParaRPr lang="ru-RU" sz="900" kern="1200" dirty="0"/>
        </a:p>
      </dsp:txBody>
      <dsp:txXfrm>
        <a:off x="288930" y="1658437"/>
        <a:ext cx="2142025" cy="517692"/>
      </dsp:txXfrm>
    </dsp:sp>
    <dsp:sp modelId="{BDBBC107-99C0-4958-9972-EA5A20F93C9C}">
      <dsp:nvSpPr>
        <dsp:cNvPr id="0" name=""/>
        <dsp:cNvSpPr/>
      </dsp:nvSpPr>
      <dsp:spPr>
        <a:xfrm>
          <a:off x="272824" y="2272400"/>
          <a:ext cx="2174237" cy="5210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 уличное освещение – 5 966 тыс. рублей;</a:t>
          </a:r>
          <a:endParaRPr lang="ru-RU" sz="900" kern="1200" dirty="0"/>
        </a:p>
      </dsp:txBody>
      <dsp:txXfrm>
        <a:off x="288086" y="2287662"/>
        <a:ext cx="2143713" cy="490549"/>
      </dsp:txXfrm>
    </dsp:sp>
    <dsp:sp modelId="{FC798442-F653-487A-9EB7-E8C8413549CA}">
      <dsp:nvSpPr>
        <dsp:cNvPr id="0" name=""/>
        <dsp:cNvSpPr/>
      </dsp:nvSpPr>
      <dsp:spPr>
        <a:xfrm>
          <a:off x="272824" y="2873639"/>
          <a:ext cx="2174237" cy="5210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 организацию ритуальных услуг и содержание мест захоронения – 424 тыс. рублей;</a:t>
          </a:r>
          <a:endParaRPr lang="ru-RU" sz="900" kern="1200" dirty="0"/>
        </a:p>
      </dsp:txBody>
      <dsp:txXfrm>
        <a:off x="288086" y="2888901"/>
        <a:ext cx="2143713" cy="490549"/>
      </dsp:txXfrm>
    </dsp:sp>
    <dsp:sp modelId="{26CB72D4-27F2-4C47-8F67-4776BA4CC42F}">
      <dsp:nvSpPr>
        <dsp:cNvPr id="0" name=""/>
        <dsp:cNvSpPr/>
      </dsp:nvSpPr>
      <dsp:spPr>
        <a:xfrm>
          <a:off x="272824" y="3474878"/>
          <a:ext cx="2174237" cy="5210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 содержание зеленого хозяйства – 4 081 тыс. рублей;</a:t>
          </a:r>
          <a:endParaRPr lang="ru-RU" sz="900" kern="1200" dirty="0"/>
        </a:p>
      </dsp:txBody>
      <dsp:txXfrm>
        <a:off x="288086" y="3490140"/>
        <a:ext cx="2143713" cy="490549"/>
      </dsp:txXfrm>
    </dsp:sp>
    <dsp:sp modelId="{214BA8C5-F6EC-4C37-9E32-1A747DD0C3B3}">
      <dsp:nvSpPr>
        <dsp:cNvPr id="0" name=""/>
        <dsp:cNvSpPr/>
      </dsp:nvSpPr>
      <dsp:spPr>
        <a:xfrm>
          <a:off x="272824" y="4076116"/>
          <a:ext cx="2174237" cy="5210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ликвидация стихийных свалок, организация сбора вывоза бытовых отходов и мусора – 1 140 тыс. рублей;</a:t>
          </a:r>
          <a:endParaRPr lang="ru-RU" sz="900" kern="1200" dirty="0"/>
        </a:p>
      </dsp:txBody>
      <dsp:txXfrm>
        <a:off x="288086" y="4091378"/>
        <a:ext cx="2143713" cy="490549"/>
      </dsp:txXfrm>
    </dsp:sp>
    <dsp:sp modelId="{2E8AB836-0310-4AE5-A904-D8A014CD7565}">
      <dsp:nvSpPr>
        <dsp:cNvPr id="0" name=""/>
        <dsp:cNvSpPr/>
      </dsp:nvSpPr>
      <dsp:spPr>
        <a:xfrm>
          <a:off x="272824" y="4677355"/>
          <a:ext cx="2174237" cy="5210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прочие объекты благоустройства –      8 585 тыс. рублей</a:t>
          </a:r>
          <a:endParaRPr lang="ru-RU" sz="900" kern="1200" dirty="0"/>
        </a:p>
      </dsp:txBody>
      <dsp:txXfrm>
        <a:off x="288086" y="4692617"/>
        <a:ext cx="2143713" cy="490549"/>
      </dsp:txXfrm>
    </dsp:sp>
    <dsp:sp modelId="{3A1D7661-44C7-442E-B6D5-170DE1FD51C9}">
      <dsp:nvSpPr>
        <dsp:cNvPr id="0" name=""/>
        <dsp:cNvSpPr/>
      </dsp:nvSpPr>
      <dsp:spPr>
        <a:xfrm>
          <a:off x="2922676" y="0"/>
          <a:ext cx="2717796" cy="54726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МП «Формирование комфортной городской среды города Балабаново»</a:t>
          </a:r>
          <a:endParaRPr lang="ru-RU" sz="2100" kern="1200" dirty="0"/>
        </a:p>
      </dsp:txBody>
      <dsp:txXfrm>
        <a:off x="2922676" y="0"/>
        <a:ext cx="2717796" cy="1641782"/>
      </dsp:txXfrm>
    </dsp:sp>
    <dsp:sp modelId="{E0391E65-FD2B-45F0-A5A0-BD3BB0A6E485}">
      <dsp:nvSpPr>
        <dsp:cNvPr id="0" name=""/>
        <dsp:cNvSpPr/>
      </dsp:nvSpPr>
      <dsp:spPr>
        <a:xfrm>
          <a:off x="3194455" y="1643385"/>
          <a:ext cx="2174237" cy="16500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 ремонт дворовых территорий –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11 079 тыс. рублей;</a:t>
          </a:r>
          <a:endParaRPr lang="ru-RU" sz="1400" kern="1200" dirty="0"/>
        </a:p>
      </dsp:txBody>
      <dsp:txXfrm>
        <a:off x="3242784" y="1691714"/>
        <a:ext cx="2077579" cy="1553408"/>
      </dsp:txXfrm>
    </dsp:sp>
    <dsp:sp modelId="{2BC7C51B-BC46-4191-A0D8-0F7F60AB51D9}">
      <dsp:nvSpPr>
        <dsp:cNvPr id="0" name=""/>
        <dsp:cNvSpPr/>
      </dsp:nvSpPr>
      <dsp:spPr>
        <a:xfrm>
          <a:off x="3192955" y="3541098"/>
          <a:ext cx="2174237" cy="16500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 ремонт общественных территорий –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9 452 тыс. рублей;</a:t>
          </a:r>
          <a:endParaRPr lang="ru-RU" sz="1400" kern="1200" dirty="0"/>
        </a:p>
      </dsp:txBody>
      <dsp:txXfrm>
        <a:off x="3241284" y="3589427"/>
        <a:ext cx="2077579" cy="1553408"/>
      </dsp:txXfrm>
    </dsp:sp>
    <dsp:sp modelId="{E6C4C0B5-E3A4-4ABA-B71C-1D7BB61F3EAC}">
      <dsp:nvSpPr>
        <dsp:cNvPr id="0" name=""/>
        <dsp:cNvSpPr/>
      </dsp:nvSpPr>
      <dsp:spPr>
        <a:xfrm>
          <a:off x="5844307" y="0"/>
          <a:ext cx="2717796" cy="54726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МП «Территориальное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«Город Балабаново»</a:t>
          </a:r>
          <a:endParaRPr lang="ru-RU" sz="1800" kern="1200" dirty="0"/>
        </a:p>
      </dsp:txBody>
      <dsp:txXfrm>
        <a:off x="5844307" y="0"/>
        <a:ext cx="2717796" cy="1641782"/>
      </dsp:txXfrm>
    </dsp:sp>
    <dsp:sp modelId="{4242E1F9-F1E4-4FC6-AC77-7CA9A2ECC135}">
      <dsp:nvSpPr>
        <dsp:cNvPr id="0" name=""/>
        <dsp:cNvSpPr/>
      </dsp:nvSpPr>
      <dsp:spPr>
        <a:xfrm>
          <a:off x="6095942" y="2655807"/>
          <a:ext cx="2319367" cy="11428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 расчет гидротехнических характеристик и инженерные изыскания для составления проектной документации на расчистку русла р. </a:t>
          </a:r>
          <a:r>
            <a:rPr lang="ru-RU" sz="1200" kern="1200" dirty="0" err="1" smtClean="0"/>
            <a:t>Страдаловка</a:t>
          </a:r>
          <a:r>
            <a:rPr lang="ru-RU" sz="1200" kern="1200" dirty="0" smtClean="0"/>
            <a:t> и пруда – 389 тыс. рублей</a:t>
          </a:r>
          <a:endParaRPr lang="ru-RU" sz="1200" kern="1200" dirty="0"/>
        </a:p>
      </dsp:txBody>
      <dsp:txXfrm>
        <a:off x="6129414" y="2689279"/>
        <a:ext cx="2252423" cy="1075876"/>
      </dsp:txXfrm>
    </dsp:sp>
    <dsp:sp modelId="{DA382039-B8F3-4EDB-B3B9-2A3FDA59D46A}">
      <dsp:nvSpPr>
        <dsp:cNvPr id="0" name=""/>
        <dsp:cNvSpPr/>
      </dsp:nvSpPr>
      <dsp:spPr>
        <a:xfrm>
          <a:off x="6095942" y="3991783"/>
          <a:ext cx="2319367" cy="11306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 благоустройство сквера «Воинской доблести» –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3 285  тыс. рублей</a:t>
          </a:r>
          <a:endParaRPr lang="ru-RU" sz="1400" kern="1200" dirty="0"/>
        </a:p>
      </dsp:txBody>
      <dsp:txXfrm>
        <a:off x="6129058" y="4024899"/>
        <a:ext cx="2253135" cy="1064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0.87264</cdr:x>
      <cdr:y>0</cdr:y>
    </cdr:from>
    <cdr:to>
      <cdr:x>1</cdr:x>
      <cdr:y>0.07407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495686" y="-692696"/>
          <a:ext cx="1093954" cy="43204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0.00578</cdr:x>
      <cdr:y>0.01047</cdr:y>
    </cdr:from>
    <cdr:to>
      <cdr:x>0.31133</cdr:x>
      <cdr:y>0.35173</cdr:y>
    </cdr:to>
    <cdr:pic>
      <cdr:nvPicPr>
        <cdr:cNvPr id="2" name="Picture 2" descr="G:\Городское хозяйство\L24nMsytynU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800" y="50800"/>
          <a:ext cx="2684250" cy="165618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/>
      </cdr:spPr>
    </cdr:pic>
  </cdr:relSizeAnchor>
  <cdr:relSizeAnchor xmlns:cdr="http://schemas.openxmlformats.org/drawingml/2006/chartDrawing">
    <cdr:from>
      <cdr:x>0.74278</cdr:x>
      <cdr:y>0.01047</cdr:y>
    </cdr:from>
    <cdr:to>
      <cdr:x>0.99761</cdr:x>
      <cdr:y>0.34812</cdr:y>
    </cdr:to>
    <cdr:pic>
      <cdr:nvPicPr>
        <cdr:cNvPr id="3" name="Picture 2" descr="\\SERVER\obmen\Отчет Главы Парфёнов В.В. за 2016\ОСП и ИО фото и текстовая часть\Дом культуры\Фото мероприятий ДК\1 Отчетный концерт Зорюшки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25294" y="50800"/>
          <a:ext cx="2238723" cy="163867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0.66317</cdr:x>
      <cdr:y>0.59353</cdr:y>
    </cdr:from>
    <cdr:to>
      <cdr:x>1</cdr:x>
      <cdr:y>1</cdr:y>
    </cdr:to>
    <cdr:pic>
      <cdr:nvPicPr>
        <cdr:cNvPr id="4" name="Picture 2" descr="https://pp.userapi.com/c834403/v834403579/5489c/FAChRav20RQ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877023" y="2931119"/>
          <a:ext cx="2959001" cy="197266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0.06611</cdr:x>
      <cdr:y>0.17808</cdr:y>
    </cdr:from>
    <cdr:to>
      <cdr:x>0.20659</cdr:x>
      <cdr:y>0.24834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76060" y="936092"/>
          <a:ext cx="122409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/>
            <a:t>тыс. руб.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0.76058</cdr:x>
      <cdr:y>0.58904</cdr:y>
    </cdr:from>
    <cdr:to>
      <cdr:x>1</cdr:x>
      <cdr:y>0.90634</cdr:y>
    </cdr:to>
    <cdr:pic>
      <cdr:nvPicPr>
        <cdr:cNvPr id="3" name="Picture 2" descr="C:\Users\User\Downloads\DSC09291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627438" y="3096344"/>
          <a:ext cx="2086225" cy="166791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0.0289</cdr:y>
    </cdr:from>
    <cdr:to>
      <cdr:x>0.14874</cdr:x>
      <cdr:y>0.10389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0" y="142337"/>
          <a:ext cx="122407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/>
            <a:t>тыс. руб.</a:t>
          </a:r>
          <a:endParaRPr lang="ru-RU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0.02479</cdr:x>
      <cdr:y>0.01796</cdr:y>
    </cdr:from>
    <cdr:to>
      <cdr:x>0.19009</cdr:x>
      <cdr:y>0.08728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16024" y="95723"/>
          <a:ext cx="144019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/>
            <a:t>тыс. руб.</a:t>
          </a:r>
          <a:endParaRPr lang="ru-RU" sz="1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0.82721</cdr:x>
      <cdr:y>0.02778</cdr:y>
    </cdr:from>
    <cdr:to>
      <cdr:x>0.96655</cdr:x>
      <cdr:y>0.09901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7267005" y="144016"/>
          <a:ext cx="122413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/>
            <a:t>тыс. руб.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0.02393</cdr:x>
      <cdr:y>0.125</cdr:y>
    </cdr:from>
    <cdr:to>
      <cdr:x>0.9601</cdr:x>
      <cdr:y>0.76822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0221" y="648072"/>
          <a:ext cx="8224217" cy="333480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0769" y="0"/>
            <a:ext cx="2922958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7CD9B-A1FA-4B88-BED4-EEA8DFD2340E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39775"/>
            <a:ext cx="4926012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529" y="4681974"/>
            <a:ext cx="539623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22958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0769" y="9362238"/>
            <a:ext cx="2922958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BED68-2A4E-4258-AAFA-3F8080BFB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7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BED68-2A4E-4258-AAFA-3F8080BFBCA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9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BED68-2A4E-4258-AAFA-3F8080BFBCAE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4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D55-B565-4B10-88A4-F7D060FEAB95}" type="datetime1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2340-401B-4470-B7B5-497B78AFF118}" type="datetime1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264A-EB11-40C4-B00C-FD4B39C22145}" type="datetime1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EC62-1A1E-45D0-AF06-7B434F5EA5CF}" type="datetime1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5601-6E6F-4FC3-A82B-DA6686ADA0F7}" type="datetime1">
              <a:rPr lang="ru-RU" smtClean="0"/>
              <a:t>28.05.2019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B58E-1709-4841-9BDE-17431677F681}" type="datetime1">
              <a:rPr lang="ru-RU" smtClean="0"/>
              <a:t>28.05.2019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413D-90FF-468F-8F45-C250DAD685DB}" type="datetime1">
              <a:rPr lang="ru-RU" smtClean="0"/>
              <a:t>28.05.2019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204-9345-4948-96DA-E6E031B6C52D}" type="datetime1">
              <a:rPr lang="ru-RU" smtClean="0"/>
              <a:t>28.05.2019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9634-7B07-47F4-8547-F91988DF687F}" type="datetime1">
              <a:rPr lang="ru-RU" smtClean="0"/>
              <a:t>28.05.2019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0DCC-2BAB-4878-9C0E-8FE446EDAAD1}" type="datetime1">
              <a:rPr lang="ru-RU" smtClean="0"/>
              <a:t>28.05.2019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E033-5AD9-41FE-B1F9-18A23DC97611}" type="datetime1">
              <a:rPr lang="ru-RU" smtClean="0"/>
              <a:t>28.05.2019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31AB2A7-68DF-406F-9BB7-81E484B1A58D}" type="datetime1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6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24.png"/><Relationship Id="rId4" Type="http://schemas.openxmlformats.org/officeDocument/2006/relationships/chart" Target="../charts/char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admbalabanovo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4596" y="3861048"/>
            <a:ext cx="7772400" cy="22322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к решению Городской Думы городского поселения «Город Балабаново» «Об утверждении отчета об исполнении бюджета городского поселения «Город Балабаново» за 2018 год»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78283" y="1772816"/>
            <a:ext cx="8784976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Муниципальное образование городское поселение «Город Балабаново» Боровского района Калужской области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</a:t>
            </a:fld>
            <a:endParaRPr lang="ru-RU"/>
          </a:p>
        </p:txBody>
      </p:sp>
      <p:pic>
        <p:nvPicPr>
          <p:cNvPr id="4" name="Рисунок 3" descr="https://pp.userapi.com/c846524/v846524082/60032/YX6rVdm-ib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2" t="1" r="2773" b="7463"/>
          <a:stretch/>
        </p:blipFill>
        <p:spPr bwMode="auto">
          <a:xfrm>
            <a:off x="2676210" y="204362"/>
            <a:ext cx="1109345" cy="678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www.globalwoodmarketsinfo.com/wp-content/uploads/ewpt_cache/635x300_80_1_c_FFFFFF_3c532eb28bcd1463428c38161a97db8c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0" r="20242" b="11740"/>
          <a:stretch/>
        </p:blipFill>
        <p:spPr bwMode="auto">
          <a:xfrm>
            <a:off x="2676210" y="925354"/>
            <a:ext cx="1257300" cy="643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static.panoramio.com/photos/large/4189289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6768" r="3779" b="21602"/>
          <a:stretch/>
        </p:blipFill>
        <p:spPr bwMode="auto">
          <a:xfrm>
            <a:off x="1325166" y="182396"/>
            <a:ext cx="131064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40.imls.ru/Files/Photo/Current/dab208e3-950d-41a5-9d69-b4613653bc2d.jpeg?v=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" t="13902" r="9903" b="9011"/>
          <a:stretch/>
        </p:blipFill>
        <p:spPr bwMode="auto">
          <a:xfrm>
            <a:off x="1311831" y="886505"/>
            <a:ext cx="1337310" cy="681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borcrb.ru/wp-content/uploads/2016/07/klinikka1-1024x68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3"/>
          <a:stretch/>
        </p:blipFill>
        <p:spPr bwMode="auto">
          <a:xfrm>
            <a:off x="3847428" y="151657"/>
            <a:ext cx="1264920" cy="730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pp.userapi.com/c837338/v837338335/4590b/bOQdY2SlNrY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t="22004" r="3428" b="3486"/>
          <a:stretch/>
        </p:blipFill>
        <p:spPr bwMode="auto">
          <a:xfrm>
            <a:off x="3966868" y="891569"/>
            <a:ext cx="1272540" cy="672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://info.obninskiy.net/sites/default/files/field/image/5992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" t="10872" r="17810" b="23845"/>
          <a:stretch/>
        </p:blipFill>
        <p:spPr bwMode="auto">
          <a:xfrm>
            <a:off x="5154601" y="246906"/>
            <a:ext cx="939800" cy="608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://pressaobninsk.ru/pictures/news/2015/06/denq_goroda_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4655" b="2662"/>
          <a:stretch/>
        </p:blipFill>
        <p:spPr bwMode="auto">
          <a:xfrm>
            <a:off x="5270348" y="902380"/>
            <a:ext cx="937895" cy="687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://gorod.kaluga.ru/img/ChurchObl/borovsk/balabanovo1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r="13793"/>
          <a:stretch/>
        </p:blipFill>
        <p:spPr bwMode="auto">
          <a:xfrm>
            <a:off x="6228919" y="902380"/>
            <a:ext cx="916581" cy="687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http://static.house2you.ru/i/realty/2017/09/21/b9/b9be1bce255adcb385629d137b06b38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40597" r="5796"/>
          <a:stretch/>
        </p:blipFill>
        <p:spPr bwMode="auto">
          <a:xfrm>
            <a:off x="7199159" y="891569"/>
            <a:ext cx="1590609" cy="68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623900/v623900516/17524/2g_ygj7VANg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16116" r="3948" b="10585"/>
          <a:stretch/>
        </p:blipFill>
        <p:spPr bwMode="auto">
          <a:xfrm>
            <a:off x="6146707" y="214040"/>
            <a:ext cx="1342225" cy="6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userapi.com/c841025/v841025783/13b0f/TbbaZ9hhwR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r="9007" b="11899"/>
          <a:stretch/>
        </p:blipFill>
        <p:spPr bwMode="auto">
          <a:xfrm>
            <a:off x="7512976" y="236265"/>
            <a:ext cx="1136387" cy="61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https://pp.userapi.com/c846524/v846524082/60032/YX6rVdm-ib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2" t="1" r="2773" b="7463"/>
          <a:stretch/>
        </p:blipFill>
        <p:spPr bwMode="auto">
          <a:xfrm>
            <a:off x="2683843" y="195335"/>
            <a:ext cx="1109345" cy="678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://static.panoramio.com/photos/large/4189289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6768" r="3779" b="21602"/>
          <a:stretch/>
        </p:blipFill>
        <p:spPr bwMode="auto">
          <a:xfrm>
            <a:off x="1332799" y="173369"/>
            <a:ext cx="131064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http://borcrb.ru/wp-content/uploads/2016/07/klinikka1-1024x68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3"/>
          <a:stretch/>
        </p:blipFill>
        <p:spPr bwMode="auto">
          <a:xfrm>
            <a:off x="3855061" y="142630"/>
            <a:ext cx="1264920" cy="730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http://info.obninskiy.net/sites/default/files/field/image/5992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" t="10872" r="17810" b="23845"/>
          <a:stretch/>
        </p:blipFill>
        <p:spPr bwMode="auto">
          <a:xfrm>
            <a:off x="5162234" y="237879"/>
            <a:ext cx="939800" cy="608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4" descr="http://static.house2you.ru/i/realty/2017/09/21/b9/b9be1bce255adcb385629d137b06b38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40597" r="5796"/>
          <a:stretch/>
        </p:blipFill>
        <p:spPr bwMode="auto">
          <a:xfrm>
            <a:off x="7206792" y="882542"/>
            <a:ext cx="1590609" cy="68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pp.userapi.com/c623900/v623900516/17524/2g_ygj7VANg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16116" r="3948" b="10585"/>
          <a:stretch/>
        </p:blipFill>
        <p:spPr bwMode="auto">
          <a:xfrm>
            <a:off x="6154340" y="205013"/>
            <a:ext cx="1342225" cy="6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pp.userapi.com/c841025/v841025783/13b0f/TbbaZ9hhwR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r="9007" b="11899"/>
          <a:stretch/>
        </p:blipFill>
        <p:spPr bwMode="auto">
          <a:xfrm>
            <a:off x="7520609" y="227238"/>
            <a:ext cx="1136387" cy="61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884596" y="2924944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7030A0"/>
                </a:solidFill>
              </a:rPr>
              <a:t>Бюджет для граждан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28" name="Рисунок 27" descr="C:\Users\User\AppData\Local\Temp\Rar$DI22.1781\герб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718"/>
            <a:ext cx="1008112" cy="1204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9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zakone.com/wp-content/uploads/2017/06/koshelek-s-moneta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257" y="0"/>
            <a:ext cx="1759499" cy="125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9914"/>
            <a:ext cx="6552728" cy="1528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  <a:r>
              <a:rPr lang="ru-RU" sz="2400" dirty="0" smtClean="0"/>
              <a:t>- план доходов и расходов для обеспечения обязательств государства, закрепленных в Конституции Российской Федерации.</a:t>
            </a:r>
            <a:endParaRPr lang="ru-RU" sz="2400" dirty="0"/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10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835696" y="1718159"/>
            <a:ext cx="5140696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Бюджетная система Российской Федерации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060" y="3178671"/>
            <a:ext cx="1794397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Федеральный бюджет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720" y="3185517"/>
            <a:ext cx="2016224" cy="12892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государственных внебюджетных фондов РФ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92066" y="3170659"/>
            <a:ext cx="1417290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субъектов РФ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3153122"/>
            <a:ext cx="1872208" cy="12892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Бюджеты территориальных государственных внебюджетных фондов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40352" y="3146276"/>
            <a:ext cx="1250404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Местные бюджеты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547664" y="2528900"/>
            <a:ext cx="2858380" cy="5400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700064" y="2681300"/>
            <a:ext cx="2858380" cy="540060"/>
          </a:xfrm>
          <a:prstGeom prst="straightConnector1">
            <a:avLst/>
          </a:prstGeom>
          <a:ln w="19050">
            <a:tailEnd type="arrow"/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06044" y="2528900"/>
            <a:ext cx="3663652" cy="4972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129254" y="2528900"/>
            <a:ext cx="1276790" cy="6173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406044" y="2528900"/>
            <a:ext cx="598004" cy="6173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2"/>
          </p:cNvCxnSpPr>
          <p:nvPr/>
        </p:nvCxnSpPr>
        <p:spPr>
          <a:xfrm>
            <a:off x="4406044" y="2510247"/>
            <a:ext cx="2254188" cy="5587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3962282" y="5336604"/>
            <a:ext cx="148552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городских округов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33138" y="5313362"/>
            <a:ext cx="187220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муниципальных районов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505228" y="5301208"/>
            <a:ext cx="148552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городских и сельских поселений</a:t>
            </a:r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8365554" y="4466803"/>
            <a:ext cx="0" cy="76239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6474153" y="4465996"/>
            <a:ext cx="1896312" cy="7867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705046" y="4442420"/>
            <a:ext cx="3755388" cy="8339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otvet.imgsmail.ru/download/74b68a98c76eaff787f600ca527680c7_i-159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2268"/>
            <a:ext cx="2224869" cy="177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25375"/>
            <a:ext cx="7791749" cy="88334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Бюджетный процесс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11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Группа 18"/>
          <p:cNvGrpSpPr/>
          <p:nvPr/>
        </p:nvGrpSpPr>
        <p:grpSpPr>
          <a:xfrm>
            <a:off x="826052" y="2964422"/>
            <a:ext cx="7506990" cy="2213570"/>
            <a:chOff x="755576" y="1988840"/>
            <a:chExt cx="7506990" cy="221357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55576" y="3122290"/>
              <a:ext cx="180020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1. Составление проекта бюджета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99792" y="3122290"/>
              <a:ext cx="180020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2. Рассмотрение и утверждение бюджета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08004" y="3122290"/>
              <a:ext cx="1773275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3. Исполнение бюджета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516216" y="3122290"/>
              <a:ext cx="174635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4. Контроль исполнения бюджета</a:t>
              </a:r>
              <a:endParaRPr lang="ru-RU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655676" y="2852936"/>
              <a:ext cx="579664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endCxn id="6" idx="0"/>
            </p:cNvCxnSpPr>
            <p:nvPr/>
          </p:nvCxnSpPr>
          <p:spPr>
            <a:xfrm>
              <a:off x="1655676" y="2852936"/>
              <a:ext cx="0" cy="2693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566053" y="2581723"/>
              <a:ext cx="0" cy="2693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07743" y="2876947"/>
              <a:ext cx="0" cy="2693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494641" y="2859224"/>
              <a:ext cx="0" cy="2693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452320" y="2852936"/>
              <a:ext cx="0" cy="2693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1674466" y="1988840"/>
              <a:ext cx="5777854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Основные этапы бюджетного процесса</a:t>
              </a:r>
              <a:endParaRPr lang="ru-RU" sz="2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5955" y="1628800"/>
            <a:ext cx="8779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116632"/>
            <a:ext cx="7773318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Гражданин, его участие в бюджетном процессе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12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Выноска со стрелкой вниз 4"/>
          <p:cNvSpPr/>
          <p:nvPr/>
        </p:nvSpPr>
        <p:spPr>
          <a:xfrm>
            <a:off x="1907704" y="1628800"/>
            <a:ext cx="5400600" cy="1152128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Гражданин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как налогоплательщик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86416" y="2828553"/>
            <a:ext cx="504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Помогает формировать доходную часть бюджета</a:t>
            </a:r>
            <a:endParaRPr lang="ru-RU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927920" y="4653136"/>
            <a:ext cx="5400600" cy="1152128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Гражданин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как получатель социальных гарантий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80526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Получает социальные гарантии- расходная часть бюджета (образование, культура, социальные льготы и другие направления социальных гарантий населению)</a:t>
            </a:r>
            <a:endParaRPr lang="ru-RU" dirty="0"/>
          </a:p>
        </p:txBody>
      </p:sp>
      <p:pic>
        <p:nvPicPr>
          <p:cNvPr id="6146" name="Picture 2" descr="http://www.riasar.ru/media/k2/items/cache/8273429568918b756401c17dde3b1ab6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70451"/>
            <a:ext cx="2779068" cy="138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kstrasensi.net/wp-content/uploads/2015/12/6-rubli-oboi-dengi-1366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41" y="3151974"/>
            <a:ext cx="2437923" cy="13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6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25375"/>
            <a:ext cx="7806557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Основы составления проекта бюджета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13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Выноска со стрелкой вниз 4"/>
          <p:cNvSpPr/>
          <p:nvPr/>
        </p:nvSpPr>
        <p:spPr>
          <a:xfrm>
            <a:off x="683568" y="1484784"/>
            <a:ext cx="172819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Бюджетное послание Президента РФ</a:t>
            </a:r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699792" y="1484784"/>
            <a:ext cx="280831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Прогноз социально-экономического развития муниципального образования</a:t>
            </a:r>
            <a:endParaRPr lang="ru-RU" sz="1700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796136" y="1497943"/>
            <a:ext cx="244827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направления бюджетной и налоговой политики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356992"/>
            <a:ext cx="7560840" cy="86409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проекта бюджета муниципального образования городского поселения «Город Балабаново»</a:t>
            </a:r>
            <a:endParaRPr lang="ru-RU" dirty="0"/>
          </a:p>
        </p:txBody>
      </p:sp>
      <p:pic>
        <p:nvPicPr>
          <p:cNvPr id="3074" name="Picture 2" descr="https://i0.wp.com/ztv.zp.ua/wp-content/uploads/2016/12/byudzhet.jpg?fit=1220%2C661&amp;ssl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05" y="4941168"/>
            <a:ext cx="2238097" cy="121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do.academy21.ru/pluginfile.php/5362/course/summary/an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28939"/>
            <a:ext cx="2939305" cy="183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3.stockfresh.com/files/m/mizar_21984/m/93/4993103_stock-photo-work-with-a-magnifying-glass-a-calculat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60" y="4908376"/>
            <a:ext cx="2022018" cy="14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375"/>
            <a:ext cx="7778178" cy="109936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14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</a:p>
          <a:p>
            <a:pPr algn="just"/>
            <a:r>
              <a:rPr lang="ru-RU" sz="1400" dirty="0"/>
              <a:t>         Городское поселение «Город Балабаново»  является одним из лидеров в Калужской области по объему промышленного производства, уровню заработной платы на предприятиях города и налоговому потенциалу, что положительно отражается на социально-экономическом развитии города. </a:t>
            </a:r>
          </a:p>
          <a:p>
            <a:pPr algn="just"/>
            <a:r>
              <a:rPr lang="ru-RU" sz="1400" dirty="0"/>
              <a:t> </a:t>
            </a:r>
            <a:r>
              <a:rPr lang="ru-RU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 </a:t>
            </a: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занятость</a:t>
            </a:r>
          </a:p>
          <a:p>
            <a:pPr algn="just"/>
            <a:r>
              <a:rPr lang="ru-RU" sz="1400" dirty="0"/>
              <a:t>          По данным </a:t>
            </a:r>
            <a:r>
              <a:rPr lang="ru-RU" sz="1400" dirty="0" err="1"/>
              <a:t>Калугастата</a:t>
            </a:r>
            <a:r>
              <a:rPr lang="ru-RU" sz="1400" dirty="0"/>
              <a:t>,  численность населения города Балабаново на 1 января </a:t>
            </a:r>
            <a:r>
              <a:rPr lang="ru-RU" sz="1400" dirty="0" smtClean="0"/>
              <a:t>2019 </a:t>
            </a:r>
            <a:r>
              <a:rPr lang="ru-RU" sz="1400" dirty="0"/>
              <a:t>года составила 25 </a:t>
            </a:r>
            <a:r>
              <a:rPr lang="ru-RU" sz="1400" dirty="0" smtClean="0"/>
              <a:t>775 </a:t>
            </a:r>
            <a:r>
              <a:rPr lang="ru-RU" sz="1400" dirty="0"/>
              <a:t>человек, что на </a:t>
            </a:r>
            <a:r>
              <a:rPr lang="ru-RU" sz="1400" dirty="0" smtClean="0"/>
              <a:t>167 </a:t>
            </a:r>
            <a:r>
              <a:rPr lang="ru-RU" sz="1400" dirty="0"/>
              <a:t>человека </a:t>
            </a:r>
            <a:r>
              <a:rPr lang="ru-RU" sz="1400" dirty="0" smtClean="0"/>
              <a:t>больше, </a:t>
            </a:r>
            <a:r>
              <a:rPr lang="ru-RU" sz="1400" dirty="0"/>
              <a:t>чем на 1 января </a:t>
            </a:r>
            <a:r>
              <a:rPr lang="ru-RU" sz="1400" dirty="0" smtClean="0"/>
              <a:t>2018 </a:t>
            </a:r>
            <a:r>
              <a:rPr lang="ru-RU" sz="1400" dirty="0"/>
              <a:t>года. </a:t>
            </a:r>
          </a:p>
          <a:p>
            <a:pPr algn="just"/>
            <a:r>
              <a:rPr lang="ru-RU" sz="1400" dirty="0"/>
              <a:t>       По состоянию на 01.01.2018 на территории города зарегистрировано 524 предприятия и организации различной организационно-правовой формы, из которых 456 являются действующими.  Численность работающих в экономике в среднегодовом исчислении в </a:t>
            </a:r>
            <a:r>
              <a:rPr lang="ru-RU" sz="1400" dirty="0" smtClean="0"/>
              <a:t>2018 </a:t>
            </a:r>
            <a:r>
              <a:rPr lang="ru-RU" sz="1400" dirty="0"/>
              <a:t>году составила </a:t>
            </a:r>
            <a:r>
              <a:rPr lang="ru-RU" sz="1400" dirty="0" smtClean="0"/>
              <a:t>10203 </a:t>
            </a:r>
            <a:r>
              <a:rPr lang="ru-RU" sz="1400" dirty="0"/>
              <a:t>чел.,  из  которых </a:t>
            </a:r>
            <a:r>
              <a:rPr lang="ru-RU" sz="1400" dirty="0" smtClean="0"/>
              <a:t> 41% </a:t>
            </a:r>
            <a:r>
              <a:rPr lang="ru-RU" sz="1400" dirty="0"/>
              <a:t>заняты в промышленности. </a:t>
            </a:r>
          </a:p>
          <a:p>
            <a:pPr algn="just"/>
            <a:r>
              <a:rPr lang="ru-RU" sz="1400" dirty="0"/>
              <a:t>        В </a:t>
            </a:r>
            <a:r>
              <a:rPr lang="ru-RU" sz="1400" dirty="0" smtClean="0"/>
              <a:t>2018 </a:t>
            </a:r>
            <a:r>
              <a:rPr lang="ru-RU" sz="1400" dirty="0"/>
              <a:t>году в целом произошло уменьшение численности работающих в экономике города по отношению к </a:t>
            </a:r>
            <a:r>
              <a:rPr lang="ru-RU" sz="1400" dirty="0" smtClean="0"/>
              <a:t>2017 </a:t>
            </a:r>
            <a:r>
              <a:rPr lang="ru-RU" sz="1400" dirty="0"/>
              <a:t>году на </a:t>
            </a:r>
            <a:r>
              <a:rPr lang="ru-RU" sz="1400" dirty="0" smtClean="0"/>
              <a:t>298 </a:t>
            </a:r>
            <a:r>
              <a:rPr lang="ru-RU" sz="1400" dirty="0"/>
              <a:t>человек. Так, уменьшение численности кадров показали некоторые крупные предприятия города, среди которых ООО КМДК «Союз-Центр» </a:t>
            </a:r>
            <a:r>
              <a:rPr lang="ru-RU" sz="1400" dirty="0" smtClean="0"/>
              <a:t>(78 </a:t>
            </a:r>
            <a:r>
              <a:rPr lang="ru-RU" sz="1400" dirty="0"/>
              <a:t>чел.), ООО </a:t>
            </a:r>
            <a:r>
              <a:rPr lang="ru-RU" sz="1400" dirty="0" smtClean="0"/>
              <a:t>«Соболь» (44 </a:t>
            </a:r>
            <a:r>
              <a:rPr lang="ru-RU" sz="1400" dirty="0"/>
              <a:t>чел</a:t>
            </a:r>
            <a:r>
              <a:rPr lang="ru-RU" sz="1400" dirty="0" smtClean="0"/>
              <a:t>.), АО «</a:t>
            </a:r>
            <a:r>
              <a:rPr lang="ru-RU" sz="1400" dirty="0" err="1" smtClean="0"/>
              <a:t>Итера</a:t>
            </a:r>
            <a:r>
              <a:rPr lang="ru-RU" sz="1400" dirty="0" smtClean="0"/>
              <a:t>» (122 чел.) и другие. </a:t>
            </a:r>
            <a:r>
              <a:rPr lang="ru-RU" sz="1400" dirty="0"/>
              <a:t>Увеличение численности по сравнению с </a:t>
            </a:r>
            <a:r>
              <a:rPr lang="ru-RU" sz="1400" dirty="0" smtClean="0"/>
              <a:t>2017 </a:t>
            </a:r>
            <a:r>
              <a:rPr lang="ru-RU" sz="1400" dirty="0"/>
              <a:t>годом произошло на таких предприятиях как ООО </a:t>
            </a:r>
            <a:r>
              <a:rPr lang="ru-RU" sz="1400" dirty="0" smtClean="0"/>
              <a:t>«</a:t>
            </a:r>
            <a:r>
              <a:rPr lang="ru-RU" sz="1400" dirty="0" err="1" smtClean="0"/>
              <a:t>Стора</a:t>
            </a:r>
            <a:r>
              <a:rPr lang="ru-RU" sz="1400" dirty="0" smtClean="0"/>
              <a:t> </a:t>
            </a:r>
            <a:r>
              <a:rPr lang="ru-RU" sz="1400" dirty="0" err="1" smtClean="0"/>
              <a:t>Энсо</a:t>
            </a:r>
            <a:r>
              <a:rPr lang="ru-RU" sz="1400" dirty="0" smtClean="0"/>
              <a:t> </a:t>
            </a:r>
            <a:r>
              <a:rPr lang="ru-RU" sz="1400" dirty="0" err="1" smtClean="0"/>
              <a:t>Пакаджинг</a:t>
            </a:r>
            <a:r>
              <a:rPr lang="ru-RU" sz="1400" dirty="0" smtClean="0"/>
              <a:t> ББ» </a:t>
            </a:r>
            <a:r>
              <a:rPr lang="ru-RU" sz="1400" dirty="0"/>
              <a:t>(</a:t>
            </a:r>
            <a:r>
              <a:rPr lang="ru-RU" sz="1400" dirty="0" smtClean="0"/>
              <a:t>12 </a:t>
            </a:r>
            <a:r>
              <a:rPr lang="ru-RU" sz="1400" dirty="0"/>
              <a:t>чел.), ООО </a:t>
            </a:r>
            <a:r>
              <a:rPr lang="ru-RU" sz="1400" dirty="0" smtClean="0"/>
              <a:t>«ТД </a:t>
            </a:r>
            <a:r>
              <a:rPr lang="ru-RU" sz="1400" dirty="0" err="1" smtClean="0"/>
              <a:t>Пинскдрев</a:t>
            </a:r>
            <a:r>
              <a:rPr lang="ru-RU" sz="1400" dirty="0" smtClean="0"/>
              <a:t>» (37 </a:t>
            </a:r>
            <a:r>
              <a:rPr lang="ru-RU" sz="1400" dirty="0"/>
              <a:t>чел.). ООО </a:t>
            </a:r>
            <a:r>
              <a:rPr lang="ru-RU" sz="1400" dirty="0" smtClean="0"/>
              <a:t>«</a:t>
            </a:r>
            <a:r>
              <a:rPr lang="ru-RU" sz="1400" dirty="0" err="1" smtClean="0"/>
              <a:t>МаксиМед</a:t>
            </a:r>
            <a:r>
              <a:rPr lang="ru-RU" sz="1400" dirty="0" smtClean="0"/>
              <a:t>» (14 </a:t>
            </a:r>
            <a:r>
              <a:rPr lang="ru-RU" sz="1400" dirty="0"/>
              <a:t>чел</a:t>
            </a:r>
            <a:r>
              <a:rPr lang="ru-RU" sz="1400" dirty="0" smtClean="0"/>
              <a:t>.) </a:t>
            </a:r>
            <a:r>
              <a:rPr lang="ru-RU" sz="1400" dirty="0"/>
              <a:t>и других.</a:t>
            </a:r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сфере занятости населения отмечается уменьшение численности безработных граждан, в том числе состоящих на регистрационном учете в органах службы занятости населения. По состоянию на 01.01.2018 в службе занятости населения зарегистрированы 69 человек. </a:t>
            </a:r>
            <a:r>
              <a:rPr lang="ru-RU" sz="1400" dirty="0" smtClean="0"/>
              <a:t>На 01.01.2019 количество безработных уменьшилось до 55 человек. Уровень </a:t>
            </a:r>
            <a:r>
              <a:rPr lang="ru-RU" sz="1400" dirty="0"/>
              <a:t>официально зарегистрированной безработицы на конец </a:t>
            </a:r>
            <a:r>
              <a:rPr lang="ru-RU" sz="1400" dirty="0" smtClean="0"/>
              <a:t>2018 </a:t>
            </a:r>
            <a:r>
              <a:rPr lang="ru-RU" sz="1400" dirty="0"/>
              <a:t>года составил </a:t>
            </a:r>
            <a:r>
              <a:rPr lang="ru-RU" sz="1400" dirty="0" smtClean="0"/>
              <a:t>0,3% </a:t>
            </a:r>
            <a:r>
              <a:rPr lang="ru-RU" sz="1400" dirty="0"/>
              <a:t>против </a:t>
            </a:r>
            <a:r>
              <a:rPr lang="ru-RU" sz="1400" dirty="0" smtClean="0"/>
              <a:t>0,31% </a:t>
            </a:r>
            <a:r>
              <a:rPr lang="ru-RU" sz="1400" dirty="0"/>
              <a:t>в </a:t>
            </a:r>
            <a:r>
              <a:rPr lang="ru-RU" sz="1400" dirty="0" smtClean="0"/>
              <a:t>2017 </a:t>
            </a:r>
            <a:r>
              <a:rPr lang="ru-RU" sz="1400" dirty="0"/>
              <a:t>году. (Для сравнения: уровень по Калужской области составил в </a:t>
            </a:r>
            <a:r>
              <a:rPr lang="ru-RU" sz="1400" dirty="0" smtClean="0"/>
              <a:t>2018 </a:t>
            </a:r>
            <a:r>
              <a:rPr lang="ru-RU" sz="1400" dirty="0"/>
              <a:t>году </a:t>
            </a:r>
            <a:r>
              <a:rPr lang="ru-RU" sz="1400" dirty="0" smtClean="0"/>
              <a:t>0,5%). </a:t>
            </a:r>
            <a:r>
              <a:rPr lang="ru-RU" sz="1400" dirty="0"/>
              <a:t>Таким образом, по уровню занятости населения Балабаново является одним из наиболее благополучных населенных пунктов Калужской области. 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601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375"/>
            <a:ext cx="7778178" cy="109936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15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жизни</a:t>
            </a:r>
          </a:p>
          <a:p>
            <a:pPr algn="just"/>
            <a:r>
              <a:rPr lang="ru-RU" sz="1200" dirty="0"/>
              <a:t>        В </a:t>
            </a:r>
            <a:r>
              <a:rPr lang="ru-RU" sz="1200" dirty="0" smtClean="0"/>
              <a:t>2018 </a:t>
            </a:r>
            <a:r>
              <a:rPr lang="ru-RU" sz="1200" dirty="0"/>
              <a:t>году в Балабаново среднемесячная заработная плата составила </a:t>
            </a:r>
            <a:r>
              <a:rPr lang="ru-RU" sz="1200" dirty="0" smtClean="0"/>
              <a:t>34 883 </a:t>
            </a:r>
            <a:r>
              <a:rPr lang="ru-RU" sz="1200" dirty="0"/>
              <a:t>рубля, что на </a:t>
            </a:r>
            <a:r>
              <a:rPr lang="ru-RU" sz="1200" dirty="0" smtClean="0"/>
              <a:t>4,5% </a:t>
            </a:r>
            <a:r>
              <a:rPr lang="ru-RU" sz="1200" dirty="0"/>
              <a:t>выше уровня </a:t>
            </a:r>
            <a:r>
              <a:rPr lang="ru-RU" sz="1200" dirty="0" smtClean="0"/>
              <a:t>2017 </a:t>
            </a:r>
            <a:r>
              <a:rPr lang="ru-RU" sz="1200" dirty="0"/>
              <a:t>года. В </a:t>
            </a:r>
            <a:r>
              <a:rPr lang="ru-RU" sz="1200" dirty="0" smtClean="0"/>
              <a:t>2019 </a:t>
            </a:r>
            <a:r>
              <a:rPr lang="ru-RU" sz="1200" dirty="0"/>
              <a:t>году также ожидается увеличение заработной платы к уровню </a:t>
            </a:r>
            <a:r>
              <a:rPr lang="ru-RU" sz="1200" dirty="0" smtClean="0"/>
              <a:t>2018 </a:t>
            </a:r>
            <a:r>
              <a:rPr lang="ru-RU" sz="1200" dirty="0"/>
              <a:t>года на </a:t>
            </a:r>
            <a:r>
              <a:rPr lang="ru-RU" sz="1200" dirty="0" smtClean="0"/>
              <a:t>3% </a:t>
            </a:r>
            <a:r>
              <a:rPr lang="ru-RU" sz="1200" dirty="0"/>
              <a:t>- она  составит </a:t>
            </a:r>
            <a:r>
              <a:rPr lang="ru-RU" sz="1200" dirty="0" smtClean="0"/>
              <a:t>35 784 </a:t>
            </a:r>
            <a:r>
              <a:rPr lang="ru-RU" sz="1200" dirty="0"/>
              <a:t>руб. Рост заработной платы в среднем на </a:t>
            </a:r>
            <a:r>
              <a:rPr lang="ru-RU" sz="1200" dirty="0" smtClean="0"/>
              <a:t>3% </a:t>
            </a:r>
            <a:r>
              <a:rPr lang="ru-RU" sz="1200" dirty="0"/>
              <a:t>ежегодно планируется в </a:t>
            </a:r>
            <a:r>
              <a:rPr lang="ru-RU" sz="1200" dirty="0" smtClean="0"/>
              <a:t>2020-2022 </a:t>
            </a:r>
            <a:r>
              <a:rPr lang="ru-RU" sz="1200" dirty="0"/>
              <a:t>годах</a:t>
            </a:r>
            <a:r>
              <a:rPr lang="ru-RU" sz="1200" dirty="0" smtClean="0"/>
              <a:t>.</a:t>
            </a:r>
            <a:endParaRPr lang="ru-RU" sz="1200" dirty="0"/>
          </a:p>
          <a:p>
            <a:pPr algn="just"/>
            <a:r>
              <a:rPr lang="ru-RU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Промышленное производство</a:t>
            </a:r>
          </a:p>
          <a:p>
            <a:pPr algn="just"/>
            <a:r>
              <a:rPr lang="ru-RU" sz="1200" dirty="0"/>
              <a:t>      </a:t>
            </a:r>
            <a:r>
              <a:rPr lang="ru-RU" sz="1200" dirty="0" smtClean="0"/>
              <a:t>  </a:t>
            </a:r>
            <a:r>
              <a:rPr lang="ru-RU" sz="1200" dirty="0"/>
              <a:t>В </a:t>
            </a:r>
            <a:r>
              <a:rPr lang="ru-RU" sz="1200" dirty="0" smtClean="0"/>
              <a:t>2018 </a:t>
            </a:r>
            <a:r>
              <a:rPr lang="ru-RU" sz="1200" dirty="0"/>
              <a:t>году в промышленности в целом не произошло увеличения объемов производства по сравнению с  </a:t>
            </a:r>
            <a:r>
              <a:rPr lang="ru-RU" sz="1200" dirty="0" smtClean="0"/>
              <a:t>2017 </a:t>
            </a:r>
            <a:r>
              <a:rPr lang="ru-RU" sz="1200" dirty="0"/>
              <a:t>годом. Однако некоторые предприятия показали рост объемов отгруженной продукции к уровню </a:t>
            </a:r>
            <a:r>
              <a:rPr lang="ru-RU" sz="1200" dirty="0" smtClean="0"/>
              <a:t>2017 </a:t>
            </a:r>
            <a:r>
              <a:rPr lang="ru-RU" sz="1200" dirty="0"/>
              <a:t>года. Среди них такие крупные предприятия как ООО «</a:t>
            </a:r>
            <a:r>
              <a:rPr lang="ru-RU" sz="1200" dirty="0" err="1"/>
              <a:t>Фрилайт</a:t>
            </a:r>
            <a:r>
              <a:rPr lang="ru-RU" sz="1200" dirty="0"/>
              <a:t>» (на </a:t>
            </a:r>
            <a:r>
              <a:rPr lang="ru-RU" sz="1200" dirty="0" smtClean="0"/>
              <a:t>13%), </a:t>
            </a:r>
            <a:r>
              <a:rPr lang="ru-RU" sz="1200" dirty="0"/>
              <a:t>ООО «</a:t>
            </a:r>
            <a:r>
              <a:rPr lang="ru-RU" sz="1200" dirty="0" err="1"/>
              <a:t>Стора</a:t>
            </a:r>
            <a:r>
              <a:rPr lang="ru-RU" sz="1200" dirty="0"/>
              <a:t> </a:t>
            </a:r>
            <a:r>
              <a:rPr lang="ru-RU" sz="1200" dirty="0" err="1"/>
              <a:t>Энсо</a:t>
            </a:r>
            <a:r>
              <a:rPr lang="ru-RU" sz="1200" dirty="0"/>
              <a:t> </a:t>
            </a:r>
            <a:r>
              <a:rPr lang="ru-RU" sz="1200" dirty="0" err="1"/>
              <a:t>Пакаджинг</a:t>
            </a:r>
            <a:r>
              <a:rPr lang="ru-RU" sz="1200" dirty="0"/>
              <a:t> ББ» (на </a:t>
            </a:r>
            <a:r>
              <a:rPr lang="ru-RU" sz="1200" dirty="0" smtClean="0"/>
              <a:t>11%), </a:t>
            </a:r>
            <a:r>
              <a:rPr lang="ru-RU" sz="1200" dirty="0"/>
              <a:t>ООО </a:t>
            </a:r>
            <a:r>
              <a:rPr lang="ru-RU" sz="1200" dirty="0" smtClean="0"/>
              <a:t>«</a:t>
            </a:r>
            <a:r>
              <a:rPr lang="ru-RU" sz="1200" dirty="0" err="1" smtClean="0"/>
              <a:t>Хонисел-ру</a:t>
            </a:r>
            <a:r>
              <a:rPr lang="ru-RU" sz="1200" dirty="0" smtClean="0"/>
              <a:t>» </a:t>
            </a:r>
            <a:r>
              <a:rPr lang="ru-RU" sz="1200" dirty="0"/>
              <a:t>(на </a:t>
            </a:r>
            <a:r>
              <a:rPr lang="ru-RU" sz="1200" dirty="0" smtClean="0"/>
              <a:t>4%).       </a:t>
            </a:r>
            <a:endParaRPr lang="ru-RU" sz="1200" dirty="0"/>
          </a:p>
          <a:p>
            <a:pPr algn="just"/>
            <a:r>
              <a:rPr lang="ru-RU" sz="1200" dirty="0"/>
              <a:t>       Снижение объемов произошло на </a:t>
            </a:r>
            <a:r>
              <a:rPr lang="ru-RU" sz="1200" dirty="0" smtClean="0"/>
              <a:t>АО «</a:t>
            </a:r>
            <a:r>
              <a:rPr lang="ru-RU" sz="1200" dirty="0" err="1" smtClean="0"/>
              <a:t>Итера</a:t>
            </a:r>
            <a:r>
              <a:rPr lang="ru-RU" sz="1200" dirty="0" smtClean="0"/>
              <a:t>» (на 19%), ООО «Соболь» (на 15%), ООО «КМДК «Союз-Центр» (на 13%), ООО «</a:t>
            </a:r>
            <a:r>
              <a:rPr lang="ru-RU" sz="1200" dirty="0" err="1" smtClean="0"/>
              <a:t>Декопласт</a:t>
            </a:r>
            <a:r>
              <a:rPr lang="ru-RU" sz="1200" dirty="0" smtClean="0"/>
              <a:t>-КК» (на 35%).</a:t>
            </a:r>
            <a:endParaRPr lang="ru-RU" sz="1200" dirty="0"/>
          </a:p>
          <a:p>
            <a:pPr algn="just"/>
            <a:r>
              <a:rPr lang="ru-RU" sz="1200" dirty="0"/>
              <a:t>       </a:t>
            </a:r>
            <a:r>
              <a:rPr lang="ru-RU" sz="1200" dirty="0" smtClean="0"/>
              <a:t>Объем </a:t>
            </a:r>
            <a:r>
              <a:rPr lang="ru-RU" sz="1200" dirty="0"/>
              <a:t>производства промышленной продукции в отчетном году крупных и средних предприятий  составил </a:t>
            </a:r>
            <a:r>
              <a:rPr lang="ru-RU" sz="1200" dirty="0" smtClean="0"/>
              <a:t>17 469  </a:t>
            </a:r>
            <a:r>
              <a:rPr lang="ru-RU" sz="1200" dirty="0"/>
              <a:t>млн. руб., или </a:t>
            </a:r>
            <a:r>
              <a:rPr lang="ru-RU" sz="1200" dirty="0" smtClean="0"/>
              <a:t>91% </a:t>
            </a:r>
            <a:r>
              <a:rPr lang="ru-RU" sz="1200" dirty="0"/>
              <a:t>фактического выпуска </a:t>
            </a:r>
            <a:r>
              <a:rPr lang="ru-RU" sz="1200" dirty="0" smtClean="0"/>
              <a:t>2017 </a:t>
            </a:r>
            <a:r>
              <a:rPr lang="ru-RU" sz="1200" dirty="0"/>
              <a:t>года. По оценке </a:t>
            </a:r>
            <a:r>
              <a:rPr lang="ru-RU" sz="1200" dirty="0" smtClean="0"/>
              <a:t>2019 </a:t>
            </a:r>
            <a:r>
              <a:rPr lang="ru-RU" sz="1200" dirty="0"/>
              <a:t>года ожидается увеличение объемов отгруженной продукции до </a:t>
            </a:r>
            <a:r>
              <a:rPr lang="ru-RU" sz="1200" dirty="0" smtClean="0"/>
              <a:t>21 244 </a:t>
            </a:r>
            <a:r>
              <a:rPr lang="ru-RU" sz="1200" dirty="0"/>
              <a:t>млн. руб. </a:t>
            </a:r>
          </a:p>
          <a:p>
            <a:pPr algn="just"/>
            <a:r>
              <a:rPr lang="ru-RU" sz="1200" dirty="0"/>
              <a:t>       По малым предприятиям объем в </a:t>
            </a:r>
            <a:r>
              <a:rPr lang="ru-RU" sz="1200" dirty="0" smtClean="0"/>
              <a:t>2018 </a:t>
            </a:r>
            <a:r>
              <a:rPr lang="ru-RU" sz="1200" dirty="0"/>
              <a:t>году составил </a:t>
            </a:r>
            <a:r>
              <a:rPr lang="ru-RU" sz="1200" dirty="0" smtClean="0"/>
              <a:t>1751 </a:t>
            </a:r>
            <a:r>
              <a:rPr lang="ru-RU" sz="1200" dirty="0"/>
              <a:t>млн. руб., или 102% фактического объема </a:t>
            </a:r>
            <a:r>
              <a:rPr lang="ru-RU" sz="1200" dirty="0" smtClean="0"/>
              <a:t>2017 </a:t>
            </a:r>
            <a:r>
              <a:rPr lang="ru-RU" sz="1200" dirty="0"/>
              <a:t>года. Увеличение объемов производства </a:t>
            </a:r>
            <a:r>
              <a:rPr lang="ru-RU" sz="1200" dirty="0" smtClean="0"/>
              <a:t>к уровню 2017 года по </a:t>
            </a:r>
            <a:r>
              <a:rPr lang="ru-RU" sz="1200" dirty="0"/>
              <a:t>малым предприятиям в </a:t>
            </a:r>
            <a:r>
              <a:rPr lang="ru-RU" sz="1200" dirty="0" smtClean="0"/>
              <a:t>2018 </a:t>
            </a:r>
            <a:r>
              <a:rPr lang="ru-RU" sz="1200" dirty="0"/>
              <a:t>году показали ООО </a:t>
            </a:r>
            <a:r>
              <a:rPr lang="ru-RU" sz="1200" dirty="0" smtClean="0"/>
              <a:t>«ТД </a:t>
            </a:r>
            <a:r>
              <a:rPr lang="ru-RU" sz="1200" dirty="0" err="1" smtClean="0"/>
              <a:t>Фрилайт</a:t>
            </a:r>
            <a:r>
              <a:rPr lang="ru-RU" sz="1200" dirty="0" smtClean="0"/>
              <a:t>» (191%), </a:t>
            </a:r>
            <a:r>
              <a:rPr lang="ru-RU" sz="1200" dirty="0"/>
              <a:t>ООО «</a:t>
            </a:r>
            <a:r>
              <a:rPr lang="ru-RU" sz="1200" dirty="0" err="1"/>
              <a:t>Трейдсервис</a:t>
            </a:r>
            <a:r>
              <a:rPr lang="ru-RU" sz="1200" dirty="0"/>
              <a:t>» </a:t>
            </a:r>
            <a:r>
              <a:rPr lang="ru-RU" sz="1200" dirty="0" smtClean="0"/>
              <a:t>(162%), </a:t>
            </a:r>
            <a:r>
              <a:rPr lang="ru-RU" sz="1200" dirty="0"/>
              <a:t>ООО «</a:t>
            </a:r>
            <a:r>
              <a:rPr lang="ru-RU" sz="1200" dirty="0" smtClean="0"/>
              <a:t>Порционные продукты» </a:t>
            </a:r>
            <a:r>
              <a:rPr lang="ru-RU" sz="1200" dirty="0"/>
              <a:t>(на </a:t>
            </a:r>
            <a:r>
              <a:rPr lang="ru-RU" sz="1200" dirty="0" smtClean="0"/>
              <a:t>106%) </a:t>
            </a:r>
            <a:r>
              <a:rPr lang="ru-RU" sz="1200" dirty="0"/>
              <a:t>и другие. Уменьшение объемов произошло у ОАО «БМНУ» (на </a:t>
            </a:r>
            <a:r>
              <a:rPr lang="ru-RU" sz="1200" dirty="0" smtClean="0"/>
              <a:t>13%), </a:t>
            </a:r>
            <a:r>
              <a:rPr lang="ru-RU" sz="1200" dirty="0"/>
              <a:t>ООО </a:t>
            </a:r>
            <a:r>
              <a:rPr lang="ru-RU" sz="1200" dirty="0" smtClean="0"/>
              <a:t>«Монолит» </a:t>
            </a:r>
            <a:r>
              <a:rPr lang="ru-RU" sz="1200" dirty="0"/>
              <a:t>(на </a:t>
            </a:r>
            <a:r>
              <a:rPr lang="ru-RU" sz="1200" dirty="0" smtClean="0"/>
              <a:t>99</a:t>
            </a:r>
            <a:r>
              <a:rPr lang="ru-RU" sz="1200" dirty="0"/>
              <a:t>%) и у других предприятий.</a:t>
            </a:r>
          </a:p>
          <a:p>
            <a:pPr algn="just"/>
            <a:r>
              <a:rPr lang="ru-RU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</a:t>
            </a:r>
            <a:endParaRPr lang="ru-RU" sz="1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200" dirty="0"/>
              <a:t>       Всего на территории городского поселения «Город Балабаново» в </a:t>
            </a:r>
            <a:r>
              <a:rPr lang="ru-RU" sz="1200" dirty="0" smtClean="0"/>
              <a:t>2018 </a:t>
            </a:r>
            <a:r>
              <a:rPr lang="ru-RU" sz="1200" dirty="0"/>
              <a:t>году действовало </a:t>
            </a:r>
            <a:r>
              <a:rPr lang="ru-RU" sz="1200" dirty="0" smtClean="0"/>
              <a:t>58 </a:t>
            </a:r>
            <a:r>
              <a:rPr lang="ru-RU" sz="1200" dirty="0"/>
              <a:t>предприятий данной отрасли. В </a:t>
            </a:r>
            <a:r>
              <a:rPr lang="ru-RU" sz="1200" dirty="0" smtClean="0"/>
              <a:t>2018 </a:t>
            </a:r>
            <a:r>
              <a:rPr lang="ru-RU" sz="1200" dirty="0"/>
              <a:t>году объемы работ предприятий по виду деятельности «Строительство» составили </a:t>
            </a:r>
            <a:r>
              <a:rPr lang="ru-RU" sz="1200" dirty="0" smtClean="0"/>
              <a:t>875  </a:t>
            </a:r>
            <a:r>
              <a:rPr lang="ru-RU" sz="1200" dirty="0"/>
              <a:t>млн. руб., что </a:t>
            </a:r>
            <a:r>
              <a:rPr lang="ru-RU" sz="1200" dirty="0" smtClean="0"/>
              <a:t>соответствует уровню 2017 </a:t>
            </a:r>
            <a:r>
              <a:rPr lang="ru-RU" sz="1200" dirty="0"/>
              <a:t>года. Увеличились объемы работ в </a:t>
            </a:r>
            <a:r>
              <a:rPr lang="ru-RU" sz="1200" dirty="0" smtClean="0"/>
              <a:t>2018 </a:t>
            </a:r>
            <a:r>
              <a:rPr lang="ru-RU" sz="1200" dirty="0"/>
              <a:t>году по сравнению с </a:t>
            </a:r>
            <a:r>
              <a:rPr lang="ru-RU" sz="1200" dirty="0" smtClean="0"/>
              <a:t>2017 </a:t>
            </a:r>
            <a:r>
              <a:rPr lang="ru-RU" sz="1200" dirty="0"/>
              <a:t>годом у таких предприятий, как ООО </a:t>
            </a:r>
            <a:r>
              <a:rPr lang="ru-RU" sz="1200" dirty="0" smtClean="0"/>
              <a:t>«</a:t>
            </a:r>
            <a:r>
              <a:rPr lang="ru-RU" sz="1200" dirty="0" err="1" smtClean="0"/>
              <a:t>Стройпром</a:t>
            </a:r>
            <a:r>
              <a:rPr lang="ru-RU" sz="1200" dirty="0" smtClean="0"/>
              <a:t>»,  </a:t>
            </a:r>
            <a:r>
              <a:rPr lang="ru-RU" sz="1200" dirty="0"/>
              <a:t>ООО </a:t>
            </a:r>
            <a:r>
              <a:rPr lang="ru-RU" sz="1200" dirty="0" smtClean="0"/>
              <a:t>«</a:t>
            </a:r>
            <a:r>
              <a:rPr lang="ru-RU" sz="1200" dirty="0" err="1" smtClean="0"/>
              <a:t>МастерСтрой</a:t>
            </a:r>
            <a:r>
              <a:rPr lang="ru-RU" sz="1200" dirty="0" smtClean="0"/>
              <a:t>», </a:t>
            </a:r>
            <a:r>
              <a:rPr lang="ru-RU" sz="1200" dirty="0"/>
              <a:t>ООО «</a:t>
            </a:r>
            <a:r>
              <a:rPr lang="ru-RU" sz="1200" dirty="0" err="1"/>
              <a:t>Капиталпроект</a:t>
            </a:r>
            <a:r>
              <a:rPr lang="ru-RU" sz="1200" dirty="0"/>
              <a:t>», ООО «</a:t>
            </a:r>
            <a:r>
              <a:rPr lang="ru-RU" sz="1200" dirty="0" err="1"/>
              <a:t>Стройкровля</a:t>
            </a:r>
            <a:r>
              <a:rPr lang="ru-RU" sz="1200" dirty="0"/>
              <a:t>» и других</a:t>
            </a:r>
            <a:r>
              <a:rPr lang="ru-RU" sz="1200" dirty="0" smtClean="0"/>
              <a:t>. Сократились объемы у ООО «</a:t>
            </a:r>
            <a:r>
              <a:rPr lang="ru-RU" sz="1200" dirty="0" err="1" smtClean="0"/>
              <a:t>ГриТа</a:t>
            </a:r>
            <a:r>
              <a:rPr lang="ru-RU" sz="1200" dirty="0" smtClean="0"/>
              <a:t>», ООО «РЮМИН», ООО «</a:t>
            </a:r>
            <a:r>
              <a:rPr lang="ru-RU" sz="1200" dirty="0" err="1" smtClean="0"/>
              <a:t>Эсла</a:t>
            </a:r>
            <a:r>
              <a:rPr lang="ru-RU" sz="1200" dirty="0" smtClean="0"/>
              <a:t>» и других.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858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375"/>
            <a:ext cx="7778178" cy="109936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16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Малое предпринимательство</a:t>
            </a:r>
          </a:p>
          <a:p>
            <a:pPr algn="just"/>
            <a:r>
              <a:rPr lang="ru-RU" sz="1300" dirty="0"/>
              <a:t>     Малое предпринимательство является неотъемлемой частью рыночной системы хозяйства города.</a:t>
            </a:r>
          </a:p>
          <a:p>
            <a:pPr algn="just"/>
            <a:r>
              <a:rPr lang="ru-RU" sz="1300" dirty="0"/>
              <a:t>     По состоянию на </a:t>
            </a:r>
            <a:r>
              <a:rPr lang="ru-RU" sz="1300" dirty="0" smtClean="0"/>
              <a:t>начало 2018 </a:t>
            </a:r>
            <a:r>
              <a:rPr lang="ru-RU" sz="1300" dirty="0"/>
              <a:t>года в городе зарегистрировано </a:t>
            </a:r>
            <a:r>
              <a:rPr lang="ru-RU" sz="1300" dirty="0" smtClean="0"/>
              <a:t>463 малых предприятий.  </a:t>
            </a:r>
            <a:r>
              <a:rPr lang="ru-RU" sz="1300" dirty="0"/>
              <a:t>Среднесписочная численность работников составила </a:t>
            </a:r>
            <a:r>
              <a:rPr lang="ru-RU" sz="1300" dirty="0" smtClean="0"/>
              <a:t>3663 человека. </a:t>
            </a:r>
            <a:endParaRPr lang="ru-RU" sz="1300" dirty="0"/>
          </a:p>
          <a:p>
            <a:pPr algn="just"/>
            <a:r>
              <a:rPr lang="ru-RU" sz="1300" dirty="0"/>
              <a:t>     Субъектами малого предпринимательства  по итогам </a:t>
            </a:r>
            <a:r>
              <a:rPr lang="ru-RU" sz="1300" dirty="0" smtClean="0"/>
              <a:t>2018 </a:t>
            </a:r>
            <a:r>
              <a:rPr lang="ru-RU" sz="1300" dirty="0"/>
              <a:t>года:</a:t>
            </a:r>
          </a:p>
          <a:p>
            <a:pPr algn="just"/>
            <a:r>
              <a:rPr lang="ru-RU" sz="1300" dirty="0" smtClean="0"/>
              <a:t>-    </a:t>
            </a:r>
            <a:r>
              <a:rPr lang="ru-RU" sz="1300" dirty="0"/>
              <a:t>отгружено товаров собственного производства на сумму 4 </a:t>
            </a:r>
            <a:r>
              <a:rPr lang="ru-RU" sz="1300" dirty="0" smtClean="0"/>
              <a:t>424 </a:t>
            </a:r>
            <a:r>
              <a:rPr lang="ru-RU" sz="1300" dirty="0"/>
              <a:t>млн. руб., </a:t>
            </a:r>
          </a:p>
          <a:p>
            <a:pPr algn="just"/>
            <a:r>
              <a:rPr lang="ru-RU" sz="1300" dirty="0" smtClean="0"/>
              <a:t>-   продано </a:t>
            </a:r>
            <a:r>
              <a:rPr lang="ru-RU" sz="1300" dirty="0"/>
              <a:t>в сфере оптовой и розничной торговли товаров несобственного производства на сумму 3 </a:t>
            </a:r>
            <a:r>
              <a:rPr lang="ru-RU" sz="1300" dirty="0" smtClean="0"/>
              <a:t>696 </a:t>
            </a:r>
            <a:r>
              <a:rPr lang="ru-RU" sz="1300" dirty="0"/>
              <a:t>млн. руб. </a:t>
            </a:r>
          </a:p>
          <a:p>
            <a:pPr algn="just"/>
            <a:r>
              <a:rPr lang="ru-RU" sz="1300" dirty="0"/>
              <a:t>В общей сумме отгруженных товаров собственного производства наибольший удельный вес имеют товары промышленные (40%) и строительные (20%).</a:t>
            </a:r>
          </a:p>
          <a:p>
            <a:pPr algn="just"/>
            <a:r>
              <a:rPr lang="ru-RU" sz="1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Финансовые результаты деятельности предприятий и организаци</a:t>
            </a:r>
            <a:r>
              <a:rPr lang="ru-RU" sz="1300" u="sng" dirty="0"/>
              <a:t>й</a:t>
            </a:r>
          </a:p>
          <a:p>
            <a:pPr algn="just"/>
            <a:r>
              <a:rPr lang="ru-RU" sz="1300" dirty="0"/>
              <a:t>        На протяжении последних  лет, в основном, за счет крупных и средних предприятий, наблюдались  положительные финансовые результаты предприятий города.  </a:t>
            </a:r>
          </a:p>
          <a:p>
            <a:pPr algn="just"/>
            <a:r>
              <a:rPr lang="ru-RU" sz="1300" dirty="0"/>
              <a:t>        Прибыль прибыльных предприятий в </a:t>
            </a:r>
            <a:r>
              <a:rPr lang="ru-RU" sz="1300" dirty="0" smtClean="0"/>
              <a:t>2018 </a:t>
            </a:r>
            <a:r>
              <a:rPr lang="ru-RU" sz="1300" dirty="0"/>
              <a:t>году составила  </a:t>
            </a:r>
            <a:r>
              <a:rPr lang="ru-RU" sz="1300" dirty="0" smtClean="0"/>
              <a:t>2710 </a:t>
            </a:r>
            <a:r>
              <a:rPr lang="ru-RU" sz="1300" dirty="0"/>
              <a:t>млн. руб., что </a:t>
            </a:r>
            <a:r>
              <a:rPr lang="ru-RU" sz="1300" dirty="0" smtClean="0"/>
              <a:t>соответствует уровню 2017 года. </a:t>
            </a:r>
          </a:p>
          <a:p>
            <a:pPr algn="just"/>
            <a:r>
              <a:rPr lang="ru-RU" sz="1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</a:t>
            </a:r>
            <a:endParaRPr lang="ru-RU" sz="1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300" dirty="0"/>
              <a:t>     В </a:t>
            </a:r>
            <a:r>
              <a:rPr lang="ru-RU" sz="1300" dirty="0" smtClean="0"/>
              <a:t>2018 </a:t>
            </a:r>
            <a:r>
              <a:rPr lang="ru-RU" sz="1300" dirty="0"/>
              <a:t>году объем инвестиций, включая в собственное производство, составил </a:t>
            </a:r>
            <a:r>
              <a:rPr lang="ru-RU" sz="1300" dirty="0" smtClean="0"/>
              <a:t>1452 </a:t>
            </a:r>
            <a:r>
              <a:rPr lang="ru-RU" sz="1300" dirty="0"/>
              <a:t>млн. руб., что </a:t>
            </a:r>
            <a:r>
              <a:rPr lang="ru-RU" sz="1300" dirty="0" smtClean="0"/>
              <a:t>на 7% превышает уровень 2017 </a:t>
            </a:r>
            <a:r>
              <a:rPr lang="ru-RU" sz="1300" dirty="0"/>
              <a:t>года. Из них </a:t>
            </a:r>
            <a:r>
              <a:rPr lang="ru-RU" sz="1300" dirty="0" smtClean="0"/>
              <a:t>295 </a:t>
            </a:r>
            <a:r>
              <a:rPr lang="ru-RU" sz="1300" dirty="0"/>
              <a:t>млн. руб. – инвестиции за счет собственных средств организаций, </a:t>
            </a:r>
            <a:r>
              <a:rPr lang="ru-RU" sz="1300" dirty="0" smtClean="0"/>
              <a:t>1121 </a:t>
            </a:r>
            <a:r>
              <a:rPr lang="ru-RU" sz="1300" dirty="0"/>
              <a:t>млн. руб. – за счет кредитов банков и заемных средств других организаций, </a:t>
            </a:r>
            <a:r>
              <a:rPr lang="ru-RU" sz="1300" dirty="0" smtClean="0"/>
              <a:t>36 </a:t>
            </a:r>
            <a:r>
              <a:rPr lang="ru-RU" sz="1300" dirty="0"/>
              <a:t>млн. руб. – за счет бюджетных средств. </a:t>
            </a:r>
            <a:endParaRPr lang="ru-RU" sz="1300" dirty="0" smtClean="0"/>
          </a:p>
          <a:p>
            <a:pPr algn="just"/>
            <a:r>
              <a:rPr lang="ru-RU" sz="1300" dirty="0"/>
              <a:t> </a:t>
            </a:r>
            <a:r>
              <a:rPr lang="ru-RU" sz="1300" dirty="0" smtClean="0"/>
              <a:t>    Бюджетные </a:t>
            </a:r>
            <a:r>
              <a:rPr lang="ru-RU" sz="1300" dirty="0"/>
              <a:t>средства были направлены </a:t>
            </a:r>
            <a:r>
              <a:rPr lang="ru-RU" sz="1300" dirty="0" smtClean="0"/>
              <a:t>на реконструкцию котельных и тепловых сетей по договору концессии, а также на </a:t>
            </a:r>
            <a:r>
              <a:rPr lang="ru-RU" sz="1300" dirty="0"/>
              <a:t>благоустройство города: </a:t>
            </a:r>
            <a:r>
              <a:rPr lang="ru-RU" sz="1300" dirty="0" smtClean="0"/>
              <a:t>устройство площадки за магазином «Родной», устройство пешеходной зоны со сквером по ул. Гагарина к поликлинике, установку скульптуры в Сквер воинской доблести, устройство стены памяти Владимиру </a:t>
            </a:r>
            <a:r>
              <a:rPr lang="ru-RU" sz="1300" dirty="0" err="1" smtClean="0"/>
              <a:t>Скварцевичу</a:t>
            </a:r>
            <a:r>
              <a:rPr lang="ru-RU" sz="1300" dirty="0" smtClean="0"/>
              <a:t>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0416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375"/>
            <a:ext cx="7778178" cy="109936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17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8"/>
          </a:xfrm>
        </p:spPr>
        <p:txBody>
          <a:bodyPr>
            <a:normAutofit/>
          </a:bodyPr>
          <a:lstStyle/>
          <a:p>
            <a:pPr algn="just"/>
            <a:r>
              <a:rPr lang="ru-RU" sz="1200" dirty="0" smtClean="0"/>
              <a:t>      Реализацию </a:t>
            </a:r>
            <a:r>
              <a:rPr lang="ru-RU" sz="1200" dirty="0"/>
              <a:t>инвестиционных проектов с привлечением собственных средств организаций </a:t>
            </a:r>
            <a:r>
              <a:rPr lang="ru-RU" sz="1200" dirty="0" smtClean="0"/>
              <a:t>осуществили </a:t>
            </a:r>
            <a:r>
              <a:rPr lang="ru-RU" sz="1200" dirty="0"/>
              <a:t>в 2018 году  ООО «</a:t>
            </a:r>
            <a:r>
              <a:rPr lang="ru-RU" sz="1200" dirty="0" err="1"/>
              <a:t>Стора</a:t>
            </a:r>
            <a:r>
              <a:rPr lang="ru-RU" sz="1200" dirty="0"/>
              <a:t> </a:t>
            </a:r>
            <a:r>
              <a:rPr lang="ru-RU" sz="1200" dirty="0" err="1"/>
              <a:t>Энсо</a:t>
            </a:r>
            <a:r>
              <a:rPr lang="ru-RU" sz="1200" dirty="0"/>
              <a:t> </a:t>
            </a:r>
            <a:r>
              <a:rPr lang="ru-RU" sz="1200" dirty="0" err="1"/>
              <a:t>Пакаджинг</a:t>
            </a:r>
            <a:r>
              <a:rPr lang="ru-RU" sz="1200" dirty="0"/>
              <a:t> ББ», ООО «Соболь», ООО «</a:t>
            </a:r>
            <a:r>
              <a:rPr lang="ru-RU" sz="1200" dirty="0" err="1"/>
              <a:t>Фрилайт</a:t>
            </a:r>
            <a:r>
              <a:rPr lang="ru-RU" sz="1200" dirty="0"/>
              <a:t>», </a:t>
            </a:r>
            <a:r>
              <a:rPr lang="ru-RU" sz="1200" dirty="0" smtClean="0"/>
              <a:t>ООО «Симон Электрик», ООО </a:t>
            </a:r>
            <a:r>
              <a:rPr lang="ru-RU" sz="1200" dirty="0"/>
              <a:t>«</a:t>
            </a:r>
            <a:r>
              <a:rPr lang="ru-RU" sz="1200" dirty="0" err="1"/>
              <a:t>МаксиМед</a:t>
            </a:r>
            <a:r>
              <a:rPr lang="ru-RU" sz="1200" dirty="0"/>
              <a:t>» и другие. Ряд предприятий </a:t>
            </a:r>
            <a:r>
              <a:rPr lang="ru-RU" sz="1200" dirty="0" smtClean="0"/>
              <a:t>произвели  </a:t>
            </a:r>
            <a:r>
              <a:rPr lang="ru-RU" sz="1200" dirty="0"/>
              <a:t>в 2018 году инвестиции за счет заемных средств других организаций и банковской системы кредитования. К таким предприятиям относятся ООО </a:t>
            </a:r>
            <a:r>
              <a:rPr lang="ru-RU" sz="1200" dirty="0" smtClean="0"/>
              <a:t>«КМДК «Союз-Центр</a:t>
            </a:r>
            <a:r>
              <a:rPr lang="ru-RU" sz="1200" dirty="0"/>
              <a:t>», ООО «ТД </a:t>
            </a:r>
            <a:r>
              <a:rPr lang="ru-RU" sz="1200" dirty="0" err="1"/>
              <a:t>Пинскдрев</a:t>
            </a:r>
            <a:r>
              <a:rPr lang="ru-RU" sz="1200" dirty="0"/>
              <a:t>», </a:t>
            </a:r>
            <a:r>
              <a:rPr lang="ru-RU" sz="1200" dirty="0" smtClean="0"/>
              <a:t>ООО </a:t>
            </a:r>
            <a:r>
              <a:rPr lang="ru-RU" sz="1200" dirty="0"/>
              <a:t>«Кит</a:t>
            </a:r>
            <a:r>
              <a:rPr lang="ru-RU" sz="1200" dirty="0" smtClean="0"/>
              <a:t>», ООО «</a:t>
            </a:r>
            <a:r>
              <a:rPr lang="ru-RU" sz="1200" dirty="0" err="1" smtClean="0"/>
              <a:t>Декопласт</a:t>
            </a:r>
            <a:r>
              <a:rPr lang="ru-RU" sz="1200" dirty="0" smtClean="0"/>
              <a:t>-КК», ООО «</a:t>
            </a:r>
            <a:r>
              <a:rPr lang="ru-RU" sz="1200" dirty="0" err="1" smtClean="0"/>
              <a:t>МаксиМед</a:t>
            </a:r>
            <a:r>
              <a:rPr lang="ru-RU" sz="1200" dirty="0" smtClean="0"/>
              <a:t>» </a:t>
            </a:r>
            <a:r>
              <a:rPr lang="ru-RU" sz="1200" dirty="0"/>
              <a:t>и другие.</a:t>
            </a:r>
          </a:p>
          <a:p>
            <a:pPr algn="just"/>
            <a:r>
              <a:rPr lang="ru-RU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Рынок </a:t>
            </a:r>
            <a:r>
              <a:rPr lang="ru-RU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товаров и услуг</a:t>
            </a:r>
          </a:p>
          <a:p>
            <a:pPr algn="just"/>
            <a:r>
              <a:rPr lang="ru-RU" sz="1200" dirty="0" smtClean="0"/>
              <a:t>      </a:t>
            </a:r>
            <a:r>
              <a:rPr lang="ru-RU" sz="1200" dirty="0"/>
              <a:t>Оборот розничной торговли в </a:t>
            </a:r>
            <a:r>
              <a:rPr lang="ru-RU" sz="1200" dirty="0" smtClean="0"/>
              <a:t>2018 </a:t>
            </a:r>
            <a:r>
              <a:rPr lang="ru-RU" sz="1200" dirty="0"/>
              <a:t>году в городском поселении «Город Балабаново» составил 2 </a:t>
            </a:r>
            <a:r>
              <a:rPr lang="ru-RU" sz="1200" dirty="0" smtClean="0"/>
              <a:t>725 млн. </a:t>
            </a:r>
            <a:r>
              <a:rPr lang="ru-RU" sz="1200" dirty="0"/>
              <a:t>руб. </a:t>
            </a:r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2018 году </a:t>
            </a:r>
            <a:r>
              <a:rPr lang="ru-RU" sz="1200" dirty="0" smtClean="0"/>
              <a:t>открылись 2 магазина продовольственных товаров: «Магнит» </a:t>
            </a:r>
            <a:r>
              <a:rPr lang="ru-RU" sz="1200" dirty="0"/>
              <a:t>на ул. </a:t>
            </a:r>
            <a:r>
              <a:rPr lang="ru-RU" sz="1200" dirty="0" smtClean="0"/>
              <a:t>Московской (общей площадью 676 м2) и «Магнит у дома» на ул. Южной (общей площадью 782,4 м2).</a:t>
            </a:r>
            <a:endParaRPr lang="ru-RU" sz="1200" dirty="0"/>
          </a:p>
          <a:p>
            <a:pPr algn="just"/>
            <a:r>
              <a:rPr lang="ru-RU" sz="1200" dirty="0" smtClean="0"/>
              <a:t>      Оборот </a:t>
            </a:r>
            <a:r>
              <a:rPr lang="ru-RU" sz="1200" dirty="0"/>
              <a:t>общественного питания в </a:t>
            </a:r>
            <a:r>
              <a:rPr lang="ru-RU" sz="1200" dirty="0" smtClean="0"/>
              <a:t>2018 </a:t>
            </a:r>
            <a:r>
              <a:rPr lang="ru-RU" sz="1200" dirty="0"/>
              <a:t>году составил </a:t>
            </a:r>
            <a:r>
              <a:rPr lang="ru-RU" sz="1200" dirty="0" smtClean="0"/>
              <a:t> 10,1 млн. </a:t>
            </a:r>
            <a:r>
              <a:rPr lang="ru-RU" sz="1200" dirty="0"/>
              <a:t>руб.</a:t>
            </a:r>
          </a:p>
          <a:p>
            <a:pPr algn="just"/>
            <a:r>
              <a:rPr lang="ru-RU" sz="1200" dirty="0" smtClean="0"/>
              <a:t>      Объем </a:t>
            </a:r>
            <a:r>
              <a:rPr lang="ru-RU" sz="1200" dirty="0"/>
              <a:t>платных услуг в </a:t>
            </a:r>
            <a:r>
              <a:rPr lang="ru-RU" sz="1200" dirty="0" smtClean="0"/>
              <a:t>2018 году </a:t>
            </a:r>
            <a:r>
              <a:rPr lang="ru-RU" sz="1200" dirty="0"/>
              <a:t>составил </a:t>
            </a:r>
            <a:r>
              <a:rPr lang="ru-RU" sz="1200" dirty="0" smtClean="0"/>
              <a:t>82,9 млн. </a:t>
            </a:r>
            <a:r>
              <a:rPr lang="ru-RU" sz="1200" dirty="0"/>
              <a:t>руб.</a:t>
            </a:r>
          </a:p>
          <a:p>
            <a:pPr algn="just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966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375"/>
            <a:ext cx="7778178" cy="109936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Основные задачи бюджетной и налоговой политики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18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8"/>
          </a:xfrm>
        </p:spPr>
        <p:txBody>
          <a:bodyPr>
            <a:normAutofit/>
          </a:bodyPr>
          <a:lstStyle/>
          <a:p>
            <a:pPr algn="just"/>
            <a:r>
              <a:rPr lang="ru-RU" sz="1200" dirty="0" smtClean="0"/>
              <a:t>      </a:t>
            </a:r>
            <a:r>
              <a:rPr lang="ru-RU" sz="1200" dirty="0"/>
              <a:t>Основными задачами бюджетной и налоговой политики городского поселения «Город Балабаново» на </a:t>
            </a:r>
            <a:r>
              <a:rPr lang="ru-RU" sz="1200" dirty="0" smtClean="0"/>
              <a:t>2018 </a:t>
            </a:r>
            <a:r>
              <a:rPr lang="ru-RU" sz="1200" dirty="0"/>
              <a:t>год и на плановый период </a:t>
            </a:r>
            <a:r>
              <a:rPr lang="ru-RU" sz="1200" dirty="0" smtClean="0"/>
              <a:t>2019 </a:t>
            </a:r>
            <a:r>
              <a:rPr lang="ru-RU" sz="1200" dirty="0"/>
              <a:t>и </a:t>
            </a:r>
            <a:r>
              <a:rPr lang="ru-RU" sz="1200" dirty="0" smtClean="0"/>
              <a:t>2020 </a:t>
            </a:r>
            <a:r>
              <a:rPr lang="ru-RU" sz="1200" dirty="0"/>
              <a:t>годов являются:</a:t>
            </a:r>
          </a:p>
          <a:p>
            <a:pPr algn="just"/>
            <a:r>
              <a:rPr lang="ru-RU" sz="1200" dirty="0"/>
              <a:t>-обеспечение долгосрочной сбалансированности и устойчивости бюджета городского поселения «Город Балабаново» как базового принципа ответственной бюджетной политики;</a:t>
            </a:r>
          </a:p>
          <a:p>
            <a:pPr algn="just"/>
            <a:r>
              <a:rPr lang="ru-RU" sz="1200" dirty="0"/>
              <a:t>- укрепление доходной базы бюджета городского поселения «Город Балабаново» за счет наращивания доходных источников и мобилизации в бюджет имеющихся резервов;</a:t>
            </a:r>
          </a:p>
          <a:p>
            <a:pPr algn="just"/>
            <a:r>
              <a:rPr lang="ru-RU" sz="1200" dirty="0"/>
              <a:t>- безусловное исполнение всех обязательств государства и выполнение задач, поставленных в указах Президента Российской Федерации от 7 мая 2012 года, с учетом оптимизации расходов и повышения эффективности использования финансовых ресурсов;</a:t>
            </a:r>
          </a:p>
          <a:p>
            <a:pPr algn="just"/>
            <a:r>
              <a:rPr lang="ru-RU" sz="1200" dirty="0"/>
              <a:t>-прямое вовлечение населения в решение приоритетных социальных проблем местного уровня;</a:t>
            </a:r>
          </a:p>
          <a:p>
            <a:pPr algn="just"/>
            <a:r>
              <a:rPr lang="ru-RU" sz="1200" dirty="0"/>
              <a:t>-повышение открытости и прозрачности управления общественными финансами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026" name="Picture 2" descr="https://realty.jcat.ru/images/orders/2017-10/24/c6957eb4ffee5e1d4b90b365e4042a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5"/>
            <a:ext cx="6779801" cy="27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375"/>
            <a:ext cx="6048672" cy="138740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Основные направления бюджетной и налоговой политики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19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4464496"/>
          </a:xfrm>
        </p:spPr>
        <p:txBody>
          <a:bodyPr>
            <a:normAutofit/>
          </a:bodyPr>
          <a:lstStyle/>
          <a:p>
            <a:pPr algn="just"/>
            <a:r>
              <a:rPr lang="ru-RU" sz="1200" dirty="0"/>
              <a:t>      Основными направлениями бюджетной и налоговой политики городского поселения «Город Балабаново» на </a:t>
            </a:r>
            <a:r>
              <a:rPr lang="ru-RU" sz="1200" dirty="0" smtClean="0"/>
              <a:t>2018 </a:t>
            </a:r>
            <a:r>
              <a:rPr lang="ru-RU" sz="1200" dirty="0"/>
              <a:t>год и на плановый период </a:t>
            </a:r>
            <a:r>
              <a:rPr lang="ru-RU" sz="1200" dirty="0" smtClean="0"/>
              <a:t>2019 </a:t>
            </a:r>
            <a:r>
              <a:rPr lang="ru-RU" sz="1200" dirty="0"/>
              <a:t>и </a:t>
            </a:r>
            <a:r>
              <a:rPr lang="ru-RU" sz="1200" dirty="0" smtClean="0"/>
              <a:t>2020 </a:t>
            </a:r>
            <a:r>
              <a:rPr lang="ru-RU" sz="1200" dirty="0"/>
              <a:t>годов являются:</a:t>
            </a:r>
          </a:p>
          <a:p>
            <a:pPr algn="just"/>
            <a:r>
              <a:rPr lang="ru-RU" sz="1200" dirty="0"/>
              <a:t>- повышение реалистичности и минимизация рисков несбалансированности бюджета;</a:t>
            </a:r>
          </a:p>
          <a:p>
            <a:pPr algn="just"/>
            <a:r>
              <a:rPr lang="ru-RU" sz="1200" dirty="0"/>
              <a:t>- активизация работы по повышению поступлений от всех мер принудительного взыскания задолженности, обеспечению роста эффективности взыскания;</a:t>
            </a:r>
          </a:p>
          <a:p>
            <a:pPr algn="just"/>
            <a:r>
              <a:rPr lang="ru-RU" sz="1200" dirty="0"/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зарегистрированы;</a:t>
            </a:r>
          </a:p>
          <a:p>
            <a:pPr algn="just"/>
            <a:r>
              <a:rPr lang="ru-RU" sz="1200" dirty="0"/>
              <a:t>- обеспечение исполнения ранее принятых долговых обязательств и поддержание объема муниципального долга на экономически безопасном уровне;</a:t>
            </a:r>
          </a:p>
          <a:p>
            <a:pPr algn="just"/>
            <a:r>
              <a:rPr lang="ru-RU" sz="1200" dirty="0"/>
              <a:t>- поддержка инвестиционной активности субъектов предпринимательской деятельности;</a:t>
            </a:r>
          </a:p>
          <a:p>
            <a:pPr algn="just"/>
            <a:r>
              <a:rPr lang="ru-RU" sz="1200" dirty="0"/>
              <a:t>- концентрация расходов на первоочередных и приоритетных направлениях, прежде всего связанных с улучшением условий жизни человека, адресным решением социальных проблем, повышением эффективности и качества и муниципальных услуг, предоставляемых населению;</a:t>
            </a:r>
          </a:p>
          <a:p>
            <a:pPr algn="just"/>
            <a:r>
              <a:rPr lang="ru-RU" sz="1200" dirty="0"/>
              <a:t>- повышение эффективности бюджетных расходов, в том числе за счет оптимизации расходов муниципальных учреждений;</a:t>
            </a:r>
          </a:p>
          <a:p>
            <a:pPr algn="just"/>
            <a:r>
              <a:rPr lang="ru-RU" sz="1200" dirty="0"/>
              <a:t>-обеспечение публичности процесса управления общественными финансами, гарантирующей обществу право на доступ к открытым данным  муниципального образования «Город Балабаново».</a:t>
            </a:r>
          </a:p>
          <a:p>
            <a:pPr algn="just"/>
            <a:endParaRPr lang="ru-RU" sz="1200" dirty="0"/>
          </a:p>
        </p:txBody>
      </p:sp>
      <p:pic>
        <p:nvPicPr>
          <p:cNvPr id="7" name="Picture 4" descr="http://charybary.ru/wp-content/uploads/mini-zagovoryi-na-koshelek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088232" cy="121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7135"/>
            <a:ext cx="7653536" cy="90772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26821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150"/>
              </a:spcBef>
              <a:buNone/>
            </a:pPr>
            <a:r>
              <a:rPr lang="ru-RU" sz="1200" dirty="0" smtClean="0"/>
              <a:t>Понятия и термины………………………………………………………………………………………………………………….4</a:t>
            </a:r>
          </a:p>
          <a:p>
            <a:pPr marL="0" indent="0">
              <a:spcBef>
                <a:spcPts val="150"/>
              </a:spcBef>
              <a:buNone/>
            </a:pPr>
            <a:r>
              <a:rPr lang="ru-RU" sz="1200" dirty="0" smtClean="0"/>
              <a:t>Город Балабаново……………………………………….…………………………………………………………........................6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Возможности влияния граждан на состав бюджета</a:t>
            </a:r>
            <a:r>
              <a:rPr lang="ru-RU" sz="1200" dirty="0" smtClean="0"/>
              <a:t>…………………………………………………………….………….</a:t>
            </a:r>
            <a:r>
              <a:rPr lang="ru-RU" sz="1200" dirty="0"/>
              <a:t>7</a:t>
            </a: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r>
              <a:rPr lang="ru-RU" sz="1200" dirty="0" smtClean="0"/>
              <a:t>Публичные слушания ……………………………………………………………………………………………………………...8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Что такое бюджет</a:t>
            </a:r>
            <a:r>
              <a:rPr lang="ru-RU" sz="1200" dirty="0" smtClean="0"/>
              <a:t>?............................................................................................................................................................9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Бюджетная система РФ………………………………………………………………………………………………………..…</a:t>
            </a:r>
            <a:r>
              <a:rPr lang="ru-RU" sz="1200" dirty="0" smtClean="0"/>
              <a:t>10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Бюджетный </a:t>
            </a:r>
            <a:r>
              <a:rPr lang="ru-RU" sz="1200" dirty="0"/>
              <a:t>процесс ……………………………………………………………………………………………..…………....….</a:t>
            </a:r>
            <a:r>
              <a:rPr lang="ru-RU" sz="1200" dirty="0" smtClean="0"/>
              <a:t>11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Гражданин, его участие в бюджетном процессе ……………………………………………………………….……….…</a:t>
            </a:r>
            <a:r>
              <a:rPr lang="ru-RU" sz="1200" dirty="0" smtClean="0"/>
              <a:t>12</a:t>
            </a:r>
          </a:p>
          <a:p>
            <a:pPr marL="0" indent="0">
              <a:spcBef>
                <a:spcPts val="150"/>
              </a:spcBef>
              <a:buNone/>
            </a:pPr>
            <a:r>
              <a:rPr lang="ru-RU" sz="1200" dirty="0" smtClean="0"/>
              <a:t>Основы составления проекта бюджета……………………………………………………………………………………...13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Прогноз социально-экономического развития МО «Город Балабаново»…………………………………………...14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Основные задачи бюджетной и налоговой </a:t>
            </a:r>
            <a:r>
              <a:rPr lang="ru-RU" sz="1200" dirty="0" smtClean="0"/>
              <a:t>политики……….……………………………………………………………18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Основные направления бюджетной и налоговой </a:t>
            </a:r>
            <a:r>
              <a:rPr lang="ru-RU" sz="1200" dirty="0" smtClean="0"/>
              <a:t>политики……………………………………………………………19</a:t>
            </a:r>
          </a:p>
          <a:p>
            <a:pPr marL="0" indent="0">
              <a:spcBef>
                <a:spcPts val="150"/>
              </a:spcBef>
              <a:buNone/>
            </a:pPr>
            <a:r>
              <a:rPr lang="ru-RU" sz="1200" dirty="0" smtClean="0"/>
              <a:t>Доходы бюджета ………………………………………………………..…………………………………………..………..........20 </a:t>
            </a:r>
          </a:p>
          <a:p>
            <a:pPr marL="0" indent="0">
              <a:spcBef>
                <a:spcPts val="150"/>
              </a:spcBef>
              <a:buNone/>
            </a:pPr>
            <a:r>
              <a:rPr lang="ru-RU" sz="1200" dirty="0" smtClean="0"/>
              <a:t>Динамика поступлений в бюджет …………………………………………………………………………………………..….21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Межбюджетные трансферты</a:t>
            </a:r>
            <a:r>
              <a:rPr lang="ru-RU" sz="1200" dirty="0" smtClean="0"/>
              <a:t>……………………………………………………………………………………………….…...22</a:t>
            </a:r>
          </a:p>
          <a:p>
            <a:pPr marL="0" indent="0">
              <a:spcBef>
                <a:spcPts val="150"/>
              </a:spcBef>
              <a:buNone/>
            </a:pPr>
            <a:r>
              <a:rPr lang="ru-RU" sz="1200" dirty="0" smtClean="0"/>
              <a:t>Структура доходов бюджета в 2018 году ………………………………………………………………………………….…23</a:t>
            </a:r>
          </a:p>
          <a:p>
            <a:pPr marL="0" indent="0">
              <a:spcBef>
                <a:spcPts val="150"/>
              </a:spcBef>
              <a:buNone/>
            </a:pPr>
            <a:r>
              <a:rPr lang="ru-RU" sz="1200" dirty="0" smtClean="0"/>
              <a:t>Безвозмездные поступления в 2018 году…………………………………………………………...........................…..….24</a:t>
            </a:r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</a:t>
            </a:fld>
            <a:endParaRPr lang="ru-RU" dirty="0"/>
          </a:p>
        </p:txBody>
      </p:sp>
      <p:pic>
        <p:nvPicPr>
          <p:cNvPr id="6" name="Рисунок 5" descr="C:\Users\User\AppData\Local\Temp\Rar$DI22.1781\герб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719"/>
            <a:ext cx="731520" cy="828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375"/>
            <a:ext cx="7778178" cy="109936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Доходы бюджета Городского поселения «Город Балабаново»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553377"/>
              </p:ext>
            </p:extLst>
          </p:nvPr>
        </p:nvGraphicFramePr>
        <p:xfrm>
          <a:off x="185315" y="1268760"/>
          <a:ext cx="8712968" cy="514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20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8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-319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Динамика поступлений в бюджет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098590"/>
              </p:ext>
            </p:extLst>
          </p:nvPr>
        </p:nvGraphicFramePr>
        <p:xfrm>
          <a:off x="251520" y="1340768"/>
          <a:ext cx="8640960" cy="491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21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9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7135"/>
            <a:ext cx="7653536" cy="69957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79585" y="1412776"/>
            <a:ext cx="5225244" cy="1972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трансферты </a:t>
            </a:r>
            <a:r>
              <a:rPr lang="ru-RU" sz="2400" dirty="0"/>
              <a:t>– средства, предоставляемые одним бюджетом бюджетной системы Российской Федерации другому бюджету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22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76187" y="3789040"/>
            <a:ext cx="5292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отношения – </a:t>
            </a:r>
            <a:r>
              <a:rPr lang="ru-RU" sz="2400" dirty="0"/>
              <a:t>взаимоотношения между публично 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</p:txBody>
      </p:sp>
      <p:pic>
        <p:nvPicPr>
          <p:cNvPr id="28674" name="Picture 2" descr="http://www.volna-realty.ru/upload/iblock/265/26508ed6d3a4631a333e0313fe06ba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8" y="1412776"/>
            <a:ext cx="373374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www.infovoronezh.ru/images/News/62528159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64" y="3886896"/>
            <a:ext cx="3604432" cy="222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5375"/>
            <a:ext cx="7869560" cy="9797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Структура доходов бюджета в 2018 году, %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221112"/>
              </p:ext>
            </p:extLst>
          </p:nvPr>
        </p:nvGraphicFramePr>
        <p:xfrm>
          <a:off x="395536" y="1005111"/>
          <a:ext cx="821925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23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9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-3398"/>
            <a:ext cx="786956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Безвозмездные поступления в 2018 году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24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803174"/>
              </p:ext>
            </p:extLst>
          </p:nvPr>
        </p:nvGraphicFramePr>
        <p:xfrm>
          <a:off x="107504" y="1124744"/>
          <a:ext cx="885698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35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25375"/>
            <a:ext cx="7844407" cy="88334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Расходы бюджета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534859"/>
              </p:ext>
            </p:extLst>
          </p:nvPr>
        </p:nvGraphicFramePr>
        <p:xfrm>
          <a:off x="251520" y="1196975"/>
          <a:ext cx="8640960" cy="4968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25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732240" y="140790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млн.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375"/>
            <a:ext cx="7725544" cy="1143000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Структура расходов бюджета в 2018 году, %</a:t>
            </a:r>
            <a:endParaRPr lang="ru-RU" sz="31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953521"/>
              </p:ext>
            </p:extLst>
          </p:nvPr>
        </p:nvGraphicFramePr>
        <p:xfrm>
          <a:off x="457200" y="1481138"/>
          <a:ext cx="8229600" cy="5044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26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8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118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u="sng" dirty="0">
                <a:solidFill>
                  <a:srgbClr val="C00000"/>
                </a:solidFill>
              </a:rPr>
              <a:t>Муниципальные </a:t>
            </a:r>
            <a:r>
              <a:rPr lang="ru-RU" sz="2400" u="sng" dirty="0" smtClean="0">
                <a:solidFill>
                  <a:srgbClr val="C00000"/>
                </a:solidFill>
              </a:rPr>
              <a:t>программы в 2018 году 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17 программ на сумму 252 257 тыс. руб. – 96,5 % расходов бюджета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27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096703"/>
              </p:ext>
            </p:extLst>
          </p:nvPr>
        </p:nvGraphicFramePr>
        <p:xfrm>
          <a:off x="185316" y="1340768"/>
          <a:ext cx="86351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95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35843"/>
            <a:ext cx="8007773" cy="87287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Расходы социального характера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341781"/>
              </p:ext>
            </p:extLst>
          </p:nvPr>
        </p:nvGraphicFramePr>
        <p:xfrm>
          <a:off x="185315" y="1296225"/>
          <a:ext cx="8712968" cy="557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28</a:t>
            </a:fld>
            <a:endParaRPr lang="ru-RU"/>
          </a:p>
        </p:txBody>
      </p:sp>
      <p:pic>
        <p:nvPicPr>
          <p:cNvPr id="5" name="Рисунок 4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507510" y="11967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5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156667"/>
            <a:ext cx="7725544" cy="1143000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C00000"/>
                </a:solidFill>
              </a:rPr>
              <a:t>Расходы на МУ «</a:t>
            </a:r>
            <a:r>
              <a:rPr lang="ru-RU" sz="2600" dirty="0" err="1" smtClean="0">
                <a:solidFill>
                  <a:srgbClr val="C00000"/>
                </a:solidFill>
              </a:rPr>
              <a:t>Балабановский</a:t>
            </a:r>
            <a:r>
              <a:rPr lang="ru-RU" sz="2600" dirty="0" smtClean="0">
                <a:solidFill>
                  <a:srgbClr val="C00000"/>
                </a:solidFill>
              </a:rPr>
              <a:t> городской Дом культуры» в 2018 году</a:t>
            </a:r>
            <a:endParaRPr lang="ru-RU" sz="26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395738"/>
              </p:ext>
            </p:extLst>
          </p:nvPr>
        </p:nvGraphicFramePr>
        <p:xfrm>
          <a:off x="208135" y="1484784"/>
          <a:ext cx="8784976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29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7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5395" y="25375"/>
            <a:ext cx="7509520" cy="1143000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190306"/>
          </a:xfrm>
        </p:spPr>
        <p:txBody>
          <a:bodyPr>
            <a:noAutofit/>
          </a:bodyPr>
          <a:lstStyle/>
          <a:p>
            <a:pPr>
              <a:spcBef>
                <a:spcPts val="150"/>
              </a:spcBef>
            </a:pPr>
            <a:r>
              <a:rPr lang="ru-RU" sz="1200" dirty="0"/>
              <a:t>Расходы бюджета……………………………………….……………………………………………………………….………....</a:t>
            </a:r>
            <a:r>
              <a:rPr lang="ru-RU" sz="1200" dirty="0" smtClean="0"/>
              <a:t>25  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Структура </a:t>
            </a:r>
            <a:r>
              <a:rPr lang="ru-RU" sz="1200" dirty="0"/>
              <a:t>расходов </a:t>
            </a:r>
            <a:r>
              <a:rPr lang="ru-RU" sz="1200" dirty="0" smtClean="0"/>
              <a:t>бюджета</a:t>
            </a:r>
            <a:r>
              <a:rPr lang="ru-RU" sz="1200" dirty="0"/>
              <a:t> в </a:t>
            </a:r>
            <a:r>
              <a:rPr lang="ru-RU" sz="1200" dirty="0" smtClean="0"/>
              <a:t>2018 </a:t>
            </a:r>
            <a:r>
              <a:rPr lang="ru-RU" sz="1200" dirty="0"/>
              <a:t>году </a:t>
            </a:r>
            <a:r>
              <a:rPr lang="ru-RU" sz="1200" dirty="0" smtClean="0"/>
              <a:t>…………………………………...……………………………………..………..26</a:t>
            </a:r>
            <a:endParaRPr lang="ru-RU" sz="1200" dirty="0"/>
          </a:p>
          <a:p>
            <a:pPr>
              <a:spcBef>
                <a:spcPts val="150"/>
              </a:spcBef>
            </a:pPr>
            <a:r>
              <a:rPr lang="ru-RU" sz="1200" dirty="0"/>
              <a:t>Муниципальные программы в </a:t>
            </a:r>
            <a:r>
              <a:rPr lang="ru-RU" sz="1200" dirty="0" smtClean="0"/>
              <a:t>2018 </a:t>
            </a:r>
            <a:r>
              <a:rPr lang="ru-RU" sz="1200" dirty="0"/>
              <a:t>году………………………………………………………………………..…………....</a:t>
            </a:r>
            <a:r>
              <a:rPr lang="ru-RU" sz="1200" dirty="0" smtClean="0"/>
              <a:t>27</a:t>
            </a:r>
          </a:p>
          <a:p>
            <a:pPr marL="0" indent="0">
              <a:buNone/>
            </a:pPr>
            <a:r>
              <a:rPr lang="ru-RU" sz="1200" dirty="0" smtClean="0"/>
              <a:t>Расходы социального характера …………………………….………………………………………………………….……..28</a:t>
            </a:r>
          </a:p>
          <a:p>
            <a:pPr marL="0" indent="0">
              <a:buNone/>
            </a:pPr>
            <a:r>
              <a:rPr lang="ru-RU" sz="1200" dirty="0" smtClean="0"/>
              <a:t>Расходы на ЖКХ и дорожное хозяйство …………………………………………………………………………………......35</a:t>
            </a:r>
          </a:p>
          <a:p>
            <a:pPr marL="0" indent="0">
              <a:buNone/>
            </a:pPr>
            <a:r>
              <a:rPr lang="ru-RU" sz="1200" dirty="0" smtClean="0"/>
              <a:t>Расходы на исполнение прочих полномочий…………………………….………………………………………………….41</a:t>
            </a:r>
          </a:p>
          <a:p>
            <a:pPr marL="0" indent="0">
              <a:buNone/>
            </a:pPr>
            <a:r>
              <a:rPr lang="ru-RU" sz="1200" dirty="0" smtClean="0"/>
              <a:t>Структура расходов на содержание органов местного самоуправления в 2018 году  …………………………...42</a:t>
            </a:r>
          </a:p>
          <a:p>
            <a:pPr marL="0" indent="0">
              <a:buNone/>
            </a:pPr>
            <a:r>
              <a:rPr lang="ru-RU" sz="1200" dirty="0" smtClean="0"/>
              <a:t>Источники внутреннего финансирования дефицита бюджета………………………………………………………….43</a:t>
            </a:r>
          </a:p>
          <a:p>
            <a:pPr marL="0" indent="0">
              <a:buNone/>
            </a:pPr>
            <a:r>
              <a:rPr lang="ru-RU" sz="1200" dirty="0" smtClean="0"/>
              <a:t>Контактная информация………………………………………………………………………………………………………..…44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</a:t>
            </a:fld>
            <a:endParaRPr lang="ru-RU" dirty="0"/>
          </a:p>
        </p:txBody>
      </p:sp>
      <p:pic>
        <p:nvPicPr>
          <p:cNvPr id="6" name="Рисунок 5" descr="C:\Users\User\AppData\Local\Temp\Rar$DI22.1781\герб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719"/>
            <a:ext cx="731520" cy="828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7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Расходы на МКУК «</a:t>
            </a:r>
            <a:r>
              <a:rPr lang="ru-RU" sz="2600" dirty="0" err="1">
                <a:solidFill>
                  <a:srgbClr val="C00000"/>
                </a:solidFill>
              </a:rPr>
              <a:t>Балабановская</a:t>
            </a:r>
            <a:r>
              <a:rPr lang="ru-RU" sz="2600" dirty="0">
                <a:solidFill>
                  <a:srgbClr val="C00000"/>
                </a:solidFill>
              </a:rPr>
              <a:t> городская библиотека» имени Н. П. </a:t>
            </a:r>
            <a:r>
              <a:rPr lang="ru-RU" sz="2600" dirty="0" smtClean="0">
                <a:solidFill>
                  <a:srgbClr val="C00000"/>
                </a:solidFill>
              </a:rPr>
              <a:t>Глухарева в 2018 году</a:t>
            </a:r>
            <a:endParaRPr lang="ru-RU" sz="26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928453"/>
              </p:ext>
            </p:extLst>
          </p:nvPr>
        </p:nvGraphicFramePr>
        <p:xfrm>
          <a:off x="220736" y="1124744"/>
          <a:ext cx="8713663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30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636912"/>
            <a:ext cx="2363459" cy="1772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08" y="1005111"/>
            <a:ext cx="2329738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4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Расходы на МКУ «Редакция газеты «</a:t>
            </a:r>
            <a:r>
              <a:rPr lang="ru-RU" sz="3200" dirty="0" smtClean="0">
                <a:solidFill>
                  <a:srgbClr val="C00000"/>
                </a:solidFill>
              </a:rPr>
              <a:t>Балабаново» в 2018 году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97494"/>
              </p:ext>
            </p:extLst>
          </p:nvPr>
        </p:nvGraphicFramePr>
        <p:xfrm>
          <a:off x="517127" y="1412776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31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apf.mail.ru/cgi-bin/readmsg/DSC_1500.JPG?id=15166144150000000641%3B0%3B2&amp;x-email=ospadmbal%40mail.ru&amp;exif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857" y="1268760"/>
            <a:ext cx="2700300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1842669" cy="2456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9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193204"/>
            <a:ext cx="8007773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Расходы на МУ «Центр физической культуры и спорта</a:t>
            </a:r>
            <a:r>
              <a:rPr lang="ru-RU" sz="2800" dirty="0" smtClean="0">
                <a:solidFill>
                  <a:srgbClr val="C00000"/>
                </a:solidFill>
              </a:rPr>
              <a:t>» в 2018 году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18588"/>
              </p:ext>
            </p:extLst>
          </p:nvPr>
        </p:nvGraphicFramePr>
        <p:xfrm>
          <a:off x="251520" y="1268760"/>
          <a:ext cx="871296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32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588"/>
          <a:stretch/>
        </p:blipFill>
        <p:spPr bwMode="auto">
          <a:xfrm>
            <a:off x="192583" y="2354529"/>
            <a:ext cx="2744201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downloader.disk.yandex.ru/preview/a2ee548d5b35d666b7690302ce1cb668d4e87cf36c1aed1d5138a6457ebb82e4/inf/2pXPANmYnV4a1odz1JYeaTFWXdWu6kjRbmN_d0sM4G3VGoel7qRyUlHWiaSLnfV8OGV8kYfovKoQmPm0UfiwPQ%3D%3D?uid=0&amp;filename=_DSC0361.JPG&amp;disposition=inline&amp;hash=&amp;limit=0&amp;content_type=image%2Fjpeg&amp;tknv=v2&amp;size=1280x9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43769"/>
            <a:ext cx="2425615" cy="1610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pp.userapi.com/c639527/v639527316/64f09/yJnk3M07Gy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22595"/>
            <a:ext cx="2540623" cy="1681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pp.userapi.com/c824603/v824603167/4659d/8rhBQpmoS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36560"/>
            <a:ext cx="2592286" cy="1721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pp.userapi.com/c837338/v837338335/4657b/XARvCSZQeZ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84" y="107902"/>
            <a:ext cx="2441616" cy="1627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84660"/>
            <a:ext cx="5754838" cy="1112092"/>
          </a:xfrm>
        </p:spPr>
        <p:txBody>
          <a:bodyPr>
            <a:normAutofit fontScale="90000"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Расходы на молодежную и социальную </a:t>
            </a:r>
            <a:r>
              <a:rPr lang="ru-RU" sz="2600" dirty="0" smtClean="0">
                <a:solidFill>
                  <a:srgbClr val="C00000"/>
                </a:solidFill>
              </a:rPr>
              <a:t>политику в 2018 году</a:t>
            </a:r>
            <a:endParaRPr lang="ru-RU" sz="26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025387"/>
              </p:ext>
            </p:extLst>
          </p:nvPr>
        </p:nvGraphicFramePr>
        <p:xfrm>
          <a:off x="251520" y="1340768"/>
          <a:ext cx="877832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33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https://pp.userapi.com/c841025/v841025783/13b0f/TbbaZ9hhwR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163579"/>
            <a:ext cx="2448272" cy="1625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pp.userapi.com/c639920/v639920382/5a62b/i1F678s7Lk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63579"/>
            <a:ext cx="2448271" cy="1625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37" y="2564904"/>
            <a:ext cx="2271975" cy="1584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3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25375"/>
            <a:ext cx="7791749" cy="979736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Расходы на молодежную и социальную </a:t>
            </a:r>
            <a:r>
              <a:rPr lang="ru-RU" sz="2600" dirty="0" smtClean="0">
                <a:solidFill>
                  <a:srgbClr val="C00000"/>
                </a:solidFill>
              </a:rPr>
              <a:t>политику в 2018 году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34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Группа 6"/>
          <p:cNvGrpSpPr/>
          <p:nvPr/>
        </p:nvGrpSpPr>
        <p:grpSpPr>
          <a:xfrm>
            <a:off x="160302" y="1242440"/>
            <a:ext cx="8708804" cy="5282930"/>
            <a:chOff x="255683" y="1242440"/>
            <a:chExt cx="8708804" cy="5282930"/>
          </a:xfrm>
        </p:grpSpPr>
        <p:sp>
          <p:nvSpPr>
            <p:cNvPr id="8" name="Полилиния 7"/>
            <p:cNvSpPr/>
            <p:nvPr/>
          </p:nvSpPr>
          <p:spPr>
            <a:xfrm>
              <a:off x="255683" y="1260629"/>
              <a:ext cx="1724029" cy="5264715"/>
            </a:xfrm>
            <a:custGeom>
              <a:avLst/>
              <a:gdLst>
                <a:gd name="connsiteX0" fmla="*/ 0 w 2066139"/>
                <a:gd name="connsiteY0" fmla="*/ 206614 h 5264715"/>
                <a:gd name="connsiteX1" fmla="*/ 206614 w 2066139"/>
                <a:gd name="connsiteY1" fmla="*/ 0 h 5264715"/>
                <a:gd name="connsiteX2" fmla="*/ 1859525 w 2066139"/>
                <a:gd name="connsiteY2" fmla="*/ 0 h 5264715"/>
                <a:gd name="connsiteX3" fmla="*/ 2066139 w 2066139"/>
                <a:gd name="connsiteY3" fmla="*/ 206614 h 5264715"/>
                <a:gd name="connsiteX4" fmla="*/ 2066139 w 2066139"/>
                <a:gd name="connsiteY4" fmla="*/ 5058101 h 5264715"/>
                <a:gd name="connsiteX5" fmla="*/ 1859525 w 2066139"/>
                <a:gd name="connsiteY5" fmla="*/ 5264715 h 5264715"/>
                <a:gd name="connsiteX6" fmla="*/ 206614 w 2066139"/>
                <a:gd name="connsiteY6" fmla="*/ 5264715 h 5264715"/>
                <a:gd name="connsiteX7" fmla="*/ 0 w 2066139"/>
                <a:gd name="connsiteY7" fmla="*/ 5058101 h 5264715"/>
                <a:gd name="connsiteX8" fmla="*/ 0 w 2066139"/>
                <a:gd name="connsiteY8" fmla="*/ 206614 h 526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6139" h="5264715">
                  <a:moveTo>
                    <a:pt x="0" y="206614"/>
                  </a:moveTo>
                  <a:cubicBezTo>
                    <a:pt x="0" y="92504"/>
                    <a:pt x="92504" y="0"/>
                    <a:pt x="206614" y="0"/>
                  </a:cubicBezTo>
                  <a:lnTo>
                    <a:pt x="1859525" y="0"/>
                  </a:lnTo>
                  <a:cubicBezTo>
                    <a:pt x="1973635" y="0"/>
                    <a:pt x="2066139" y="92504"/>
                    <a:pt x="2066139" y="206614"/>
                  </a:cubicBezTo>
                  <a:lnTo>
                    <a:pt x="2066139" y="5058101"/>
                  </a:lnTo>
                  <a:cubicBezTo>
                    <a:pt x="2066139" y="5172211"/>
                    <a:pt x="1973635" y="5264715"/>
                    <a:pt x="1859525" y="5264715"/>
                  </a:cubicBezTo>
                  <a:lnTo>
                    <a:pt x="206614" y="5264715"/>
                  </a:lnTo>
                  <a:cubicBezTo>
                    <a:pt x="92504" y="5264715"/>
                    <a:pt x="0" y="5172211"/>
                    <a:pt x="0" y="5058101"/>
                  </a:cubicBezTo>
                  <a:lnTo>
                    <a:pt x="0" y="206614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3742451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Муниципальная программа "Молодежная политика города Балабаново"</a:t>
              </a:r>
              <a:endParaRPr lang="ru-RU" sz="15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88189" y="2840493"/>
              <a:ext cx="1447507" cy="1034305"/>
            </a:xfrm>
            <a:custGeom>
              <a:avLst/>
              <a:gdLst>
                <a:gd name="connsiteX0" fmla="*/ 0 w 442455"/>
                <a:gd name="connsiteY0" fmla="*/ 44246 h 1034305"/>
                <a:gd name="connsiteX1" fmla="*/ 44246 w 442455"/>
                <a:gd name="connsiteY1" fmla="*/ 0 h 1034305"/>
                <a:gd name="connsiteX2" fmla="*/ 398210 w 442455"/>
                <a:gd name="connsiteY2" fmla="*/ 0 h 1034305"/>
                <a:gd name="connsiteX3" fmla="*/ 442456 w 442455"/>
                <a:gd name="connsiteY3" fmla="*/ 44246 h 1034305"/>
                <a:gd name="connsiteX4" fmla="*/ 442455 w 442455"/>
                <a:gd name="connsiteY4" fmla="*/ 990060 h 1034305"/>
                <a:gd name="connsiteX5" fmla="*/ 398209 w 442455"/>
                <a:gd name="connsiteY5" fmla="*/ 1034306 h 1034305"/>
                <a:gd name="connsiteX6" fmla="*/ 44246 w 442455"/>
                <a:gd name="connsiteY6" fmla="*/ 1034305 h 1034305"/>
                <a:gd name="connsiteX7" fmla="*/ 0 w 442455"/>
                <a:gd name="connsiteY7" fmla="*/ 990059 h 1034305"/>
                <a:gd name="connsiteX8" fmla="*/ 0 w 442455"/>
                <a:gd name="connsiteY8" fmla="*/ 44246 h 103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455" h="1034305">
                  <a:moveTo>
                    <a:pt x="0" y="44246"/>
                  </a:moveTo>
                  <a:cubicBezTo>
                    <a:pt x="0" y="19810"/>
                    <a:pt x="19810" y="0"/>
                    <a:pt x="44246" y="0"/>
                  </a:cubicBezTo>
                  <a:lnTo>
                    <a:pt x="398210" y="0"/>
                  </a:lnTo>
                  <a:cubicBezTo>
                    <a:pt x="422646" y="0"/>
                    <a:pt x="442456" y="19810"/>
                    <a:pt x="442456" y="44246"/>
                  </a:cubicBezTo>
                  <a:cubicBezTo>
                    <a:pt x="442456" y="359517"/>
                    <a:pt x="442455" y="674789"/>
                    <a:pt x="442455" y="990060"/>
                  </a:cubicBezTo>
                  <a:cubicBezTo>
                    <a:pt x="442455" y="1014496"/>
                    <a:pt x="422645" y="1034306"/>
                    <a:pt x="398209" y="1034306"/>
                  </a:cubicBezTo>
                  <a:lnTo>
                    <a:pt x="44246" y="1034305"/>
                  </a:lnTo>
                  <a:cubicBezTo>
                    <a:pt x="19810" y="1034305"/>
                    <a:pt x="0" y="1014495"/>
                    <a:pt x="0" y="990059"/>
                  </a:cubicBezTo>
                  <a:lnTo>
                    <a:pt x="0" y="4424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59" tIns="22484" rIns="25659" bIns="2248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организацию мероприятий и поддержку молодежных движений– 262 тыс. рублей;</a:t>
              </a:r>
              <a:endPara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88189" y="4033923"/>
              <a:ext cx="1447507" cy="1034305"/>
            </a:xfrm>
            <a:custGeom>
              <a:avLst/>
              <a:gdLst>
                <a:gd name="connsiteX0" fmla="*/ 0 w 442455"/>
                <a:gd name="connsiteY0" fmla="*/ 44246 h 1034305"/>
                <a:gd name="connsiteX1" fmla="*/ 44246 w 442455"/>
                <a:gd name="connsiteY1" fmla="*/ 0 h 1034305"/>
                <a:gd name="connsiteX2" fmla="*/ 398210 w 442455"/>
                <a:gd name="connsiteY2" fmla="*/ 0 h 1034305"/>
                <a:gd name="connsiteX3" fmla="*/ 442456 w 442455"/>
                <a:gd name="connsiteY3" fmla="*/ 44246 h 1034305"/>
                <a:gd name="connsiteX4" fmla="*/ 442455 w 442455"/>
                <a:gd name="connsiteY4" fmla="*/ 990060 h 1034305"/>
                <a:gd name="connsiteX5" fmla="*/ 398209 w 442455"/>
                <a:gd name="connsiteY5" fmla="*/ 1034306 h 1034305"/>
                <a:gd name="connsiteX6" fmla="*/ 44246 w 442455"/>
                <a:gd name="connsiteY6" fmla="*/ 1034305 h 1034305"/>
                <a:gd name="connsiteX7" fmla="*/ 0 w 442455"/>
                <a:gd name="connsiteY7" fmla="*/ 990059 h 1034305"/>
                <a:gd name="connsiteX8" fmla="*/ 0 w 442455"/>
                <a:gd name="connsiteY8" fmla="*/ 44246 h 103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455" h="1034305">
                  <a:moveTo>
                    <a:pt x="0" y="44246"/>
                  </a:moveTo>
                  <a:cubicBezTo>
                    <a:pt x="0" y="19810"/>
                    <a:pt x="19810" y="0"/>
                    <a:pt x="44246" y="0"/>
                  </a:cubicBezTo>
                  <a:lnTo>
                    <a:pt x="398210" y="0"/>
                  </a:lnTo>
                  <a:cubicBezTo>
                    <a:pt x="422646" y="0"/>
                    <a:pt x="442456" y="19810"/>
                    <a:pt x="442456" y="44246"/>
                  </a:cubicBezTo>
                  <a:cubicBezTo>
                    <a:pt x="442456" y="359517"/>
                    <a:pt x="442455" y="674789"/>
                    <a:pt x="442455" y="990060"/>
                  </a:cubicBezTo>
                  <a:cubicBezTo>
                    <a:pt x="442455" y="1014496"/>
                    <a:pt x="422645" y="1034306"/>
                    <a:pt x="398209" y="1034306"/>
                  </a:cubicBezTo>
                  <a:lnTo>
                    <a:pt x="44246" y="1034305"/>
                  </a:lnTo>
                  <a:cubicBezTo>
                    <a:pt x="19810" y="1034305"/>
                    <a:pt x="0" y="1014495"/>
                    <a:pt x="0" y="990059"/>
                  </a:cubicBezTo>
                  <a:lnTo>
                    <a:pt x="0" y="4424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64144"/>
                <a:satOff val="3062"/>
                <a:lumOff val="664"/>
                <a:alphaOff val="0"/>
              </a:schemeClr>
            </a:fillRef>
            <a:effectRef idx="0">
              <a:schemeClr val="accent5">
                <a:hueOff val="-764144"/>
                <a:satOff val="3062"/>
                <a:lumOff val="6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59" tIns="22484" rIns="25659" bIns="2248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организацию трудоустройства несовершеннолетних граждан в летний период – 299 тыс. рублей;</a:t>
              </a:r>
              <a:endPara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88189" y="5227352"/>
              <a:ext cx="1447507" cy="1034305"/>
            </a:xfrm>
            <a:custGeom>
              <a:avLst/>
              <a:gdLst>
                <a:gd name="connsiteX0" fmla="*/ 0 w 442455"/>
                <a:gd name="connsiteY0" fmla="*/ 44246 h 1034305"/>
                <a:gd name="connsiteX1" fmla="*/ 44246 w 442455"/>
                <a:gd name="connsiteY1" fmla="*/ 0 h 1034305"/>
                <a:gd name="connsiteX2" fmla="*/ 398210 w 442455"/>
                <a:gd name="connsiteY2" fmla="*/ 0 h 1034305"/>
                <a:gd name="connsiteX3" fmla="*/ 442456 w 442455"/>
                <a:gd name="connsiteY3" fmla="*/ 44246 h 1034305"/>
                <a:gd name="connsiteX4" fmla="*/ 442455 w 442455"/>
                <a:gd name="connsiteY4" fmla="*/ 990060 h 1034305"/>
                <a:gd name="connsiteX5" fmla="*/ 398209 w 442455"/>
                <a:gd name="connsiteY5" fmla="*/ 1034306 h 1034305"/>
                <a:gd name="connsiteX6" fmla="*/ 44246 w 442455"/>
                <a:gd name="connsiteY6" fmla="*/ 1034305 h 1034305"/>
                <a:gd name="connsiteX7" fmla="*/ 0 w 442455"/>
                <a:gd name="connsiteY7" fmla="*/ 990059 h 1034305"/>
                <a:gd name="connsiteX8" fmla="*/ 0 w 442455"/>
                <a:gd name="connsiteY8" fmla="*/ 44246 h 103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455" h="1034305">
                  <a:moveTo>
                    <a:pt x="0" y="44246"/>
                  </a:moveTo>
                  <a:cubicBezTo>
                    <a:pt x="0" y="19810"/>
                    <a:pt x="19810" y="0"/>
                    <a:pt x="44246" y="0"/>
                  </a:cubicBezTo>
                  <a:lnTo>
                    <a:pt x="398210" y="0"/>
                  </a:lnTo>
                  <a:cubicBezTo>
                    <a:pt x="422646" y="0"/>
                    <a:pt x="442456" y="19810"/>
                    <a:pt x="442456" y="44246"/>
                  </a:cubicBezTo>
                  <a:cubicBezTo>
                    <a:pt x="442456" y="359517"/>
                    <a:pt x="442455" y="674789"/>
                    <a:pt x="442455" y="990060"/>
                  </a:cubicBezTo>
                  <a:cubicBezTo>
                    <a:pt x="442455" y="1014496"/>
                    <a:pt x="422645" y="1034306"/>
                    <a:pt x="398209" y="1034306"/>
                  </a:cubicBezTo>
                  <a:lnTo>
                    <a:pt x="44246" y="1034305"/>
                  </a:lnTo>
                  <a:cubicBezTo>
                    <a:pt x="19810" y="1034305"/>
                    <a:pt x="0" y="1014495"/>
                    <a:pt x="0" y="990059"/>
                  </a:cubicBezTo>
                  <a:lnTo>
                    <a:pt x="0" y="44246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528289"/>
                <a:satOff val="6125"/>
                <a:lumOff val="1327"/>
                <a:alphaOff val="0"/>
              </a:schemeClr>
            </a:fillRef>
            <a:effectRef idx="0">
              <a:schemeClr val="accent5">
                <a:hueOff val="-1528289"/>
                <a:satOff val="6125"/>
                <a:lumOff val="132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59" tIns="22484" rIns="25659" bIns="2248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мероприятия, направленные на противодействие злоупотреблению наркотиками – 61 тыс. рублей.</a:t>
              </a:r>
              <a:endPara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050691" y="1242440"/>
              <a:ext cx="1657214" cy="2305444"/>
            </a:xfrm>
            <a:custGeom>
              <a:avLst/>
              <a:gdLst>
                <a:gd name="connsiteX0" fmla="*/ 0 w 1153851"/>
                <a:gd name="connsiteY0" fmla="*/ 115385 h 2139264"/>
                <a:gd name="connsiteX1" fmla="*/ 115385 w 1153851"/>
                <a:gd name="connsiteY1" fmla="*/ 0 h 2139264"/>
                <a:gd name="connsiteX2" fmla="*/ 1038466 w 1153851"/>
                <a:gd name="connsiteY2" fmla="*/ 0 h 2139264"/>
                <a:gd name="connsiteX3" fmla="*/ 1153851 w 1153851"/>
                <a:gd name="connsiteY3" fmla="*/ 115385 h 2139264"/>
                <a:gd name="connsiteX4" fmla="*/ 1153851 w 1153851"/>
                <a:gd name="connsiteY4" fmla="*/ 2023879 h 2139264"/>
                <a:gd name="connsiteX5" fmla="*/ 1038466 w 1153851"/>
                <a:gd name="connsiteY5" fmla="*/ 2139264 h 2139264"/>
                <a:gd name="connsiteX6" fmla="*/ 115385 w 1153851"/>
                <a:gd name="connsiteY6" fmla="*/ 2139264 h 2139264"/>
                <a:gd name="connsiteX7" fmla="*/ 0 w 1153851"/>
                <a:gd name="connsiteY7" fmla="*/ 2023879 h 2139264"/>
                <a:gd name="connsiteX8" fmla="*/ 0 w 1153851"/>
                <a:gd name="connsiteY8" fmla="*/ 115385 h 213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851" h="2139264">
                  <a:moveTo>
                    <a:pt x="0" y="115385"/>
                  </a:moveTo>
                  <a:cubicBezTo>
                    <a:pt x="0" y="51660"/>
                    <a:pt x="51660" y="0"/>
                    <a:pt x="115385" y="0"/>
                  </a:cubicBezTo>
                  <a:lnTo>
                    <a:pt x="1038466" y="0"/>
                  </a:lnTo>
                  <a:cubicBezTo>
                    <a:pt x="1102191" y="0"/>
                    <a:pt x="1153851" y="51660"/>
                    <a:pt x="1153851" y="115385"/>
                  </a:cubicBezTo>
                  <a:lnTo>
                    <a:pt x="1153851" y="2023879"/>
                  </a:lnTo>
                  <a:cubicBezTo>
                    <a:pt x="1153851" y="2087604"/>
                    <a:pt x="1102191" y="2139264"/>
                    <a:pt x="1038466" y="2139264"/>
                  </a:cubicBezTo>
                  <a:lnTo>
                    <a:pt x="115385" y="2139264"/>
                  </a:lnTo>
                  <a:cubicBezTo>
                    <a:pt x="51660" y="2139264"/>
                    <a:pt x="0" y="2087604"/>
                    <a:pt x="0" y="2023879"/>
                  </a:cubicBezTo>
                  <a:lnTo>
                    <a:pt x="0" y="115385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155463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Муниципальная программа "Кадровая политика в г. Балабаново</a:t>
              </a:r>
              <a:r>
                <a:rPr lang="ru-RU" sz="1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"</a:t>
              </a: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195736" y="2277374"/>
              <a:ext cx="1368151" cy="1181701"/>
            </a:xfrm>
            <a:custGeom>
              <a:avLst/>
              <a:gdLst>
                <a:gd name="connsiteX0" fmla="*/ 0 w 442455"/>
                <a:gd name="connsiteY0" fmla="*/ 44246 h 995273"/>
                <a:gd name="connsiteX1" fmla="*/ 44246 w 442455"/>
                <a:gd name="connsiteY1" fmla="*/ 0 h 995273"/>
                <a:gd name="connsiteX2" fmla="*/ 398210 w 442455"/>
                <a:gd name="connsiteY2" fmla="*/ 0 h 995273"/>
                <a:gd name="connsiteX3" fmla="*/ 442456 w 442455"/>
                <a:gd name="connsiteY3" fmla="*/ 44246 h 995273"/>
                <a:gd name="connsiteX4" fmla="*/ 442455 w 442455"/>
                <a:gd name="connsiteY4" fmla="*/ 951028 h 995273"/>
                <a:gd name="connsiteX5" fmla="*/ 398209 w 442455"/>
                <a:gd name="connsiteY5" fmla="*/ 995274 h 995273"/>
                <a:gd name="connsiteX6" fmla="*/ 44246 w 442455"/>
                <a:gd name="connsiteY6" fmla="*/ 995273 h 995273"/>
                <a:gd name="connsiteX7" fmla="*/ 0 w 442455"/>
                <a:gd name="connsiteY7" fmla="*/ 951027 h 995273"/>
                <a:gd name="connsiteX8" fmla="*/ 0 w 442455"/>
                <a:gd name="connsiteY8" fmla="*/ 44246 h 99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455" h="995273">
                  <a:moveTo>
                    <a:pt x="0" y="44246"/>
                  </a:moveTo>
                  <a:cubicBezTo>
                    <a:pt x="0" y="19810"/>
                    <a:pt x="19810" y="0"/>
                    <a:pt x="44246" y="0"/>
                  </a:cubicBezTo>
                  <a:lnTo>
                    <a:pt x="398210" y="0"/>
                  </a:lnTo>
                  <a:cubicBezTo>
                    <a:pt x="422646" y="0"/>
                    <a:pt x="442456" y="19810"/>
                    <a:pt x="442456" y="44246"/>
                  </a:cubicBezTo>
                  <a:cubicBezTo>
                    <a:pt x="442456" y="346507"/>
                    <a:pt x="442455" y="648767"/>
                    <a:pt x="442455" y="951028"/>
                  </a:cubicBezTo>
                  <a:cubicBezTo>
                    <a:pt x="442455" y="975464"/>
                    <a:pt x="422645" y="995274"/>
                    <a:pt x="398209" y="995274"/>
                  </a:cubicBezTo>
                  <a:lnTo>
                    <a:pt x="44246" y="995273"/>
                  </a:lnTo>
                  <a:cubicBezTo>
                    <a:pt x="19810" y="995273"/>
                    <a:pt x="0" y="975463"/>
                    <a:pt x="0" y="951027"/>
                  </a:cubicBezTo>
                  <a:lnTo>
                    <a:pt x="0" y="44246"/>
                  </a:lnTo>
                  <a:close/>
                </a:path>
              </a:pathLst>
            </a:custGeom>
            <a:solidFill>
              <a:srgbClr val="FF66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2292433"/>
                <a:satOff val="9187"/>
                <a:lumOff val="199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59" tIns="22484" rIns="25659" bIns="2248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ежемесячные социальные выплаты к пенсиям лицам, замещающим должности муниципальных служащих – 569 тыс. рублей</a:t>
              </a:r>
              <a:endParaRPr lang="ru-RU" sz="1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799315" y="1260655"/>
              <a:ext cx="1694682" cy="5264715"/>
            </a:xfrm>
            <a:custGeom>
              <a:avLst/>
              <a:gdLst>
                <a:gd name="connsiteX0" fmla="*/ 0 w 1223737"/>
                <a:gd name="connsiteY0" fmla="*/ 122374 h 5264715"/>
                <a:gd name="connsiteX1" fmla="*/ 122374 w 1223737"/>
                <a:gd name="connsiteY1" fmla="*/ 0 h 5264715"/>
                <a:gd name="connsiteX2" fmla="*/ 1101363 w 1223737"/>
                <a:gd name="connsiteY2" fmla="*/ 0 h 5264715"/>
                <a:gd name="connsiteX3" fmla="*/ 1223737 w 1223737"/>
                <a:gd name="connsiteY3" fmla="*/ 122374 h 5264715"/>
                <a:gd name="connsiteX4" fmla="*/ 1223737 w 1223737"/>
                <a:gd name="connsiteY4" fmla="*/ 5142341 h 5264715"/>
                <a:gd name="connsiteX5" fmla="*/ 1101363 w 1223737"/>
                <a:gd name="connsiteY5" fmla="*/ 5264715 h 5264715"/>
                <a:gd name="connsiteX6" fmla="*/ 122374 w 1223737"/>
                <a:gd name="connsiteY6" fmla="*/ 5264715 h 5264715"/>
                <a:gd name="connsiteX7" fmla="*/ 0 w 1223737"/>
                <a:gd name="connsiteY7" fmla="*/ 5142341 h 5264715"/>
                <a:gd name="connsiteX8" fmla="*/ 0 w 1223737"/>
                <a:gd name="connsiteY8" fmla="*/ 122374 h 526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737" h="5264715">
                  <a:moveTo>
                    <a:pt x="0" y="122374"/>
                  </a:moveTo>
                  <a:cubicBezTo>
                    <a:pt x="0" y="54789"/>
                    <a:pt x="54789" y="0"/>
                    <a:pt x="122374" y="0"/>
                  </a:cubicBezTo>
                  <a:lnTo>
                    <a:pt x="1101363" y="0"/>
                  </a:lnTo>
                  <a:cubicBezTo>
                    <a:pt x="1168948" y="0"/>
                    <a:pt x="1223737" y="54789"/>
                    <a:pt x="1223737" y="122374"/>
                  </a:cubicBezTo>
                  <a:lnTo>
                    <a:pt x="1223737" y="5142341"/>
                  </a:lnTo>
                  <a:cubicBezTo>
                    <a:pt x="1223737" y="5209926"/>
                    <a:pt x="1168948" y="5264715"/>
                    <a:pt x="1101363" y="5264715"/>
                  </a:cubicBezTo>
                  <a:lnTo>
                    <a:pt x="122374" y="5264715"/>
                  </a:lnTo>
                  <a:cubicBezTo>
                    <a:pt x="54789" y="5264715"/>
                    <a:pt x="0" y="5209926"/>
                    <a:pt x="0" y="5142341"/>
                  </a:cubicBezTo>
                  <a:lnTo>
                    <a:pt x="0" y="122374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373102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Муниципальная программа "Развитие системы социального обслуживания населения городского поселения "Город Балабаново" подпрограмма "Старшее поколение"</a:t>
              </a:r>
              <a:endParaRPr lang="ru-RU" sz="12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923928" y="2868225"/>
              <a:ext cx="1440160" cy="1280856"/>
            </a:xfrm>
            <a:custGeom>
              <a:avLst/>
              <a:gdLst>
                <a:gd name="connsiteX0" fmla="*/ 0 w 442455"/>
                <a:gd name="connsiteY0" fmla="*/ 44246 h 1034305"/>
                <a:gd name="connsiteX1" fmla="*/ 44246 w 442455"/>
                <a:gd name="connsiteY1" fmla="*/ 0 h 1034305"/>
                <a:gd name="connsiteX2" fmla="*/ 398210 w 442455"/>
                <a:gd name="connsiteY2" fmla="*/ 0 h 1034305"/>
                <a:gd name="connsiteX3" fmla="*/ 442456 w 442455"/>
                <a:gd name="connsiteY3" fmla="*/ 44246 h 1034305"/>
                <a:gd name="connsiteX4" fmla="*/ 442455 w 442455"/>
                <a:gd name="connsiteY4" fmla="*/ 990060 h 1034305"/>
                <a:gd name="connsiteX5" fmla="*/ 398209 w 442455"/>
                <a:gd name="connsiteY5" fmla="*/ 1034306 h 1034305"/>
                <a:gd name="connsiteX6" fmla="*/ 44246 w 442455"/>
                <a:gd name="connsiteY6" fmla="*/ 1034305 h 1034305"/>
                <a:gd name="connsiteX7" fmla="*/ 0 w 442455"/>
                <a:gd name="connsiteY7" fmla="*/ 990059 h 1034305"/>
                <a:gd name="connsiteX8" fmla="*/ 0 w 442455"/>
                <a:gd name="connsiteY8" fmla="*/ 44246 h 103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455" h="1034305">
                  <a:moveTo>
                    <a:pt x="0" y="44246"/>
                  </a:moveTo>
                  <a:cubicBezTo>
                    <a:pt x="0" y="19810"/>
                    <a:pt x="19810" y="0"/>
                    <a:pt x="44246" y="0"/>
                  </a:cubicBezTo>
                  <a:lnTo>
                    <a:pt x="398210" y="0"/>
                  </a:lnTo>
                  <a:cubicBezTo>
                    <a:pt x="422646" y="0"/>
                    <a:pt x="442456" y="19810"/>
                    <a:pt x="442456" y="44246"/>
                  </a:cubicBezTo>
                  <a:cubicBezTo>
                    <a:pt x="442456" y="359517"/>
                    <a:pt x="442455" y="674789"/>
                    <a:pt x="442455" y="990060"/>
                  </a:cubicBezTo>
                  <a:cubicBezTo>
                    <a:pt x="442455" y="1014496"/>
                    <a:pt x="422645" y="1034306"/>
                    <a:pt x="398209" y="1034306"/>
                  </a:cubicBezTo>
                  <a:lnTo>
                    <a:pt x="44246" y="1034305"/>
                  </a:lnTo>
                  <a:cubicBezTo>
                    <a:pt x="19810" y="1034305"/>
                    <a:pt x="0" y="1014495"/>
                    <a:pt x="0" y="990059"/>
                  </a:cubicBezTo>
                  <a:lnTo>
                    <a:pt x="0" y="4424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056578"/>
                <a:satOff val="12250"/>
                <a:lumOff val="2655"/>
                <a:alphaOff val="0"/>
              </a:schemeClr>
            </a:fillRef>
            <a:effectRef idx="0">
              <a:schemeClr val="accent5">
                <a:hueOff val="-3056578"/>
                <a:satOff val="12250"/>
                <a:lumOff val="26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59" tIns="22484" rIns="25659" bIns="2248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осуществление мер соц. поддержки малообеспеченных граждан, пенсионеров и инвалидов, выплаты почетным гражданам города Балабаново – 309 тыс. рублей;</a:t>
              </a:r>
              <a:endParaRPr lang="ru-RU" sz="1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923928" y="4231065"/>
              <a:ext cx="1440160" cy="880312"/>
            </a:xfrm>
            <a:custGeom>
              <a:avLst/>
              <a:gdLst>
                <a:gd name="connsiteX0" fmla="*/ 0 w 442455"/>
                <a:gd name="connsiteY0" fmla="*/ 44246 h 1034305"/>
                <a:gd name="connsiteX1" fmla="*/ 44246 w 442455"/>
                <a:gd name="connsiteY1" fmla="*/ 0 h 1034305"/>
                <a:gd name="connsiteX2" fmla="*/ 398210 w 442455"/>
                <a:gd name="connsiteY2" fmla="*/ 0 h 1034305"/>
                <a:gd name="connsiteX3" fmla="*/ 442456 w 442455"/>
                <a:gd name="connsiteY3" fmla="*/ 44246 h 1034305"/>
                <a:gd name="connsiteX4" fmla="*/ 442455 w 442455"/>
                <a:gd name="connsiteY4" fmla="*/ 990060 h 1034305"/>
                <a:gd name="connsiteX5" fmla="*/ 398209 w 442455"/>
                <a:gd name="connsiteY5" fmla="*/ 1034306 h 1034305"/>
                <a:gd name="connsiteX6" fmla="*/ 44246 w 442455"/>
                <a:gd name="connsiteY6" fmla="*/ 1034305 h 1034305"/>
                <a:gd name="connsiteX7" fmla="*/ 0 w 442455"/>
                <a:gd name="connsiteY7" fmla="*/ 990059 h 1034305"/>
                <a:gd name="connsiteX8" fmla="*/ 0 w 442455"/>
                <a:gd name="connsiteY8" fmla="*/ 44246 h 103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455" h="1034305">
                  <a:moveTo>
                    <a:pt x="0" y="44246"/>
                  </a:moveTo>
                  <a:cubicBezTo>
                    <a:pt x="0" y="19810"/>
                    <a:pt x="19810" y="0"/>
                    <a:pt x="44246" y="0"/>
                  </a:cubicBezTo>
                  <a:lnTo>
                    <a:pt x="398210" y="0"/>
                  </a:lnTo>
                  <a:cubicBezTo>
                    <a:pt x="422646" y="0"/>
                    <a:pt x="442456" y="19810"/>
                    <a:pt x="442456" y="44246"/>
                  </a:cubicBezTo>
                  <a:cubicBezTo>
                    <a:pt x="442456" y="359517"/>
                    <a:pt x="442455" y="674789"/>
                    <a:pt x="442455" y="990060"/>
                  </a:cubicBezTo>
                  <a:cubicBezTo>
                    <a:pt x="442455" y="1014496"/>
                    <a:pt x="422645" y="1034306"/>
                    <a:pt x="398209" y="1034306"/>
                  </a:cubicBezTo>
                  <a:lnTo>
                    <a:pt x="44246" y="1034305"/>
                  </a:lnTo>
                  <a:cubicBezTo>
                    <a:pt x="19810" y="1034305"/>
                    <a:pt x="0" y="1014495"/>
                    <a:pt x="0" y="990059"/>
                  </a:cubicBezTo>
                  <a:lnTo>
                    <a:pt x="0" y="4424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820722"/>
                <a:satOff val="15312"/>
                <a:lumOff val="3318"/>
                <a:alphaOff val="0"/>
              </a:schemeClr>
            </a:fillRef>
            <a:effectRef idx="0">
              <a:schemeClr val="accent5">
                <a:hueOff val="-3820722"/>
                <a:satOff val="15312"/>
                <a:lumOff val="33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59" tIns="22484" rIns="25659" bIns="2248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проведение мероприятий для граждан пожилого возраста и инвалидов – 224 тыс. рублей;</a:t>
              </a:r>
              <a:endParaRPr lang="ru-RU" sz="1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3923928" y="5227353"/>
              <a:ext cx="1440160" cy="1035684"/>
            </a:xfrm>
            <a:custGeom>
              <a:avLst/>
              <a:gdLst>
                <a:gd name="connsiteX0" fmla="*/ 0 w 442455"/>
                <a:gd name="connsiteY0" fmla="*/ 44246 h 1034305"/>
                <a:gd name="connsiteX1" fmla="*/ 44246 w 442455"/>
                <a:gd name="connsiteY1" fmla="*/ 0 h 1034305"/>
                <a:gd name="connsiteX2" fmla="*/ 398210 w 442455"/>
                <a:gd name="connsiteY2" fmla="*/ 0 h 1034305"/>
                <a:gd name="connsiteX3" fmla="*/ 442456 w 442455"/>
                <a:gd name="connsiteY3" fmla="*/ 44246 h 1034305"/>
                <a:gd name="connsiteX4" fmla="*/ 442455 w 442455"/>
                <a:gd name="connsiteY4" fmla="*/ 990060 h 1034305"/>
                <a:gd name="connsiteX5" fmla="*/ 398209 w 442455"/>
                <a:gd name="connsiteY5" fmla="*/ 1034306 h 1034305"/>
                <a:gd name="connsiteX6" fmla="*/ 44246 w 442455"/>
                <a:gd name="connsiteY6" fmla="*/ 1034305 h 1034305"/>
                <a:gd name="connsiteX7" fmla="*/ 0 w 442455"/>
                <a:gd name="connsiteY7" fmla="*/ 990059 h 1034305"/>
                <a:gd name="connsiteX8" fmla="*/ 0 w 442455"/>
                <a:gd name="connsiteY8" fmla="*/ 44246 h 103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455" h="1034305">
                  <a:moveTo>
                    <a:pt x="0" y="44246"/>
                  </a:moveTo>
                  <a:cubicBezTo>
                    <a:pt x="0" y="19810"/>
                    <a:pt x="19810" y="0"/>
                    <a:pt x="44246" y="0"/>
                  </a:cubicBezTo>
                  <a:lnTo>
                    <a:pt x="398210" y="0"/>
                  </a:lnTo>
                  <a:cubicBezTo>
                    <a:pt x="422646" y="0"/>
                    <a:pt x="442456" y="19810"/>
                    <a:pt x="442456" y="44246"/>
                  </a:cubicBezTo>
                  <a:cubicBezTo>
                    <a:pt x="442456" y="359517"/>
                    <a:pt x="442455" y="674789"/>
                    <a:pt x="442455" y="990060"/>
                  </a:cubicBezTo>
                  <a:cubicBezTo>
                    <a:pt x="442455" y="1014496"/>
                    <a:pt x="422645" y="1034306"/>
                    <a:pt x="398209" y="1034306"/>
                  </a:cubicBezTo>
                  <a:lnTo>
                    <a:pt x="44246" y="1034305"/>
                  </a:lnTo>
                  <a:cubicBezTo>
                    <a:pt x="19810" y="1034305"/>
                    <a:pt x="0" y="1014495"/>
                    <a:pt x="0" y="990059"/>
                  </a:cubicBezTo>
                  <a:lnTo>
                    <a:pt x="0" y="4424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584866"/>
                <a:satOff val="18374"/>
                <a:lumOff val="3982"/>
                <a:alphaOff val="0"/>
              </a:schemeClr>
            </a:fillRef>
            <a:effectRef idx="0">
              <a:schemeClr val="accent5">
                <a:hueOff val="-4584866"/>
                <a:satOff val="18374"/>
                <a:lumOff val="398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59" tIns="22484" rIns="25659" bIns="2248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поддержку общественных организаций и движений, патриотических клубов, музеев – 103 тыс. рублей</a:t>
              </a:r>
              <a:endParaRPr lang="ru-RU" sz="1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2046515" y="3678298"/>
              <a:ext cx="1661389" cy="2847045"/>
            </a:xfrm>
            <a:custGeom>
              <a:avLst/>
              <a:gdLst>
                <a:gd name="connsiteX0" fmla="*/ 0 w 1261241"/>
                <a:gd name="connsiteY0" fmla="*/ 126124 h 2944186"/>
                <a:gd name="connsiteX1" fmla="*/ 126124 w 1261241"/>
                <a:gd name="connsiteY1" fmla="*/ 0 h 2944186"/>
                <a:gd name="connsiteX2" fmla="*/ 1135117 w 1261241"/>
                <a:gd name="connsiteY2" fmla="*/ 0 h 2944186"/>
                <a:gd name="connsiteX3" fmla="*/ 1261241 w 1261241"/>
                <a:gd name="connsiteY3" fmla="*/ 126124 h 2944186"/>
                <a:gd name="connsiteX4" fmla="*/ 1261241 w 1261241"/>
                <a:gd name="connsiteY4" fmla="*/ 2818062 h 2944186"/>
                <a:gd name="connsiteX5" fmla="*/ 1135117 w 1261241"/>
                <a:gd name="connsiteY5" fmla="*/ 2944186 h 2944186"/>
                <a:gd name="connsiteX6" fmla="*/ 126124 w 1261241"/>
                <a:gd name="connsiteY6" fmla="*/ 2944186 h 2944186"/>
                <a:gd name="connsiteX7" fmla="*/ 0 w 1261241"/>
                <a:gd name="connsiteY7" fmla="*/ 2818062 h 2944186"/>
                <a:gd name="connsiteX8" fmla="*/ 0 w 1261241"/>
                <a:gd name="connsiteY8" fmla="*/ 126124 h 294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241" h="2944186">
                  <a:moveTo>
                    <a:pt x="0" y="126124"/>
                  </a:moveTo>
                  <a:cubicBezTo>
                    <a:pt x="0" y="56468"/>
                    <a:pt x="56468" y="0"/>
                    <a:pt x="126124" y="0"/>
                  </a:cubicBezTo>
                  <a:lnTo>
                    <a:pt x="1135117" y="0"/>
                  </a:lnTo>
                  <a:cubicBezTo>
                    <a:pt x="1204773" y="0"/>
                    <a:pt x="1261241" y="56468"/>
                    <a:pt x="1261241" y="126124"/>
                  </a:cubicBezTo>
                  <a:lnTo>
                    <a:pt x="1261241" y="2818062"/>
                  </a:lnTo>
                  <a:cubicBezTo>
                    <a:pt x="1261241" y="2887718"/>
                    <a:pt x="1204773" y="2944186"/>
                    <a:pt x="1135117" y="2944186"/>
                  </a:cubicBezTo>
                  <a:lnTo>
                    <a:pt x="126124" y="2944186"/>
                  </a:lnTo>
                  <a:cubicBezTo>
                    <a:pt x="56468" y="2944186"/>
                    <a:pt x="0" y="2887718"/>
                    <a:pt x="0" y="2818062"/>
                  </a:cubicBezTo>
                  <a:lnTo>
                    <a:pt x="0" y="126124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210665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Муниципальная программа "Развитие системы социального обслуживания населения городского поселения "Город Балабаново" подпрограмма "Дети в семье города Балабаново"</a:t>
              </a:r>
              <a:endParaRPr lang="ru-RU" sz="12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195736" y="5626875"/>
              <a:ext cx="1368151" cy="636161"/>
            </a:xfrm>
            <a:custGeom>
              <a:avLst/>
              <a:gdLst>
                <a:gd name="connsiteX0" fmla="*/ 0 w 442455"/>
                <a:gd name="connsiteY0" fmla="*/ 44246 h 636161"/>
                <a:gd name="connsiteX1" fmla="*/ 44246 w 442455"/>
                <a:gd name="connsiteY1" fmla="*/ 0 h 636161"/>
                <a:gd name="connsiteX2" fmla="*/ 398210 w 442455"/>
                <a:gd name="connsiteY2" fmla="*/ 0 h 636161"/>
                <a:gd name="connsiteX3" fmla="*/ 442456 w 442455"/>
                <a:gd name="connsiteY3" fmla="*/ 44246 h 636161"/>
                <a:gd name="connsiteX4" fmla="*/ 442455 w 442455"/>
                <a:gd name="connsiteY4" fmla="*/ 591916 h 636161"/>
                <a:gd name="connsiteX5" fmla="*/ 398209 w 442455"/>
                <a:gd name="connsiteY5" fmla="*/ 636162 h 636161"/>
                <a:gd name="connsiteX6" fmla="*/ 44246 w 442455"/>
                <a:gd name="connsiteY6" fmla="*/ 636161 h 636161"/>
                <a:gd name="connsiteX7" fmla="*/ 0 w 442455"/>
                <a:gd name="connsiteY7" fmla="*/ 591915 h 636161"/>
                <a:gd name="connsiteX8" fmla="*/ 0 w 442455"/>
                <a:gd name="connsiteY8" fmla="*/ 44246 h 63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455" h="636161">
                  <a:moveTo>
                    <a:pt x="0" y="44246"/>
                  </a:moveTo>
                  <a:cubicBezTo>
                    <a:pt x="0" y="19810"/>
                    <a:pt x="19810" y="0"/>
                    <a:pt x="44246" y="0"/>
                  </a:cubicBezTo>
                  <a:lnTo>
                    <a:pt x="398210" y="0"/>
                  </a:lnTo>
                  <a:cubicBezTo>
                    <a:pt x="422646" y="0"/>
                    <a:pt x="442456" y="19810"/>
                    <a:pt x="442456" y="44246"/>
                  </a:cubicBezTo>
                  <a:cubicBezTo>
                    <a:pt x="442456" y="226803"/>
                    <a:pt x="442455" y="409359"/>
                    <a:pt x="442455" y="591916"/>
                  </a:cubicBezTo>
                  <a:cubicBezTo>
                    <a:pt x="442455" y="616352"/>
                    <a:pt x="422645" y="636162"/>
                    <a:pt x="398209" y="636162"/>
                  </a:cubicBezTo>
                  <a:lnTo>
                    <a:pt x="44246" y="636161"/>
                  </a:lnTo>
                  <a:cubicBezTo>
                    <a:pt x="19810" y="636161"/>
                    <a:pt x="0" y="616351"/>
                    <a:pt x="0" y="591915"/>
                  </a:cubicBezTo>
                  <a:lnTo>
                    <a:pt x="0" y="4424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349011"/>
                <a:satOff val="21437"/>
                <a:lumOff val="4646"/>
                <a:alphaOff val="0"/>
              </a:schemeClr>
            </a:fillRef>
            <a:effectRef idx="0">
              <a:schemeClr val="accent5">
                <a:hueOff val="-5349011"/>
                <a:satOff val="21437"/>
                <a:lumOff val="464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59" tIns="22484" rIns="25659" bIns="2248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мероприятия для детей и их родителей – 142 тыс. рублей</a:t>
              </a:r>
              <a:endParaRPr lang="ru-RU" sz="1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611936" y="1260655"/>
              <a:ext cx="1674608" cy="5264715"/>
            </a:xfrm>
            <a:custGeom>
              <a:avLst/>
              <a:gdLst>
                <a:gd name="connsiteX0" fmla="*/ 0 w 1028935"/>
                <a:gd name="connsiteY0" fmla="*/ 102894 h 5264715"/>
                <a:gd name="connsiteX1" fmla="*/ 102894 w 1028935"/>
                <a:gd name="connsiteY1" fmla="*/ 0 h 5264715"/>
                <a:gd name="connsiteX2" fmla="*/ 926042 w 1028935"/>
                <a:gd name="connsiteY2" fmla="*/ 0 h 5264715"/>
                <a:gd name="connsiteX3" fmla="*/ 1028936 w 1028935"/>
                <a:gd name="connsiteY3" fmla="*/ 102894 h 5264715"/>
                <a:gd name="connsiteX4" fmla="*/ 1028935 w 1028935"/>
                <a:gd name="connsiteY4" fmla="*/ 5161822 h 5264715"/>
                <a:gd name="connsiteX5" fmla="*/ 926041 w 1028935"/>
                <a:gd name="connsiteY5" fmla="*/ 5264716 h 5264715"/>
                <a:gd name="connsiteX6" fmla="*/ 102894 w 1028935"/>
                <a:gd name="connsiteY6" fmla="*/ 5264715 h 5264715"/>
                <a:gd name="connsiteX7" fmla="*/ 0 w 1028935"/>
                <a:gd name="connsiteY7" fmla="*/ 5161821 h 5264715"/>
                <a:gd name="connsiteX8" fmla="*/ 0 w 1028935"/>
                <a:gd name="connsiteY8" fmla="*/ 102894 h 526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935" h="5264715">
                  <a:moveTo>
                    <a:pt x="0" y="102894"/>
                  </a:moveTo>
                  <a:cubicBezTo>
                    <a:pt x="0" y="46067"/>
                    <a:pt x="46067" y="0"/>
                    <a:pt x="102894" y="0"/>
                  </a:cubicBezTo>
                  <a:lnTo>
                    <a:pt x="926042" y="0"/>
                  </a:lnTo>
                  <a:cubicBezTo>
                    <a:pt x="982869" y="0"/>
                    <a:pt x="1028936" y="46067"/>
                    <a:pt x="1028936" y="102894"/>
                  </a:cubicBezTo>
                  <a:cubicBezTo>
                    <a:pt x="1028936" y="1789203"/>
                    <a:pt x="1028935" y="3475513"/>
                    <a:pt x="1028935" y="5161822"/>
                  </a:cubicBezTo>
                  <a:cubicBezTo>
                    <a:pt x="1028935" y="5218649"/>
                    <a:pt x="982868" y="5264716"/>
                    <a:pt x="926041" y="5264716"/>
                  </a:cubicBezTo>
                  <a:lnTo>
                    <a:pt x="102894" y="5264715"/>
                  </a:lnTo>
                  <a:cubicBezTo>
                    <a:pt x="46067" y="5264715"/>
                    <a:pt x="0" y="5218648"/>
                    <a:pt x="0" y="5161821"/>
                  </a:cubicBezTo>
                  <a:lnTo>
                    <a:pt x="0" y="102894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3742451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Муниципальная  программа «Проведение праздничных мероприятий в г. Балабаново»</a:t>
              </a:r>
              <a:endParaRPr lang="ru-RU" sz="15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724128" y="2780928"/>
              <a:ext cx="1440160" cy="766956"/>
            </a:xfrm>
            <a:custGeom>
              <a:avLst/>
              <a:gdLst>
                <a:gd name="connsiteX0" fmla="*/ 0 w 442455"/>
                <a:gd name="connsiteY0" fmla="*/ 44246 h 766956"/>
                <a:gd name="connsiteX1" fmla="*/ 44246 w 442455"/>
                <a:gd name="connsiteY1" fmla="*/ 0 h 766956"/>
                <a:gd name="connsiteX2" fmla="*/ 398210 w 442455"/>
                <a:gd name="connsiteY2" fmla="*/ 0 h 766956"/>
                <a:gd name="connsiteX3" fmla="*/ 442456 w 442455"/>
                <a:gd name="connsiteY3" fmla="*/ 44246 h 766956"/>
                <a:gd name="connsiteX4" fmla="*/ 442455 w 442455"/>
                <a:gd name="connsiteY4" fmla="*/ 722711 h 766956"/>
                <a:gd name="connsiteX5" fmla="*/ 398209 w 442455"/>
                <a:gd name="connsiteY5" fmla="*/ 766957 h 766956"/>
                <a:gd name="connsiteX6" fmla="*/ 44246 w 442455"/>
                <a:gd name="connsiteY6" fmla="*/ 766956 h 766956"/>
                <a:gd name="connsiteX7" fmla="*/ 0 w 442455"/>
                <a:gd name="connsiteY7" fmla="*/ 722710 h 766956"/>
                <a:gd name="connsiteX8" fmla="*/ 0 w 442455"/>
                <a:gd name="connsiteY8" fmla="*/ 44246 h 76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455" h="766956">
                  <a:moveTo>
                    <a:pt x="0" y="44246"/>
                  </a:moveTo>
                  <a:cubicBezTo>
                    <a:pt x="0" y="19810"/>
                    <a:pt x="19810" y="0"/>
                    <a:pt x="44246" y="0"/>
                  </a:cubicBezTo>
                  <a:lnTo>
                    <a:pt x="398210" y="0"/>
                  </a:lnTo>
                  <a:cubicBezTo>
                    <a:pt x="422646" y="0"/>
                    <a:pt x="442456" y="19810"/>
                    <a:pt x="442456" y="44246"/>
                  </a:cubicBezTo>
                  <a:cubicBezTo>
                    <a:pt x="442456" y="270401"/>
                    <a:pt x="442455" y="496556"/>
                    <a:pt x="442455" y="722711"/>
                  </a:cubicBezTo>
                  <a:cubicBezTo>
                    <a:pt x="442455" y="747147"/>
                    <a:pt x="422645" y="766957"/>
                    <a:pt x="398209" y="766957"/>
                  </a:cubicBezTo>
                  <a:lnTo>
                    <a:pt x="44246" y="766956"/>
                  </a:lnTo>
                  <a:cubicBezTo>
                    <a:pt x="19810" y="766956"/>
                    <a:pt x="0" y="747146"/>
                    <a:pt x="0" y="722710"/>
                  </a:cubicBezTo>
                  <a:lnTo>
                    <a:pt x="0" y="4424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113155"/>
                <a:satOff val="24499"/>
                <a:lumOff val="5310"/>
                <a:alphaOff val="0"/>
              </a:schemeClr>
            </a:fillRef>
            <a:effectRef idx="0">
              <a:schemeClr val="accent5">
                <a:hueOff val="-6113155"/>
                <a:satOff val="24499"/>
                <a:lumOff val="53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59" tIns="22484" rIns="25659" bIns="2248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проведение мероприятий в честь  Дня города – 148 тыс. рублей;</a:t>
              </a:r>
              <a:endParaRPr lang="ru-RU" sz="1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724128" y="3678299"/>
              <a:ext cx="1440160" cy="766956"/>
            </a:xfrm>
            <a:custGeom>
              <a:avLst/>
              <a:gdLst>
                <a:gd name="connsiteX0" fmla="*/ 0 w 442455"/>
                <a:gd name="connsiteY0" fmla="*/ 44246 h 766956"/>
                <a:gd name="connsiteX1" fmla="*/ 44246 w 442455"/>
                <a:gd name="connsiteY1" fmla="*/ 0 h 766956"/>
                <a:gd name="connsiteX2" fmla="*/ 398210 w 442455"/>
                <a:gd name="connsiteY2" fmla="*/ 0 h 766956"/>
                <a:gd name="connsiteX3" fmla="*/ 442456 w 442455"/>
                <a:gd name="connsiteY3" fmla="*/ 44246 h 766956"/>
                <a:gd name="connsiteX4" fmla="*/ 442455 w 442455"/>
                <a:gd name="connsiteY4" fmla="*/ 722711 h 766956"/>
                <a:gd name="connsiteX5" fmla="*/ 398209 w 442455"/>
                <a:gd name="connsiteY5" fmla="*/ 766957 h 766956"/>
                <a:gd name="connsiteX6" fmla="*/ 44246 w 442455"/>
                <a:gd name="connsiteY6" fmla="*/ 766956 h 766956"/>
                <a:gd name="connsiteX7" fmla="*/ 0 w 442455"/>
                <a:gd name="connsiteY7" fmla="*/ 722710 h 766956"/>
                <a:gd name="connsiteX8" fmla="*/ 0 w 442455"/>
                <a:gd name="connsiteY8" fmla="*/ 44246 h 76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455" h="766956">
                  <a:moveTo>
                    <a:pt x="0" y="44246"/>
                  </a:moveTo>
                  <a:cubicBezTo>
                    <a:pt x="0" y="19810"/>
                    <a:pt x="19810" y="0"/>
                    <a:pt x="44246" y="0"/>
                  </a:cubicBezTo>
                  <a:lnTo>
                    <a:pt x="398210" y="0"/>
                  </a:lnTo>
                  <a:cubicBezTo>
                    <a:pt x="422646" y="0"/>
                    <a:pt x="442456" y="19810"/>
                    <a:pt x="442456" y="44246"/>
                  </a:cubicBezTo>
                  <a:cubicBezTo>
                    <a:pt x="442456" y="270401"/>
                    <a:pt x="442455" y="496556"/>
                    <a:pt x="442455" y="722711"/>
                  </a:cubicBezTo>
                  <a:cubicBezTo>
                    <a:pt x="442455" y="747147"/>
                    <a:pt x="422645" y="766957"/>
                    <a:pt x="398209" y="766957"/>
                  </a:cubicBezTo>
                  <a:lnTo>
                    <a:pt x="44246" y="766956"/>
                  </a:lnTo>
                  <a:cubicBezTo>
                    <a:pt x="19810" y="766956"/>
                    <a:pt x="0" y="747146"/>
                    <a:pt x="0" y="722710"/>
                  </a:cubicBezTo>
                  <a:lnTo>
                    <a:pt x="0" y="44246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877299"/>
                <a:satOff val="27561"/>
                <a:lumOff val="5973"/>
                <a:alphaOff val="0"/>
              </a:schemeClr>
            </a:fillRef>
            <a:effectRef idx="0">
              <a:schemeClr val="accent5">
                <a:hueOff val="-6877299"/>
                <a:satOff val="27561"/>
                <a:lumOff val="59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59" tIns="22484" rIns="25659" bIns="2248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проведение мероприятий в честь Дня Победы – 581 тыс. рублей;</a:t>
              </a:r>
              <a:endParaRPr lang="ru-RU" sz="1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5724128" y="4551075"/>
              <a:ext cx="1440159" cy="750133"/>
            </a:xfrm>
            <a:custGeom>
              <a:avLst/>
              <a:gdLst>
                <a:gd name="connsiteX0" fmla="*/ 0 w 442455"/>
                <a:gd name="connsiteY0" fmla="*/ 44246 h 766956"/>
                <a:gd name="connsiteX1" fmla="*/ 44246 w 442455"/>
                <a:gd name="connsiteY1" fmla="*/ 0 h 766956"/>
                <a:gd name="connsiteX2" fmla="*/ 398210 w 442455"/>
                <a:gd name="connsiteY2" fmla="*/ 0 h 766956"/>
                <a:gd name="connsiteX3" fmla="*/ 442456 w 442455"/>
                <a:gd name="connsiteY3" fmla="*/ 44246 h 766956"/>
                <a:gd name="connsiteX4" fmla="*/ 442455 w 442455"/>
                <a:gd name="connsiteY4" fmla="*/ 722711 h 766956"/>
                <a:gd name="connsiteX5" fmla="*/ 398209 w 442455"/>
                <a:gd name="connsiteY5" fmla="*/ 766957 h 766956"/>
                <a:gd name="connsiteX6" fmla="*/ 44246 w 442455"/>
                <a:gd name="connsiteY6" fmla="*/ 766956 h 766956"/>
                <a:gd name="connsiteX7" fmla="*/ 0 w 442455"/>
                <a:gd name="connsiteY7" fmla="*/ 722710 h 766956"/>
                <a:gd name="connsiteX8" fmla="*/ 0 w 442455"/>
                <a:gd name="connsiteY8" fmla="*/ 44246 h 76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455" h="766956">
                  <a:moveTo>
                    <a:pt x="0" y="44246"/>
                  </a:moveTo>
                  <a:cubicBezTo>
                    <a:pt x="0" y="19810"/>
                    <a:pt x="19810" y="0"/>
                    <a:pt x="44246" y="0"/>
                  </a:cubicBezTo>
                  <a:lnTo>
                    <a:pt x="398210" y="0"/>
                  </a:lnTo>
                  <a:cubicBezTo>
                    <a:pt x="422646" y="0"/>
                    <a:pt x="442456" y="19810"/>
                    <a:pt x="442456" y="44246"/>
                  </a:cubicBezTo>
                  <a:cubicBezTo>
                    <a:pt x="442456" y="270401"/>
                    <a:pt x="442455" y="496556"/>
                    <a:pt x="442455" y="722711"/>
                  </a:cubicBezTo>
                  <a:cubicBezTo>
                    <a:pt x="442455" y="747147"/>
                    <a:pt x="422645" y="766957"/>
                    <a:pt x="398209" y="766957"/>
                  </a:cubicBezTo>
                  <a:lnTo>
                    <a:pt x="44246" y="766956"/>
                  </a:lnTo>
                  <a:cubicBezTo>
                    <a:pt x="19810" y="766956"/>
                    <a:pt x="0" y="747146"/>
                    <a:pt x="0" y="722710"/>
                  </a:cubicBezTo>
                  <a:lnTo>
                    <a:pt x="0" y="44246"/>
                  </a:lnTo>
                  <a:close/>
                </a:path>
              </a:pathLst>
            </a:custGeom>
            <a:solidFill>
              <a:srgbClr val="6093C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641443"/>
                <a:satOff val="30624"/>
                <a:lumOff val="6637"/>
                <a:alphaOff val="0"/>
              </a:schemeClr>
            </a:fillRef>
            <a:effectRef idx="0">
              <a:schemeClr val="accent5">
                <a:hueOff val="-7641443"/>
                <a:satOff val="30624"/>
                <a:lumOff val="663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59" tIns="22484" rIns="25659" bIns="2248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проведение новогодних мероприятий – 1 065 тыс. рублей;</a:t>
              </a:r>
              <a:endParaRPr lang="ru-RU" sz="1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5742020" y="5444680"/>
              <a:ext cx="1440160" cy="766956"/>
            </a:xfrm>
            <a:custGeom>
              <a:avLst/>
              <a:gdLst>
                <a:gd name="connsiteX0" fmla="*/ 0 w 442455"/>
                <a:gd name="connsiteY0" fmla="*/ 44246 h 766956"/>
                <a:gd name="connsiteX1" fmla="*/ 44246 w 442455"/>
                <a:gd name="connsiteY1" fmla="*/ 0 h 766956"/>
                <a:gd name="connsiteX2" fmla="*/ 398210 w 442455"/>
                <a:gd name="connsiteY2" fmla="*/ 0 h 766956"/>
                <a:gd name="connsiteX3" fmla="*/ 442456 w 442455"/>
                <a:gd name="connsiteY3" fmla="*/ 44246 h 766956"/>
                <a:gd name="connsiteX4" fmla="*/ 442455 w 442455"/>
                <a:gd name="connsiteY4" fmla="*/ 722711 h 766956"/>
                <a:gd name="connsiteX5" fmla="*/ 398209 w 442455"/>
                <a:gd name="connsiteY5" fmla="*/ 766957 h 766956"/>
                <a:gd name="connsiteX6" fmla="*/ 44246 w 442455"/>
                <a:gd name="connsiteY6" fmla="*/ 766956 h 766956"/>
                <a:gd name="connsiteX7" fmla="*/ 0 w 442455"/>
                <a:gd name="connsiteY7" fmla="*/ 722710 h 766956"/>
                <a:gd name="connsiteX8" fmla="*/ 0 w 442455"/>
                <a:gd name="connsiteY8" fmla="*/ 44246 h 76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455" h="766956">
                  <a:moveTo>
                    <a:pt x="0" y="44246"/>
                  </a:moveTo>
                  <a:cubicBezTo>
                    <a:pt x="0" y="19810"/>
                    <a:pt x="19810" y="0"/>
                    <a:pt x="44246" y="0"/>
                  </a:cubicBezTo>
                  <a:lnTo>
                    <a:pt x="398210" y="0"/>
                  </a:lnTo>
                  <a:cubicBezTo>
                    <a:pt x="422646" y="0"/>
                    <a:pt x="442456" y="19810"/>
                    <a:pt x="442456" y="44246"/>
                  </a:cubicBezTo>
                  <a:cubicBezTo>
                    <a:pt x="442456" y="270401"/>
                    <a:pt x="442455" y="496556"/>
                    <a:pt x="442455" y="722711"/>
                  </a:cubicBezTo>
                  <a:cubicBezTo>
                    <a:pt x="442455" y="747147"/>
                    <a:pt x="422645" y="766957"/>
                    <a:pt x="398209" y="766957"/>
                  </a:cubicBezTo>
                  <a:lnTo>
                    <a:pt x="44246" y="766956"/>
                  </a:lnTo>
                  <a:cubicBezTo>
                    <a:pt x="19810" y="766956"/>
                    <a:pt x="0" y="747146"/>
                    <a:pt x="0" y="722710"/>
                  </a:cubicBezTo>
                  <a:lnTo>
                    <a:pt x="0" y="44246"/>
                  </a:lnTo>
                  <a:close/>
                </a:path>
              </a:pathLst>
            </a:custGeom>
            <a:solidFill>
              <a:srgbClr val="57B9C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405587"/>
                <a:satOff val="33686"/>
                <a:lumOff val="7301"/>
                <a:alphaOff val="0"/>
              </a:schemeClr>
            </a:fillRef>
            <a:effectRef idx="0">
              <a:schemeClr val="accent5">
                <a:hueOff val="-8405587"/>
                <a:satOff val="33686"/>
                <a:lumOff val="73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59" tIns="22484" rIns="25659" bIns="2248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проведение прочих праздничных мероприятий – 603 тыс. рублей</a:t>
              </a:r>
              <a:endParaRPr lang="ru-RU" sz="1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7380312" y="1260655"/>
              <a:ext cx="1570621" cy="3184600"/>
            </a:xfrm>
            <a:custGeom>
              <a:avLst/>
              <a:gdLst>
                <a:gd name="connsiteX0" fmla="*/ 0 w 850697"/>
                <a:gd name="connsiteY0" fmla="*/ 85070 h 3088229"/>
                <a:gd name="connsiteX1" fmla="*/ 85070 w 850697"/>
                <a:gd name="connsiteY1" fmla="*/ 0 h 3088229"/>
                <a:gd name="connsiteX2" fmla="*/ 765627 w 850697"/>
                <a:gd name="connsiteY2" fmla="*/ 0 h 3088229"/>
                <a:gd name="connsiteX3" fmla="*/ 850697 w 850697"/>
                <a:gd name="connsiteY3" fmla="*/ 85070 h 3088229"/>
                <a:gd name="connsiteX4" fmla="*/ 850697 w 850697"/>
                <a:gd name="connsiteY4" fmla="*/ 3003159 h 3088229"/>
                <a:gd name="connsiteX5" fmla="*/ 765627 w 850697"/>
                <a:gd name="connsiteY5" fmla="*/ 3088229 h 3088229"/>
                <a:gd name="connsiteX6" fmla="*/ 85070 w 850697"/>
                <a:gd name="connsiteY6" fmla="*/ 3088229 h 3088229"/>
                <a:gd name="connsiteX7" fmla="*/ 0 w 850697"/>
                <a:gd name="connsiteY7" fmla="*/ 3003159 h 3088229"/>
                <a:gd name="connsiteX8" fmla="*/ 0 w 850697"/>
                <a:gd name="connsiteY8" fmla="*/ 85070 h 308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0697" h="3088229">
                  <a:moveTo>
                    <a:pt x="0" y="85070"/>
                  </a:moveTo>
                  <a:cubicBezTo>
                    <a:pt x="0" y="38087"/>
                    <a:pt x="38087" y="0"/>
                    <a:pt x="85070" y="0"/>
                  </a:cubicBezTo>
                  <a:lnTo>
                    <a:pt x="765627" y="0"/>
                  </a:lnTo>
                  <a:cubicBezTo>
                    <a:pt x="812610" y="0"/>
                    <a:pt x="850697" y="38087"/>
                    <a:pt x="850697" y="85070"/>
                  </a:cubicBezTo>
                  <a:lnTo>
                    <a:pt x="850697" y="3003159"/>
                  </a:lnTo>
                  <a:cubicBezTo>
                    <a:pt x="850697" y="3050142"/>
                    <a:pt x="812610" y="3088229"/>
                    <a:pt x="765627" y="3088229"/>
                  </a:cubicBezTo>
                  <a:lnTo>
                    <a:pt x="85070" y="3088229"/>
                  </a:lnTo>
                  <a:cubicBezTo>
                    <a:pt x="38087" y="3088229"/>
                    <a:pt x="0" y="3050142"/>
                    <a:pt x="0" y="3003159"/>
                  </a:cubicBezTo>
                  <a:lnTo>
                    <a:pt x="0" y="85070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220748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Муниципальная программа «Совершенствование системы муниципального управления городского поселения «Город Балабаново»»</a:t>
              </a:r>
              <a:endPara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7542860" y="2840493"/>
              <a:ext cx="1316062" cy="1526867"/>
            </a:xfrm>
            <a:custGeom>
              <a:avLst/>
              <a:gdLst>
                <a:gd name="connsiteX0" fmla="*/ 0 w 583488"/>
                <a:gd name="connsiteY0" fmla="*/ 58349 h 1378121"/>
                <a:gd name="connsiteX1" fmla="*/ 58349 w 583488"/>
                <a:gd name="connsiteY1" fmla="*/ 0 h 1378121"/>
                <a:gd name="connsiteX2" fmla="*/ 525139 w 583488"/>
                <a:gd name="connsiteY2" fmla="*/ 0 h 1378121"/>
                <a:gd name="connsiteX3" fmla="*/ 583488 w 583488"/>
                <a:gd name="connsiteY3" fmla="*/ 58349 h 1378121"/>
                <a:gd name="connsiteX4" fmla="*/ 583488 w 583488"/>
                <a:gd name="connsiteY4" fmla="*/ 1319772 h 1378121"/>
                <a:gd name="connsiteX5" fmla="*/ 525139 w 583488"/>
                <a:gd name="connsiteY5" fmla="*/ 1378121 h 1378121"/>
                <a:gd name="connsiteX6" fmla="*/ 58349 w 583488"/>
                <a:gd name="connsiteY6" fmla="*/ 1378121 h 1378121"/>
                <a:gd name="connsiteX7" fmla="*/ 0 w 583488"/>
                <a:gd name="connsiteY7" fmla="*/ 1319772 h 1378121"/>
                <a:gd name="connsiteX8" fmla="*/ 0 w 583488"/>
                <a:gd name="connsiteY8" fmla="*/ 58349 h 137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3488" h="1378121">
                  <a:moveTo>
                    <a:pt x="0" y="58349"/>
                  </a:moveTo>
                  <a:cubicBezTo>
                    <a:pt x="0" y="26124"/>
                    <a:pt x="26124" y="0"/>
                    <a:pt x="58349" y="0"/>
                  </a:cubicBezTo>
                  <a:lnTo>
                    <a:pt x="525139" y="0"/>
                  </a:lnTo>
                  <a:cubicBezTo>
                    <a:pt x="557364" y="0"/>
                    <a:pt x="583488" y="26124"/>
                    <a:pt x="583488" y="58349"/>
                  </a:cubicBezTo>
                  <a:lnTo>
                    <a:pt x="583488" y="1319772"/>
                  </a:lnTo>
                  <a:cubicBezTo>
                    <a:pt x="583488" y="1351997"/>
                    <a:pt x="557364" y="1378121"/>
                    <a:pt x="525139" y="1378121"/>
                  </a:cubicBezTo>
                  <a:lnTo>
                    <a:pt x="58349" y="1378121"/>
                  </a:lnTo>
                  <a:cubicBezTo>
                    <a:pt x="26124" y="1378121"/>
                    <a:pt x="0" y="1351997"/>
                    <a:pt x="0" y="1319772"/>
                  </a:cubicBezTo>
                  <a:lnTo>
                    <a:pt x="0" y="58349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69732"/>
                <a:satOff val="36749"/>
                <a:lumOff val="7964"/>
                <a:alphaOff val="0"/>
              </a:schemeClr>
            </a:fillRef>
            <a:effectRef idx="0">
              <a:schemeClr val="accent5">
                <a:hueOff val="-9169732"/>
                <a:satOff val="36749"/>
                <a:lumOff val="79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410" tIns="32330" rIns="37410" bIns="3233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выплаты гражданам, награжденным Почетной грамотой; гражданам, занесенным на Доску Почета; лицам, принявшим участие в рейтинговом голосовании – 356 тыс. рублей</a:t>
              </a:r>
              <a:endParaRPr lang="ru-RU" sz="1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7380312" y="4551075"/>
              <a:ext cx="1584175" cy="1974268"/>
            </a:xfrm>
            <a:custGeom>
              <a:avLst/>
              <a:gdLst>
                <a:gd name="connsiteX0" fmla="*/ 0 w 871155"/>
                <a:gd name="connsiteY0" fmla="*/ 87116 h 2080088"/>
                <a:gd name="connsiteX1" fmla="*/ 87116 w 871155"/>
                <a:gd name="connsiteY1" fmla="*/ 0 h 2080088"/>
                <a:gd name="connsiteX2" fmla="*/ 784040 w 871155"/>
                <a:gd name="connsiteY2" fmla="*/ 0 h 2080088"/>
                <a:gd name="connsiteX3" fmla="*/ 871156 w 871155"/>
                <a:gd name="connsiteY3" fmla="*/ 87116 h 2080088"/>
                <a:gd name="connsiteX4" fmla="*/ 871155 w 871155"/>
                <a:gd name="connsiteY4" fmla="*/ 1992973 h 2080088"/>
                <a:gd name="connsiteX5" fmla="*/ 784039 w 871155"/>
                <a:gd name="connsiteY5" fmla="*/ 2080089 h 2080088"/>
                <a:gd name="connsiteX6" fmla="*/ 87116 w 871155"/>
                <a:gd name="connsiteY6" fmla="*/ 2080088 h 2080088"/>
                <a:gd name="connsiteX7" fmla="*/ 0 w 871155"/>
                <a:gd name="connsiteY7" fmla="*/ 1992972 h 2080088"/>
                <a:gd name="connsiteX8" fmla="*/ 0 w 871155"/>
                <a:gd name="connsiteY8" fmla="*/ 87116 h 208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155" h="2080088">
                  <a:moveTo>
                    <a:pt x="0" y="87116"/>
                  </a:moveTo>
                  <a:cubicBezTo>
                    <a:pt x="0" y="39003"/>
                    <a:pt x="39003" y="0"/>
                    <a:pt x="87116" y="0"/>
                  </a:cubicBezTo>
                  <a:lnTo>
                    <a:pt x="784040" y="0"/>
                  </a:lnTo>
                  <a:cubicBezTo>
                    <a:pt x="832153" y="0"/>
                    <a:pt x="871156" y="39003"/>
                    <a:pt x="871156" y="87116"/>
                  </a:cubicBezTo>
                  <a:cubicBezTo>
                    <a:pt x="871156" y="722402"/>
                    <a:pt x="871155" y="1357687"/>
                    <a:pt x="871155" y="1992973"/>
                  </a:cubicBezTo>
                  <a:cubicBezTo>
                    <a:pt x="871155" y="2041086"/>
                    <a:pt x="832152" y="2080089"/>
                    <a:pt x="784039" y="2080089"/>
                  </a:cubicBezTo>
                  <a:lnTo>
                    <a:pt x="87116" y="2080088"/>
                  </a:lnTo>
                  <a:cubicBezTo>
                    <a:pt x="39003" y="2080088"/>
                    <a:pt x="0" y="2041085"/>
                    <a:pt x="0" y="1992972"/>
                  </a:cubicBezTo>
                  <a:lnTo>
                    <a:pt x="0" y="87116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150178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Муниципальная программа «Выборы в г. Балабаново»</a:t>
              </a:r>
              <a:endPara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7524328" y="5227353"/>
              <a:ext cx="1316061" cy="1101081"/>
            </a:xfrm>
            <a:custGeom>
              <a:avLst/>
              <a:gdLst>
                <a:gd name="connsiteX0" fmla="*/ 0 w 567599"/>
                <a:gd name="connsiteY0" fmla="*/ 56760 h 923294"/>
                <a:gd name="connsiteX1" fmla="*/ 56760 w 567599"/>
                <a:gd name="connsiteY1" fmla="*/ 0 h 923294"/>
                <a:gd name="connsiteX2" fmla="*/ 510839 w 567599"/>
                <a:gd name="connsiteY2" fmla="*/ 0 h 923294"/>
                <a:gd name="connsiteX3" fmla="*/ 567599 w 567599"/>
                <a:gd name="connsiteY3" fmla="*/ 56760 h 923294"/>
                <a:gd name="connsiteX4" fmla="*/ 567599 w 567599"/>
                <a:gd name="connsiteY4" fmla="*/ 866534 h 923294"/>
                <a:gd name="connsiteX5" fmla="*/ 510839 w 567599"/>
                <a:gd name="connsiteY5" fmla="*/ 923294 h 923294"/>
                <a:gd name="connsiteX6" fmla="*/ 56760 w 567599"/>
                <a:gd name="connsiteY6" fmla="*/ 923294 h 923294"/>
                <a:gd name="connsiteX7" fmla="*/ 0 w 567599"/>
                <a:gd name="connsiteY7" fmla="*/ 866534 h 923294"/>
                <a:gd name="connsiteX8" fmla="*/ 0 w 567599"/>
                <a:gd name="connsiteY8" fmla="*/ 56760 h 92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7599" h="923294">
                  <a:moveTo>
                    <a:pt x="0" y="56760"/>
                  </a:moveTo>
                  <a:cubicBezTo>
                    <a:pt x="0" y="25412"/>
                    <a:pt x="25412" y="0"/>
                    <a:pt x="56760" y="0"/>
                  </a:cubicBezTo>
                  <a:lnTo>
                    <a:pt x="510839" y="0"/>
                  </a:lnTo>
                  <a:cubicBezTo>
                    <a:pt x="542187" y="0"/>
                    <a:pt x="567599" y="25412"/>
                    <a:pt x="567599" y="56760"/>
                  </a:cubicBezTo>
                  <a:lnTo>
                    <a:pt x="567599" y="866534"/>
                  </a:lnTo>
                  <a:cubicBezTo>
                    <a:pt x="567599" y="897882"/>
                    <a:pt x="542187" y="923294"/>
                    <a:pt x="510839" y="923294"/>
                  </a:cubicBezTo>
                  <a:lnTo>
                    <a:pt x="56760" y="923294"/>
                  </a:lnTo>
                  <a:cubicBezTo>
                    <a:pt x="25412" y="923294"/>
                    <a:pt x="0" y="897882"/>
                    <a:pt x="0" y="866534"/>
                  </a:cubicBezTo>
                  <a:lnTo>
                    <a:pt x="0" y="56760"/>
                  </a:lnTo>
                  <a:close/>
                </a:path>
              </a:pathLst>
            </a:custGeom>
            <a:solidFill>
              <a:srgbClr val="D0E4A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944" tIns="31864" rIns="36944" bIns="3186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подарки впервые голосующим и организацию чаепития на избирательных участках – 109 тыс. рублей</a:t>
              </a:r>
              <a:endParaRPr lang="ru-RU" sz="1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2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162000"/>
            <a:ext cx="7791749" cy="10347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Расходы на ЖКХ и дорожное хозяйство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763457"/>
              </p:ext>
            </p:extLst>
          </p:nvPr>
        </p:nvGraphicFramePr>
        <p:xfrm>
          <a:off x="457200" y="1483343"/>
          <a:ext cx="8229600" cy="504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35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524328" y="108323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млн.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9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188640"/>
            <a:ext cx="8151789" cy="816471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Структура расходов на ЖКХ и дорожное </a:t>
            </a:r>
            <a:r>
              <a:rPr lang="ru-RU" sz="2600" dirty="0" smtClean="0">
                <a:solidFill>
                  <a:srgbClr val="C00000"/>
                </a:solidFill>
              </a:rPr>
              <a:t>хозяйство в 2017 году, </a:t>
            </a:r>
            <a:r>
              <a:rPr lang="ru-RU" sz="2600" dirty="0">
                <a:solidFill>
                  <a:srgbClr val="C00000"/>
                </a:solidFill>
              </a:rPr>
              <a:t>%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522163"/>
              </p:ext>
            </p:extLst>
          </p:nvPr>
        </p:nvGraphicFramePr>
        <p:xfrm>
          <a:off x="207472" y="1412776"/>
          <a:ext cx="8568000" cy="51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36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\\Data-server\обмен\ОГХ\Кулагина А.В\ФОТО по МУНИЧЫПАЛЬНОЙ ПРАКТИКЕ\СТРУКТУРА\Сквер победы (озеленение)\IMG_85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48" y="4869160"/>
            <a:ext cx="2484276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RVER\obmen\Отчет Главы Парфёнов В.В. за 2016\ОСП и ИО фото и текстовая часть\Имущество\IMG_20170124_1357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19" y="1124744"/>
            <a:ext cx="2560285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remontik.org/wp-content/uploads/2017/01/remont-domov-v-donecke-dn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993">
            <a:off x="7053969" y="5306456"/>
            <a:ext cx="2019543" cy="15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0"/>
            <a:ext cx="7858522" cy="1143000"/>
          </a:xfrm>
        </p:spPr>
        <p:txBody>
          <a:bodyPr>
            <a:normAutofit/>
          </a:bodyPr>
          <a:lstStyle/>
          <a:p>
            <a:r>
              <a:rPr lang="ru-RU" sz="2800" u="sng" dirty="0">
                <a:solidFill>
                  <a:srgbClr val="C00000"/>
                </a:solidFill>
              </a:rPr>
              <a:t>Расходы на жилищное </a:t>
            </a:r>
            <a:r>
              <a:rPr lang="ru-RU" sz="2800" u="sng" dirty="0" smtClean="0">
                <a:solidFill>
                  <a:srgbClr val="C00000"/>
                </a:solidFill>
              </a:rPr>
              <a:t>хозяйство в 2018 году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208424"/>
              </p:ext>
            </p:extLst>
          </p:nvPr>
        </p:nvGraphicFramePr>
        <p:xfrm>
          <a:off x="457200" y="1340768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37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1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25375"/>
            <a:ext cx="8229600" cy="979736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Расходы на коммунальное </a:t>
            </a:r>
            <a:r>
              <a:rPr lang="ru-RU" sz="2600" dirty="0" smtClean="0">
                <a:solidFill>
                  <a:srgbClr val="C00000"/>
                </a:solidFill>
              </a:rPr>
              <a:t>хозяйство в 2018 году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38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443573"/>
              </p:ext>
            </p:extLst>
          </p:nvPr>
        </p:nvGraphicFramePr>
        <p:xfrm>
          <a:off x="251520" y="1124744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http://akdgs.org/images/com_eventbooking/zhk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667" y1="90859" x2="36500" y2="95795"/>
                        <a14:foregroundMark x1="35167" y1="96161" x2="35667" y2="98172"/>
                        <a14:foregroundMark x1="35667" y1="99086" x2="63500" y2="98355"/>
                        <a14:foregroundMark x1="64833" y1="98355" x2="63000" y2="47715"/>
                        <a14:foregroundMark x1="62833" y1="96527" x2="26833" y2="39305"/>
                        <a14:foregroundMark x1="37167" y1="97623" x2="64333" y2="28702"/>
                        <a14:foregroundMark x1="21167" y1="71298" x2="74667" y2="71481"/>
                        <a14:foregroundMark x1="46833" y1="93419" x2="58667" y2="47898"/>
                        <a14:foregroundMark x1="59833" y1="83181" x2="61000" y2="42048"/>
                        <a14:foregroundMark x1="33000" y1="60878" x2="69667" y2="50091"/>
                        <a14:foregroundMark x1="53167" y1="51554" x2="33167" y2="56307"/>
                        <a14:foregroundMark x1="43000" y1="51920" x2="55333" y2="48995"/>
                        <a14:foregroundMark x1="35667" y1="91225" x2="36833" y2="52651"/>
                        <a14:foregroundMark x1="43333" y1="58684" x2="61833" y2="57587"/>
                        <a14:foregroundMark x1="69667" y1="51188" x2="97333" y2="25046"/>
                        <a14:foregroundMark x1="71833" y1="51737" x2="90167" y2="32358"/>
                        <a14:foregroundMark x1="99000" y1="24497" x2="78333" y2="1280"/>
                        <a14:foregroundMark x1="79167" y1="2011" x2="53333" y2="29068"/>
                        <a14:foregroundMark x1="66333" y1="23400" x2="68833" y2="41133"/>
                        <a14:foregroundMark x1="77833" y1="6581" x2="70000" y2="43144"/>
                        <a14:foregroundMark x1="95500" y1="25229" x2="56333" y2="29250"/>
                        <a14:foregroundMark x1="93333" y1="20293" x2="66333" y2="17550"/>
                        <a14:foregroundMark x1="78667" y1="4753" x2="90333" y2="19378"/>
                        <a14:foregroundMark x1="90833" y1="28885" x2="73500" y2="41682"/>
                        <a14:foregroundMark x1="71500" y1="44059" x2="58333" y2="42962"/>
                        <a14:foregroundMark x1="58833" y1="26325" x2="55000" y2="46252"/>
                        <a14:foregroundMark x1="53667" y1="29982" x2="52833" y2="43693"/>
                        <a14:foregroundMark x1="45167" y1="43876" x2="10167" y2="14442"/>
                        <a14:foregroundMark x1="47167" y1="29433" x2="21667" y2="2377"/>
                        <a14:foregroundMark x1="45333" y1="28154" x2="46167" y2="38757"/>
                        <a14:foregroundMark x1="46167" y1="31993" x2="48167" y2="36746"/>
                        <a14:foregroundMark x1="46000" y1="41682" x2="35667" y2="50457"/>
                        <a14:foregroundMark x1="45333" y1="44973" x2="38167" y2="51188"/>
                        <a14:foregroundMark x1="33500" y1="51188" x2="19667" y2="43876"/>
                        <a14:foregroundMark x1="32000" y1="52102" x2="21333" y2="46801"/>
                        <a14:foregroundMark x1="20167" y1="44059" x2="1667" y2="24132"/>
                        <a14:foregroundMark x1="2000" y1="24863" x2="21667" y2="2011"/>
                        <a14:foregroundMark x1="21333" y1="1280" x2="11500" y2="13163"/>
                        <a14:foregroundMark x1="19000" y1="4205" x2="5000" y2="20293"/>
                        <a14:foregroundMark x1="21167" y1="4205" x2="25333" y2="40585"/>
                        <a14:foregroundMark x1="42333" y1="36197" x2="3333" y2="22852"/>
                        <a14:foregroundMark x1="40833" y1="29616" x2="28000" y2="25777"/>
                        <a14:foregroundMark x1="34167" y1="48995" x2="30500" y2="30530"/>
                        <a14:foregroundMark x1="40000" y1="26874" x2="24167" y2="20110"/>
                        <a14:foregroundMark x1="43000" y1="32176" x2="21833" y2="6764"/>
                        <a14:foregroundMark x1="24667" y1="6947" x2="9833" y2="30165"/>
                        <a14:foregroundMark x1="26000" y1="42779" x2="11833" y2="30713"/>
                        <a14:foregroundMark x1="20333" y1="7130" x2="15000" y2="15722"/>
                        <a14:foregroundMark x1="71167" y1="20475" x2="59667" y2="25594"/>
                        <a14:foregroundMark x1="43500" y1="59232" x2="51833" y2="67824"/>
                        <a14:foregroundMark x1="38167" y1="70750" x2="40000" y2="82633"/>
                        <a14:foregroundMark x1="40500" y1="73492" x2="44167" y2="74406"/>
                        <a14:foregroundMark x1="57833" y1="97258" x2="40000" y2="94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869160"/>
            <a:ext cx="110579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423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Расходы на дорожное </a:t>
            </a:r>
            <a:r>
              <a:rPr lang="ru-RU" sz="3200" dirty="0" smtClean="0">
                <a:solidFill>
                  <a:srgbClr val="C00000"/>
                </a:solidFill>
              </a:rPr>
              <a:t>хозяйство в 2018 году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39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863925"/>
              </p:ext>
            </p:extLst>
          </p:nvPr>
        </p:nvGraphicFramePr>
        <p:xfrm>
          <a:off x="323850" y="1125538"/>
          <a:ext cx="8569325" cy="539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23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5394" y="54005"/>
            <a:ext cx="7215685" cy="85471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Понятия и термины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852888"/>
          </a:xfrm>
        </p:spPr>
        <p:txBody>
          <a:bodyPr>
            <a:normAutofit fontScale="85000" lnSpcReduction="20000"/>
          </a:bodyPr>
          <a:lstStyle/>
          <a:p>
            <a:r>
              <a:rPr lang="ru-RU" sz="1700" b="1" dirty="0"/>
              <a:t>Безвозмездные поступления </a:t>
            </a:r>
            <a:r>
              <a:rPr lang="ru-RU" sz="1700" dirty="0"/>
              <a:t>- это финансовая помощь из бюджетов других уровней (межбюджетные трансферты), от физических и юридических лиц. </a:t>
            </a:r>
            <a:endParaRPr lang="ru-RU" sz="1700" dirty="0" smtClean="0"/>
          </a:p>
          <a:p>
            <a:r>
              <a:rPr lang="ru-RU" sz="1700" b="1" dirty="0"/>
              <a:t>Бюджет</a:t>
            </a:r>
            <a:r>
              <a:rPr lang="ru-RU" sz="1700" dirty="0"/>
              <a:t> – форма образования и расходования денежных средств, предназначенных для финансового обеспечения задач и функций государства и </a:t>
            </a:r>
            <a:r>
              <a:rPr lang="ru-RU" sz="1700" b="1" dirty="0" smtClean="0"/>
              <a:t>местного </a:t>
            </a:r>
            <a:r>
              <a:rPr lang="ru-RU" sz="1700" dirty="0" smtClean="0"/>
              <a:t>самоуправления.</a:t>
            </a:r>
          </a:p>
          <a:p>
            <a:r>
              <a:rPr lang="ru-RU" sz="1700" b="1" dirty="0"/>
              <a:t>Бюджетная классификация </a:t>
            </a:r>
            <a:r>
              <a:rPr lang="ru-RU" sz="1700" dirty="0"/>
              <a:t>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</a:t>
            </a:r>
            <a:r>
              <a:rPr lang="ru-RU" sz="1700" dirty="0" smtClean="0"/>
              <a:t>.</a:t>
            </a:r>
          </a:p>
          <a:p>
            <a:r>
              <a:rPr lang="ru-RU" sz="1700" b="1" dirty="0"/>
              <a:t>Бюджетный период </a:t>
            </a:r>
            <a:r>
              <a:rPr lang="ru-RU" sz="1700" dirty="0"/>
              <a:t>– отрезок времени, охватывающий все стадии бюджетного планирования. Начинается бюджетный период с момента начала работы по составлению проекта бюджета и завершается утверждением отчета о его исполнении. </a:t>
            </a:r>
            <a:endParaRPr lang="ru-RU" sz="1700" dirty="0" smtClean="0"/>
          </a:p>
          <a:p>
            <a:r>
              <a:rPr lang="ru-RU" sz="1700" b="1" dirty="0" smtClean="0"/>
              <a:t>Бюджетный </a:t>
            </a:r>
            <a:r>
              <a:rPr lang="ru-RU" sz="1700" b="1" dirty="0"/>
              <a:t>процесс - </a:t>
            </a:r>
            <a:r>
              <a:rPr lang="ru-RU" sz="1700" dirty="0"/>
              <a:t>деятельность по составлению проекта бюджета, его рассмотрению, утверждению, исполнению, составлению отчета об исполнении и его утверждению. </a:t>
            </a:r>
            <a:endParaRPr lang="ru-RU" sz="1700" dirty="0" smtClean="0"/>
          </a:p>
          <a:p>
            <a:r>
              <a:rPr lang="ru-RU" sz="1700" b="1" dirty="0" smtClean="0"/>
              <a:t>Бюджетная </a:t>
            </a:r>
            <a:r>
              <a:rPr lang="ru-RU" sz="1700" b="1" dirty="0"/>
              <a:t>система </a:t>
            </a:r>
            <a:r>
              <a:rPr lang="ru-RU" sz="1700" b="1" dirty="0" smtClean="0"/>
              <a:t>РФ </a:t>
            </a:r>
            <a:r>
              <a:rPr lang="ru-RU" sz="1700" dirty="0"/>
              <a:t>- совокупность всех бюджетов в РФ: федерального, региональных, местных, государственных внебюджетных фондов</a:t>
            </a:r>
            <a:r>
              <a:rPr lang="ru-RU" sz="1700" dirty="0" smtClean="0"/>
              <a:t>.</a:t>
            </a:r>
          </a:p>
          <a:p>
            <a:r>
              <a:rPr lang="ru-RU" sz="1700" b="1" dirty="0"/>
              <a:t>Государственный (муниципальный) долг </a:t>
            </a:r>
            <a:r>
              <a:rPr lang="ru-RU" sz="1700" dirty="0"/>
              <a:t>- обязательства публично-правового образования по полученным кредитам, выпущенным ценным бумагам, предоставленным гарантиям перед третьими лицами</a:t>
            </a:r>
            <a:r>
              <a:rPr lang="ru-RU" sz="1700" dirty="0" smtClean="0"/>
              <a:t>.</a:t>
            </a:r>
          </a:p>
          <a:p>
            <a:r>
              <a:rPr lang="ru-RU" sz="1700" b="1" dirty="0" smtClean="0"/>
              <a:t>Дотации</a:t>
            </a:r>
            <a:r>
              <a:rPr lang="ru-RU" sz="1700" dirty="0" smtClean="0"/>
              <a:t> </a:t>
            </a:r>
            <a:r>
              <a:rPr lang="ru-RU" sz="1700" dirty="0"/>
              <a:t>- межбюджетные трансферты, предоставляемые на безвозмездной и безвозвратной основе </a:t>
            </a:r>
            <a:r>
              <a:rPr lang="ru-RU" sz="1700" dirty="0" smtClean="0"/>
              <a:t>без установления </a:t>
            </a:r>
            <a:r>
              <a:rPr lang="ru-RU" sz="1700" dirty="0"/>
              <a:t>направлений и (или) условий их использования</a:t>
            </a:r>
            <a:r>
              <a:rPr lang="ru-RU" sz="1700" dirty="0" smtClean="0"/>
              <a:t>.</a:t>
            </a:r>
          </a:p>
          <a:p>
            <a:r>
              <a:rPr lang="ru-RU" sz="1700" b="1" dirty="0"/>
              <a:t>Источники финансирования дефицита бюджета </a:t>
            </a:r>
            <a:r>
              <a:rPr lang="ru-RU" sz="1700" dirty="0"/>
              <a:t>- средства, привлекаемые в бюджет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 </a:t>
            </a:r>
            <a:endParaRPr lang="ru-RU" sz="1700" dirty="0" smtClean="0"/>
          </a:p>
          <a:p>
            <a:r>
              <a:rPr lang="ru-RU" sz="1700" b="1" dirty="0"/>
              <a:t>Индекс потребительских цен </a:t>
            </a:r>
            <a:r>
              <a:rPr lang="ru-RU" sz="1700" dirty="0"/>
              <a:t>- один из видов индексов цен, созданный для измерения среднего уровня цен на товары и услуги (потребительской корзины) за определённый период в экономике</a:t>
            </a:r>
            <a:r>
              <a:rPr lang="ru-RU" sz="1700" dirty="0" smtClean="0"/>
              <a:t>.</a:t>
            </a:r>
            <a:endParaRPr lang="ru-RU" sz="1700" dirty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4</a:t>
            </a:fld>
            <a:endParaRPr lang="ru-RU" dirty="0"/>
          </a:p>
        </p:txBody>
      </p:sp>
      <p:pic>
        <p:nvPicPr>
          <p:cNvPr id="6" name="Picture 2" descr="http://berezovsky.krskstate.ru/dat/Image/39/learn-mo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42" y="4986"/>
            <a:ext cx="2284090" cy="11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User\AppData\Local\Temp\Rar$DI22.1781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719"/>
            <a:ext cx="731520" cy="828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8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-110802"/>
            <a:ext cx="786956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Расходы на благоустройство в 2018 году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40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680082"/>
              </p:ext>
            </p:extLst>
          </p:nvPr>
        </p:nvGraphicFramePr>
        <p:xfrm>
          <a:off x="185315" y="1196752"/>
          <a:ext cx="856314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23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3538"/>
            <a:ext cx="7655866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Расходы на исполнение прочих </a:t>
            </a:r>
            <a:r>
              <a:rPr lang="ru-RU" sz="3200" dirty="0" smtClean="0">
                <a:solidFill>
                  <a:srgbClr val="C00000"/>
                </a:solidFill>
              </a:rPr>
              <a:t>полномочий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054525"/>
              </p:ext>
            </p:extLst>
          </p:nvPr>
        </p:nvGraphicFramePr>
        <p:xfrm>
          <a:off x="323528" y="1351583"/>
          <a:ext cx="8642350" cy="547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41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3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42</a:t>
            </a:fld>
            <a:endParaRPr lang="ru-RU"/>
          </a:p>
        </p:txBody>
      </p:sp>
      <p:pic>
        <p:nvPicPr>
          <p:cNvPr id="5" name="Рисунок 4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05395" y="564902"/>
            <a:ext cx="7787208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расходов </a:t>
            </a:r>
            <a:r>
              <a:rPr lang="ru-RU" dirty="0"/>
              <a:t>на исполнение прочих </a:t>
            </a:r>
            <a:r>
              <a:rPr lang="ru-RU" dirty="0" smtClean="0"/>
              <a:t>полномочий, %</a:t>
            </a:r>
            <a:endParaRPr lang="ru-RU" dirty="0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580469"/>
              </p:ext>
            </p:extLst>
          </p:nvPr>
        </p:nvGraphicFramePr>
        <p:xfrm>
          <a:off x="179512" y="1340768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http://admbalabanovo.ru/upload/resize_cache/iblock/584/800_300_2/5846b0123cf25aa45816b375a60715f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06" y="596875"/>
            <a:ext cx="2661651" cy="1175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Data-server\обмен\Отчёт Главы Администрации С.П. Галкин  2018 год!!!!!!!\Социалка\Звезда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74336"/>
            <a:ext cx="2160240" cy="1577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02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204490"/>
            <a:ext cx="8079781" cy="1143000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Структура расходов на содержание органов местного </a:t>
            </a:r>
            <a:r>
              <a:rPr lang="ru-RU" sz="2600" dirty="0" smtClean="0">
                <a:solidFill>
                  <a:srgbClr val="C00000"/>
                </a:solidFill>
              </a:rPr>
              <a:t>самоуправления в 2018 году, </a:t>
            </a:r>
            <a:r>
              <a:rPr lang="ru-RU" sz="2600" dirty="0">
                <a:solidFill>
                  <a:srgbClr val="C00000"/>
                </a:solidFill>
              </a:rPr>
              <a:t>тыс. руб., %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344707"/>
              </p:ext>
            </p:extLst>
          </p:nvPr>
        </p:nvGraphicFramePr>
        <p:xfrm>
          <a:off x="185315" y="1484784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43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28800"/>
            <a:ext cx="2208245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05111"/>
            <a:ext cx="1885741" cy="150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31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204490"/>
            <a:ext cx="8079781" cy="128029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Источники внутреннего финансирования дефицита бюджета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850650"/>
              </p:ext>
            </p:extLst>
          </p:nvPr>
        </p:nvGraphicFramePr>
        <p:xfrm>
          <a:off x="185315" y="1484784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44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5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4490"/>
            <a:ext cx="7704856" cy="800621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Контактная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315" y="1124744"/>
            <a:ext cx="8779173" cy="53285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(исполнительно-распорядительный орган) городского поселения «Город Балабаново»</a:t>
            </a:r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249000, Калужская область, Боровский район, город Балабаново, ул. 1 Мая, д. 9а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Телефон/факс: +7(484) 386 13 01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gp_balabanovo@adm.kaluga.ru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admbalabanovo.ru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работы: понедельник – четверг с 8.00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17.15 часов,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пятница с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8.00 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16.00 часов,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перерыв с 13.00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14.00 часов.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45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2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54005"/>
            <a:ext cx="7215685" cy="85471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Понятия и термины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952280"/>
          </a:xfrm>
        </p:spPr>
        <p:txBody>
          <a:bodyPr>
            <a:normAutofit fontScale="77500" lnSpcReduction="20000"/>
          </a:bodyPr>
          <a:lstStyle/>
          <a:p>
            <a:r>
              <a:rPr lang="ru-RU" sz="1800" b="1" dirty="0" smtClean="0"/>
              <a:t>Межбюджетные </a:t>
            </a:r>
            <a:r>
              <a:rPr lang="ru-RU" sz="1800" b="1" dirty="0"/>
              <a:t>трансферты </a:t>
            </a:r>
            <a:r>
              <a:rPr lang="ru-RU" sz="1800" dirty="0"/>
              <a:t>- это средства одного бюджета бюджетной системы РФ, перечисляемые другому бюджету бюджетной системы РФ. Налогоплательщик - физическое лицо или юридическое лицо, на которое законом возложена обязанность уплачивать налоги. </a:t>
            </a:r>
            <a:endParaRPr lang="ru-RU" sz="1800" dirty="0" smtClean="0"/>
          </a:p>
          <a:p>
            <a:r>
              <a:rPr lang="ru-RU" sz="1800" b="1" dirty="0" smtClean="0"/>
              <a:t>Налоговые </a:t>
            </a:r>
            <a:r>
              <a:rPr lang="ru-RU" sz="1800" b="1" dirty="0"/>
              <a:t>доходы </a:t>
            </a:r>
            <a:r>
              <a:rPr lang="ru-RU" sz="1800" dirty="0"/>
              <a:t>– поступления в бюджет от уплаты налогов, установленных </a:t>
            </a:r>
            <a:r>
              <a:rPr lang="ru-RU" sz="1800" dirty="0" smtClean="0"/>
              <a:t>Налоговым </a:t>
            </a:r>
            <a:r>
              <a:rPr lang="ru-RU" sz="1800" dirty="0"/>
              <a:t>кодексом </a:t>
            </a:r>
            <a:r>
              <a:rPr lang="ru-RU" sz="1800" dirty="0" smtClean="0"/>
              <a:t>РФ.</a:t>
            </a:r>
          </a:p>
          <a:p>
            <a:r>
              <a:rPr lang="ru-RU" sz="1800" b="1" dirty="0"/>
              <a:t>Неналоговые доходы </a:t>
            </a:r>
            <a:r>
              <a:rPr lang="ru-RU" sz="1800" dirty="0"/>
              <a:t>– поступления от уплаты пошлин и сборов, установленных законодательством РФ и штрафов за нарушение законодательства. </a:t>
            </a:r>
            <a:endParaRPr lang="ru-RU" sz="1800" dirty="0" smtClean="0"/>
          </a:p>
          <a:p>
            <a:r>
              <a:rPr lang="ru-RU" sz="1800" b="1" dirty="0" smtClean="0"/>
              <a:t>Прогноз </a:t>
            </a:r>
            <a:r>
              <a:rPr lang="ru-RU" sz="1800" b="1" dirty="0"/>
              <a:t>социально-экономического развития </a:t>
            </a:r>
            <a:r>
              <a:rPr lang="ru-RU" sz="1800" dirty="0"/>
              <a:t>- документ, содержащий систему научно-обоснованных представлений о направлениях и результатах социально-экономического развития Российской Федерации на прогнозируемый период (среднесрочный или долгосрочный). </a:t>
            </a:r>
            <a:endParaRPr lang="ru-RU" sz="1800" dirty="0" smtClean="0"/>
          </a:p>
          <a:p>
            <a:r>
              <a:rPr lang="ru-RU" sz="1800" b="1" dirty="0" smtClean="0"/>
              <a:t>Прожиточный </a:t>
            </a:r>
            <a:r>
              <a:rPr lang="ru-RU" sz="1800" b="1" dirty="0"/>
              <a:t>минимум </a:t>
            </a:r>
            <a:r>
              <a:rPr lang="ru-RU" sz="1800" dirty="0"/>
              <a:t>- это стоимостная величина достаточного для обеспечения нормального функционирования организма человека, сохранения его здоровья, набора продуктов питания, а также минимального набора непродовольственных товаров и минимального набора услуг, необходимых для удовлетворения основных социальных и культурных потребностей лица. </a:t>
            </a:r>
            <a:endParaRPr lang="ru-RU" sz="1800" dirty="0" smtClean="0"/>
          </a:p>
          <a:p>
            <a:r>
              <a:rPr lang="ru-RU" sz="1800" b="1" dirty="0"/>
              <a:t>Публичные слушания</a:t>
            </a:r>
            <a:r>
              <a:rPr lang="ru-RU" sz="1800" dirty="0"/>
              <a:t> проводятся представительным органом муниципального образования,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</a:t>
            </a:r>
            <a:r>
              <a:rPr lang="ru-RU" sz="1800" dirty="0" smtClean="0"/>
              <a:t>.</a:t>
            </a:r>
          </a:p>
          <a:p>
            <a:r>
              <a:rPr lang="ru-RU" sz="1800" b="1" dirty="0"/>
              <a:t>Субвенция </a:t>
            </a:r>
            <a:r>
              <a:rPr lang="ru-RU" sz="1800" dirty="0"/>
              <a:t>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 </a:t>
            </a:r>
            <a:endParaRPr lang="ru-RU" sz="1800" dirty="0" smtClean="0"/>
          </a:p>
          <a:p>
            <a:r>
              <a:rPr lang="ru-RU" sz="1800" b="1" dirty="0" smtClean="0"/>
              <a:t>Субсидия </a:t>
            </a:r>
            <a:r>
              <a:rPr lang="ru-RU" sz="1800" dirty="0"/>
              <a:t>- бюджетные средства, предоставляемые бюджету другого уровня бюджетной системы РФ, в целях </a:t>
            </a:r>
            <a:r>
              <a:rPr lang="ru-RU" sz="1800" dirty="0" err="1"/>
              <a:t>софинансирования</a:t>
            </a:r>
            <a:r>
              <a:rPr lang="ru-RU" sz="1800" dirty="0"/>
              <a:t> расходных обязательств, возникающих при выполнении полномочий органов местного самоуправления по вопросам местного значения.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5</a:t>
            </a:fld>
            <a:endParaRPr lang="ru-RU"/>
          </a:p>
        </p:txBody>
      </p:sp>
      <p:pic>
        <p:nvPicPr>
          <p:cNvPr id="1026" name="Picture 2" descr="http://berezovsky.krskstate.ru/dat/Image/39/learn-mo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42" y="4986"/>
            <a:ext cx="2284090" cy="11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User\AppData\Local\Temp\Rar$DI22.1781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719"/>
            <a:ext cx="731520" cy="828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26318"/>
            <a:ext cx="7719741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Город Балабаново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6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725077" y="1594123"/>
            <a:ext cx="6113902" cy="4857760"/>
            <a:chOff x="2857488" y="2000241"/>
            <a:chExt cx="5643602" cy="485776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488" y="2000241"/>
              <a:ext cx="5643602" cy="485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7358083" y="2071678"/>
              <a:ext cx="700070" cy="2143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Боровск</a:t>
              </a:r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7510482" y="2285992"/>
              <a:ext cx="776294" cy="2143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u-RU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Балабаново</a:t>
              </a:r>
            </a:p>
          </p:txBody>
        </p:sp>
      </p:grpSp>
      <p:sp>
        <p:nvSpPr>
          <p:cNvPr id="9" name="Содержимое 4"/>
          <p:cNvSpPr txBox="1">
            <a:spLocks/>
          </p:cNvSpPr>
          <p:nvPr/>
        </p:nvSpPr>
        <p:spPr>
          <a:xfrm>
            <a:off x="456544" y="1272651"/>
            <a:ext cx="2863473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Общая площадь города </a:t>
            </a:r>
            <a:r>
              <a:rPr lang="ru-RU" sz="2000" b="1" dirty="0" smtClean="0">
                <a:solidFill>
                  <a:srgbClr val="067CB9"/>
                </a:solidFill>
                <a:latin typeface="Century Gothic" pitchFamily="34" charset="0"/>
              </a:rPr>
              <a:t>993,6</a:t>
            </a:r>
            <a:r>
              <a:rPr lang="ru-RU" sz="2000" dirty="0" smtClean="0">
                <a:solidFill>
                  <a:srgbClr val="067CB9"/>
                </a:solidFill>
                <a:latin typeface="Century Gothic" pitchFamily="34" charset="0"/>
              </a:rPr>
              <a:t> га </a:t>
            </a:r>
            <a:endParaRPr lang="ru-RU" sz="2000" dirty="0">
              <a:solidFill>
                <a:srgbClr val="067CB9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6544" y="1987031"/>
            <a:ext cx="2786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67CB9"/>
                </a:solidFill>
                <a:latin typeface="Century Gothic" pitchFamily="34" charset="0"/>
              </a:rPr>
              <a:t>Земли </a:t>
            </a:r>
          </a:p>
          <a:p>
            <a:r>
              <a:rPr lang="ru-RU" sz="2000" dirty="0" smtClean="0">
                <a:solidFill>
                  <a:srgbClr val="067CB9"/>
                </a:solidFill>
                <a:latin typeface="Century Gothic" pitchFamily="34" charset="0"/>
              </a:rPr>
              <a:t>лесного фонда </a:t>
            </a:r>
          </a:p>
          <a:p>
            <a:r>
              <a:rPr lang="ru-RU" sz="2000" b="1" dirty="0" smtClean="0">
                <a:solidFill>
                  <a:srgbClr val="067CB9"/>
                </a:solidFill>
                <a:latin typeface="Century Gothic" pitchFamily="34" charset="0"/>
              </a:rPr>
              <a:t>64</a:t>
            </a:r>
            <a:r>
              <a:rPr lang="ru-RU" sz="2000" dirty="0" smtClean="0">
                <a:solidFill>
                  <a:srgbClr val="067CB9"/>
                </a:solidFill>
                <a:latin typeface="Century Gothic" pitchFamily="34" charset="0"/>
              </a:rPr>
              <a:t> га </a:t>
            </a:r>
            <a:endParaRPr lang="ru-RU" sz="2000" dirty="0"/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466777" y="3051621"/>
            <a:ext cx="2244344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>
                <a:solidFill>
                  <a:srgbClr val="067CB9"/>
                </a:solidFill>
                <a:latin typeface="Century Gothic" pitchFamily="34" charset="0"/>
              </a:rPr>
              <a:t>Население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67CB9"/>
                </a:solidFill>
                <a:effectLst/>
                <a:uLnTx/>
                <a:uFillTx/>
                <a:latin typeface="Century Gothic" pitchFamily="34" charset="0"/>
              </a:rPr>
              <a:t/>
            </a:r>
            <a:b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67CB9"/>
                </a:solidFill>
                <a:effectLst/>
                <a:uLnTx/>
                <a:uFillTx/>
                <a:latin typeface="Century Gothic" pitchFamily="34" charset="0"/>
              </a:rPr>
            </a:br>
            <a:r>
              <a:rPr lang="ru-RU" sz="2000" b="1" dirty="0" smtClean="0">
                <a:solidFill>
                  <a:srgbClr val="067CB9"/>
                </a:solidFill>
                <a:latin typeface="Century Gothic" pitchFamily="34" charset="0"/>
              </a:rPr>
              <a:t>25 775 </a:t>
            </a:r>
            <a:r>
              <a:rPr lang="ru-RU" sz="2000" dirty="0" smtClean="0">
                <a:solidFill>
                  <a:srgbClr val="067CB9"/>
                </a:solidFill>
                <a:latin typeface="Century Gothic" pitchFamily="34" charset="0"/>
              </a:rPr>
              <a:t>человек</a:t>
            </a:r>
            <a:endParaRPr lang="ru-RU" sz="2000" dirty="0">
              <a:solidFill>
                <a:srgbClr val="067CB9"/>
              </a:solidFill>
              <a:latin typeface="Century Gothic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528" y="1340396"/>
            <a:ext cx="0" cy="500322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68622" y="1989404"/>
            <a:ext cx="185055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45355" y="3005067"/>
            <a:ext cx="185055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68622" y="3766001"/>
            <a:ext cx="185055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одержимое 4"/>
          <p:cNvSpPr txBox="1">
            <a:spLocks/>
          </p:cNvSpPr>
          <p:nvPr/>
        </p:nvSpPr>
        <p:spPr>
          <a:xfrm>
            <a:off x="497104" y="3793442"/>
            <a:ext cx="2244344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>
                <a:solidFill>
                  <a:srgbClr val="067CB9"/>
                </a:solidFill>
                <a:latin typeface="Century Gothic" pitchFamily="34" charset="0"/>
              </a:rPr>
              <a:t>Уровень безработицы </a:t>
            </a:r>
            <a:r>
              <a:rPr lang="ru-RU" sz="2000" b="1" noProof="0" dirty="0" smtClean="0">
                <a:solidFill>
                  <a:srgbClr val="067CB9"/>
                </a:solidFill>
                <a:latin typeface="Century Gothic" pitchFamily="34" charset="0"/>
              </a:rPr>
              <a:t>0,3%</a:t>
            </a:r>
            <a:endParaRPr lang="ru-RU" sz="2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68622" y="4725144"/>
            <a:ext cx="185055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одержимое 4"/>
          <p:cNvSpPr txBox="1">
            <a:spLocks/>
          </p:cNvSpPr>
          <p:nvPr/>
        </p:nvSpPr>
        <p:spPr>
          <a:xfrm>
            <a:off x="489200" y="4725144"/>
            <a:ext cx="2244344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ru-RU" sz="2000" noProof="0" dirty="0" smtClean="0">
                <a:solidFill>
                  <a:srgbClr val="067CB9"/>
                </a:solidFill>
                <a:latin typeface="Century Gothic" pitchFamily="34" charset="0"/>
              </a:rPr>
              <a:t>Средняя заработная </a:t>
            </a:r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плата </a:t>
            </a:r>
            <a:r>
              <a:rPr lang="ru-RU" sz="1600" b="1" dirty="0" smtClean="0">
                <a:solidFill>
                  <a:srgbClr val="067CB9"/>
                </a:solidFill>
                <a:latin typeface="Century Gothic" pitchFamily="34" charset="0"/>
              </a:rPr>
              <a:t>34 883 руб</a:t>
            </a:r>
            <a:r>
              <a:rPr lang="ru-RU" sz="2000" dirty="0" smtClean="0">
                <a:solidFill>
                  <a:srgbClr val="067CB9"/>
                </a:solidFill>
                <a:latin typeface="Century Gothic" pitchFamily="34" charset="0"/>
              </a:rPr>
              <a:t>.</a:t>
            </a:r>
            <a:endParaRPr lang="ru-RU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3" name="Содержимое 4"/>
          <p:cNvSpPr txBox="1">
            <a:spLocks/>
          </p:cNvSpPr>
          <p:nvPr/>
        </p:nvSpPr>
        <p:spPr>
          <a:xfrm>
            <a:off x="457862" y="5730989"/>
            <a:ext cx="228358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>
                <a:solidFill>
                  <a:srgbClr val="067CB9"/>
                </a:solidFill>
                <a:latin typeface="Century Gothic" pitchFamily="34" charset="0"/>
              </a:rPr>
              <a:t>Средняя трудовая пенсия </a:t>
            </a:r>
            <a:r>
              <a:rPr lang="ru-RU" sz="1600" b="1" noProof="0" dirty="0" smtClean="0">
                <a:solidFill>
                  <a:srgbClr val="067CB9"/>
                </a:solidFill>
                <a:latin typeface="Century Gothic" pitchFamily="34" charset="0"/>
              </a:rPr>
              <a:t>14392 руб.</a:t>
            </a:r>
            <a:endParaRPr lang="ru-RU" sz="1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68622" y="5751512"/>
            <a:ext cx="185055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C:\Users\User\AppData\Local\Temp\Rar$DI22.1781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719"/>
            <a:ext cx="731520" cy="828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6001"/>
            <a:ext cx="8149108" cy="90772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Возможности влияния гражданина на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состав бюджета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2157049"/>
              </p:ext>
            </p:extLst>
          </p:nvPr>
        </p:nvGraphicFramePr>
        <p:xfrm>
          <a:off x="2195736" y="1628800"/>
          <a:ext cx="6845721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0" name="Picture 2" descr="https://pp.userapi.com/c840222/v840222005/7d3ed/qmxEiqjRI5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0" y="1556792"/>
            <a:ext cx="1951108" cy="13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dvsut.sledcom.ru/upload/site38/document_news/obrascheniya_grazhdan_2-800x6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6" y="4444330"/>
            <a:ext cx="2029497" cy="1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http://2br6.ru/wp-content/uploads/2015/11/public-hearing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6" y="2947417"/>
            <a:ext cx="1474225" cy="136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User\AppData\Local\Temp\Rar$DI22.1781\герб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719"/>
            <a:ext cx="731520" cy="828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5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137135"/>
            <a:ext cx="7719741" cy="69957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Публичные слушания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315" y="1412775"/>
            <a:ext cx="8707165" cy="22611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/>
              <a:t>	</a:t>
            </a: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Публичные </a:t>
            </a:r>
            <a:r>
              <a:rPr lang="ru-RU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слушания </a:t>
            </a:r>
            <a:r>
              <a:rPr lang="ru-RU" sz="1800" b="0" dirty="0"/>
              <a:t>-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района на очередной финансовый год и плановый период. </a:t>
            </a:r>
            <a:endParaRPr lang="ru-RU" sz="1800" b="0" dirty="0" smtClean="0"/>
          </a:p>
          <a:p>
            <a:pPr marL="0" indent="0" algn="just">
              <a:buNone/>
            </a:pPr>
            <a:r>
              <a:rPr lang="ru-RU" sz="1800" b="0" dirty="0"/>
              <a:t>	</a:t>
            </a:r>
            <a:r>
              <a:rPr lang="ru-RU" sz="1800" b="0" dirty="0" smtClean="0"/>
              <a:t>Каждый </a:t>
            </a:r>
            <a:r>
              <a:rPr lang="ru-RU" sz="1800" b="0" dirty="0"/>
              <a:t>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</a:t>
            </a:r>
            <a:r>
              <a:rPr lang="ru-RU" sz="1900" b="0" dirty="0"/>
              <a:t>протокол</a:t>
            </a:r>
            <a:r>
              <a:rPr lang="ru-RU" sz="1800" b="0" dirty="0"/>
              <a:t> публичных слушаний.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0410" y="3696067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Результат публичных слушаний - заключение, в котором отражаются выраженные позиции жителей </a:t>
            </a:r>
            <a:r>
              <a:rPr lang="ru-RU" dirty="0" smtClean="0"/>
              <a:t>города Балабаново и рекомендации, сформулированные по результатам публичных слушаний</a:t>
            </a:r>
            <a:r>
              <a:rPr lang="ru-RU" dirty="0"/>
              <a:t>. Заключение о результатах публичных слушаний подлежит опубликованию.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4" y="3600874"/>
            <a:ext cx="3855095" cy="2651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User\AppData\Local\Temp\Rar$DI22.1781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719"/>
            <a:ext cx="731520" cy="828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8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harybary.ru/wp-content/uploads/mini-zagovoryi-na-koshelek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52632"/>
            <a:ext cx="4767994" cy="278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-9431"/>
            <a:ext cx="8250390" cy="83919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такое бюджет?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4" y="1118272"/>
            <a:ext cx="29465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Доходы </a:t>
            </a:r>
          </a:p>
          <a:p>
            <a:r>
              <a:rPr lang="ru-RU" sz="1600" dirty="0" smtClean="0"/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423527"/>
            <a:ext cx="8856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Бюджет</a:t>
            </a:r>
            <a:r>
              <a:rPr lang="ru-RU" sz="1600" dirty="0"/>
              <a:t> - это форма образования и </a:t>
            </a:r>
            <a:r>
              <a:rPr lang="ru-RU" sz="1600" dirty="0" smtClean="0"/>
              <a:t>расходования денежных </a:t>
            </a:r>
            <a:r>
              <a:rPr lang="ru-RU" sz="1600" dirty="0"/>
              <a:t>средств, предназначенных для финансового обеспечения задач и функций </a:t>
            </a:r>
            <a:r>
              <a:rPr lang="ru-RU" sz="1600" dirty="0" smtClean="0"/>
              <a:t>местного </a:t>
            </a:r>
            <a:r>
              <a:rPr lang="ru-RU" sz="1600" dirty="0"/>
              <a:t>самоуправления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 rot="21285635">
            <a:off x="347899" y="5376570"/>
            <a:ext cx="3839689" cy="1432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2664274" y="5498957"/>
            <a:ext cx="1512168" cy="126876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850132" y="6033926"/>
            <a:ext cx="1067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107504" y="4150942"/>
            <a:ext cx="1512168" cy="126876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97342" y="4517132"/>
            <a:ext cx="1132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4117022"/>
            <a:ext cx="2700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Дефицит бюджета- </a:t>
            </a:r>
            <a:r>
              <a:rPr lang="ru-RU" sz="1600" dirty="0" smtClean="0"/>
              <a:t>превышение расходов бюджета над его доходами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85315" y="5722435"/>
            <a:ext cx="2700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Профицит бюджета- </a:t>
            </a:r>
            <a:r>
              <a:rPr lang="ru-RU" sz="1600" dirty="0" smtClean="0"/>
              <a:t>превышение доходов бюджета над его расходами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7" y="1104003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Расходы </a:t>
            </a:r>
          </a:p>
          <a:p>
            <a:r>
              <a:rPr lang="ru-RU" sz="1600" dirty="0" smtClean="0"/>
              <a:t>Это выплачиваемые из бюджета денежные средства (социальные выплаты населению, содержание муниципальных учреждений образования, культуры и другие.</a:t>
            </a:r>
            <a:endParaRPr lang="ru-RU" sz="1600" dirty="0"/>
          </a:p>
        </p:txBody>
      </p:sp>
      <p:pic>
        <p:nvPicPr>
          <p:cNvPr id="4098" name="Picture 2" descr="http://www.spinsaba.com/wp-content/uploads/2016/05/00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" b="93859" l="3788" r="958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64" y="3999574"/>
            <a:ext cx="2845017" cy="21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43602" y="4150942"/>
            <a:ext cx="26647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Сбалансированность </a:t>
            </a:r>
            <a:r>
              <a:rPr lang="ru-RU" sz="1600" dirty="0" smtClean="0"/>
              <a:t>бюджета по доходам и расходам – основополагающее требование, предъявляемое к органам, составляющим и утверждающим бюджет.</a:t>
            </a:r>
            <a:endParaRPr lang="ru-RU" sz="1600" dirty="0"/>
          </a:p>
        </p:txBody>
      </p:sp>
      <p:pic>
        <p:nvPicPr>
          <p:cNvPr id="18" name="Рисунок 17" descr="C:\Users\User\AppData\Local\Temp\Rar$DI22.1781\герб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719"/>
            <a:ext cx="731520" cy="828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9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1634</TotalTime>
  <Words>3791</Words>
  <Application>Microsoft Office PowerPoint</Application>
  <PresentationFormat>Экран (4:3)</PresentationFormat>
  <Paragraphs>395</Paragraphs>
  <Slides>45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Главная</vt:lpstr>
      <vt:lpstr>к решению Городской Думы городского поселения «Город Балабаново» «Об утверждении отчета об исполнении бюджета городского поселения «Город Балабаново» за 2018 год»</vt:lpstr>
      <vt:lpstr>Содержание</vt:lpstr>
      <vt:lpstr>Содержание</vt:lpstr>
      <vt:lpstr>Понятия и термины </vt:lpstr>
      <vt:lpstr>Понятия и термины </vt:lpstr>
      <vt:lpstr>Город Балабаново</vt:lpstr>
      <vt:lpstr>Возможности влияния гражданина на состав бюджета</vt:lpstr>
      <vt:lpstr>Публичные слушания</vt:lpstr>
      <vt:lpstr>Что такое бюджет?</vt:lpstr>
      <vt:lpstr>Презентация PowerPoint</vt:lpstr>
      <vt:lpstr>Бюджетный процесс</vt:lpstr>
      <vt:lpstr>Гражданин, его участие в бюджетном процессе</vt:lpstr>
      <vt:lpstr>Основы составления проекта бюджета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Основные задачи бюджетной и налоговой политики</vt:lpstr>
      <vt:lpstr>Основные направления бюджетной и налоговой политики</vt:lpstr>
      <vt:lpstr>Доходы бюджета Городского поселения «Город Балабаново»</vt:lpstr>
      <vt:lpstr>Динамика поступлений в бюджет</vt:lpstr>
      <vt:lpstr>Межбюджетные трансферты</vt:lpstr>
      <vt:lpstr>Структура доходов бюджета в 2018 году, %</vt:lpstr>
      <vt:lpstr>Безвозмездные поступления в 2018 году</vt:lpstr>
      <vt:lpstr>Расходы бюджета</vt:lpstr>
      <vt:lpstr>Структура расходов бюджета в 2018 году, %</vt:lpstr>
      <vt:lpstr>Муниципальные программы в 2018 году  17 программ на сумму 252 257 тыс. руб. – 96,5 % расходов бюджета</vt:lpstr>
      <vt:lpstr>Расходы социального характера</vt:lpstr>
      <vt:lpstr>Расходы на МУ «Балабановский городской Дом культуры» в 2018 году</vt:lpstr>
      <vt:lpstr>Расходы на МКУК «Балабановская городская библиотека» имени Н. П. Глухарева в 2018 году</vt:lpstr>
      <vt:lpstr>Расходы на МКУ «Редакция газеты «Балабаново» в 2018 году</vt:lpstr>
      <vt:lpstr>Расходы на МУ «Центр физической культуры и спорта» в 2018 году</vt:lpstr>
      <vt:lpstr>Расходы на молодежную и социальную политику в 2018 году</vt:lpstr>
      <vt:lpstr>Расходы на молодежную и социальную политику в 2018 году</vt:lpstr>
      <vt:lpstr>Расходы на ЖКХ и дорожное хозяйство</vt:lpstr>
      <vt:lpstr>Структура расходов на ЖКХ и дорожное хозяйство в 2017 году, %</vt:lpstr>
      <vt:lpstr>Расходы на жилищное хозяйство в 2018 году</vt:lpstr>
      <vt:lpstr>Расходы на коммунальное хозяйство в 2018 году</vt:lpstr>
      <vt:lpstr>Расходы на дорожное хозяйство в 2018 году</vt:lpstr>
      <vt:lpstr>Расходы на благоустройство в 2018 году</vt:lpstr>
      <vt:lpstr>Расходы на исполнение прочих полномочий</vt:lpstr>
      <vt:lpstr>Структура расходов на исполнение прочих полномочий, %</vt:lpstr>
      <vt:lpstr>Структура расходов на содержание органов местного самоуправления в 2018 году, тыс. руб., %</vt:lpstr>
      <vt:lpstr>Источники внутреннего финансирования дефицита бюджета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Пользователь</cp:lastModifiedBy>
  <cp:revision>116</cp:revision>
  <cp:lastPrinted>2018-09-20T06:54:15Z</cp:lastPrinted>
  <dcterms:created xsi:type="dcterms:W3CDTF">2018-07-11T11:08:22Z</dcterms:created>
  <dcterms:modified xsi:type="dcterms:W3CDTF">2019-05-28T12:13:09Z</dcterms:modified>
</cp:coreProperties>
</file>